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7"/>
  </p:notesMasterIdLst>
  <p:handoutMasterIdLst>
    <p:handoutMasterId r:id="rId38"/>
  </p:handoutMasterIdLst>
  <p:sldIdLst>
    <p:sldId id="300" r:id="rId3"/>
    <p:sldId id="302" r:id="rId4"/>
    <p:sldId id="335" r:id="rId5"/>
    <p:sldId id="336" r:id="rId6"/>
    <p:sldId id="304" r:id="rId7"/>
    <p:sldId id="284" r:id="rId8"/>
    <p:sldId id="285" r:id="rId9"/>
    <p:sldId id="286" r:id="rId10"/>
    <p:sldId id="287" r:id="rId11"/>
    <p:sldId id="288" r:id="rId12"/>
    <p:sldId id="291" r:id="rId13"/>
    <p:sldId id="292" r:id="rId14"/>
    <p:sldId id="294" r:id="rId15"/>
    <p:sldId id="295" r:id="rId16"/>
    <p:sldId id="296" r:id="rId17"/>
    <p:sldId id="297" r:id="rId18"/>
    <p:sldId id="337" r:id="rId19"/>
    <p:sldId id="298"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38" r:id="rId3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3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65CF57D-9219-EE40-885D-22FAB768DC00}" type="datetimeFigureOut">
              <a:rPr lang="en-US" altLang="ja-JP" smtClean="0"/>
              <a:pPr/>
              <a:t>2/3/2010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FF11DC8-25C7-D84D-8CAF-E01A579A533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4D4D1A3-1AFD-874B-B580-1C5F174CECC2}" type="datetimeFigureOut">
              <a:rPr lang="en-US" altLang="ja-JP" smtClean="0"/>
              <a:pPr/>
              <a:t>2/3/2010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44D442-2351-4443-9842-9C3E56295B8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03368-D1AC-4742-88B6-1DEE7BEC2EA2}" type="slidenum">
              <a:rPr lang="en-US" altLang="ja-JP"/>
              <a:pPr/>
              <a:t>7</a:t>
            </a:fld>
            <a:endParaRPr lang="en-US" altLang="ja-JP"/>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E2ACC-64B8-4C77-A300-F15EA1F9D4A8}" type="slidenum">
              <a:rPr lang="en-US" altLang="ja-JP"/>
              <a:pPr/>
              <a:t>16</a:t>
            </a:fld>
            <a:endParaRPr lang="en-US" altLang="ja-JP"/>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31D3A-2577-45AD-804C-B2B8E62CDD1B}" type="slidenum">
              <a:rPr lang="en-US" altLang="ja-JP"/>
              <a:pPr/>
              <a:t>8</a:t>
            </a:fld>
            <a:endParaRPr lang="en-US" altLang="ja-JP"/>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46FD2-7548-4B39-B092-68197EE84E78}" type="slidenum">
              <a:rPr lang="en-US" altLang="ja-JP"/>
              <a:pPr/>
              <a:t>9</a:t>
            </a:fld>
            <a:endParaRPr lang="en-US" altLang="ja-JP"/>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3D16B-C4EC-4072-B7FD-0AED7FE2039E}" type="slidenum">
              <a:rPr lang="en-US" altLang="ja-JP"/>
              <a:pPr/>
              <a:t>10</a:t>
            </a:fld>
            <a:endParaRPr lang="en-US" altLang="ja-JP"/>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6B7E3-CCD6-43D6-A83F-875A1780EFDE}" type="slidenum">
              <a:rPr lang="en-US" altLang="ja-JP"/>
              <a:pPr/>
              <a:t>11</a:t>
            </a:fld>
            <a:endParaRPr lang="en-US" altLang="ja-JP"/>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FA31A-025B-4D61-9AED-1A5F27A290B5}" type="slidenum">
              <a:rPr lang="en-US" altLang="ja-JP"/>
              <a:pPr/>
              <a:t>12</a:t>
            </a:fld>
            <a:endParaRPr lang="en-US" altLang="ja-JP"/>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EBDE1-8B36-477E-BE1A-59AEEE1DE02D}" type="slidenum">
              <a:rPr lang="en-US" altLang="ja-JP"/>
              <a:pPr/>
              <a:t>13</a:t>
            </a:fld>
            <a:endParaRPr lang="en-US" altLang="ja-JP"/>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C65BF-CD52-49A7-AA79-07DDACFFA2B8}" type="slidenum">
              <a:rPr lang="en-US" altLang="ja-JP"/>
              <a:pPr/>
              <a:t>14</a:t>
            </a:fld>
            <a:endParaRPr lang="en-US" altLang="ja-JP"/>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239C5-6A86-440A-B8F5-9F0C09CCDF0F}" type="slidenum">
              <a:rPr lang="en-US" altLang="ja-JP"/>
              <a:pPr/>
              <a:t>15</a:t>
            </a:fld>
            <a:endParaRPr lang="en-US" altLang="ja-JP"/>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D2E24-A65C-45BA-B11E-D6861C29CAB0}"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D2E24-A65C-45BA-B11E-D6861C29CAB0}" type="datetime1">
              <a:rPr lang="en-US" altLang="ja-JP" smtClean="0"/>
              <a:pPr/>
              <a:t>2/3/2010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9E3E14-38A0-0946-BEFB-FD0F2B06ADD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2/3/2010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AC24D-BD55-4D62-9EFB-46E27BEEC46C}" type="datetime1">
              <a:rPr lang="en-US" altLang="ja-JP" smtClean="0"/>
              <a:pPr/>
              <a:t>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2/3/2010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AC24D-BD55-4D62-9EFB-46E27BEEC46C}" type="datetime1">
              <a:rPr lang="en-US" altLang="ja-JP" smtClean="0"/>
              <a:pPr/>
              <a:t>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BFC5-3415-4410-B00C-4814CB032DDD}" type="datetime1">
              <a:rPr lang="en-US" altLang="ja-JP" smtClean="0"/>
              <a:pPr/>
              <a:t>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E3E14-38A0-0946-BEFB-FD0F2B06A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AFBFC5-3415-4410-B00C-4814CB032DDD}" type="datetime1">
              <a:rPr lang="en-US" altLang="ja-JP" smtClean="0"/>
              <a:pPr/>
              <a:t>2/3/2010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9E3E14-38A0-0946-BEFB-FD0F2B06AD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JPN101%20Fall%202009/101%20Fall%202008%20Hisae/PPT/PPT_for_Sep11(Thu)_0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1.xml"/><Relationship Id="rId1" Type="http://schemas.openxmlformats.org/officeDocument/2006/relationships/video" Target="file:///\\localhost\Users\yukari\Desktop\hiragana%20mov\a.mov" TargetMode="Externa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video" Target="file:///\\localhost\Users\yukari\Desktop\hiragana%20mov\i.mov" TargetMode="Externa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ideo" Target="file:///\\localhost\Users\yukari\Desktop\hiragana%20mov\u.mov" TargetMode="Externa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video" Target="file:///\\localhost\Users\yukari\Desktop\hiragana%20mov\e.mov" TargetMode="Externa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ideo" Target="file:///\\localhost\Users\yukari\Desktop\hiragana%20mov\o.mov" TargetMode="External"/><Relationship Id="rId4" Type="http://schemas.openxmlformats.org/officeDocument/2006/relationships/image" Target="../media/image15.gi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ideo" Target="file:///\\localhost\Users\yukari\Desktop\hiragana%20mov\ka.mov" TargetMode="External"/><Relationship Id="rId4" Type="http://schemas.openxmlformats.org/officeDocument/2006/relationships/image" Target="../media/image15.gi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video" Target="file:///\\localhost\Users\yukari\Desktop\hiragana%20mov\ki.mov" TargetMode="External"/><Relationship Id="rId4" Type="http://schemas.openxmlformats.org/officeDocument/2006/relationships/image" Target="../media/image15.gi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video" Target="file:///\\localhost\Users\yukari\Desktop\hiragana%20mov\ku.mov" TargetMode="External"/><Relationship Id="rId4" Type="http://schemas.openxmlformats.org/officeDocument/2006/relationships/image" Target="../media/image15.gif"/></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ideo" Target="file:///\\localhost\Users\yukari\Desktop\hiragana%20mov\ke.mov" TargetMode="External"/><Relationship Id="rId4" Type="http://schemas.openxmlformats.org/officeDocument/2006/relationships/image" Target="../media/image15.gif"/></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file:///\\localhost\Users\yukari\Desktop\hiragana%20mov\ko.mov" TargetMode="Externa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video" Target="file:///\\localhost\Users\yukari\Desktop\hiragana%20mov\sa.mov" TargetMode="Externa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ideo" Target="file:///\\localhost\Users\yukari\Desktop\hiragana%20mov\shi.mov" TargetMode="External"/><Relationship Id="rId4" Type="http://schemas.openxmlformats.org/officeDocument/2006/relationships/image" Target="../media/image15.gi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ideo" Target="file:///\\localhost\Users\yukari\Desktop\hiragana%20mov\su.mov" TargetMode="External"/><Relationship Id="rId4" Type="http://schemas.openxmlformats.org/officeDocument/2006/relationships/image" Target="../media/image15.gif"/></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ideo" Target="file:///\\localhost\Users\yukari\Desktop\hiragana%20mov\se.mov" TargetMode="External"/><Relationship Id="rId4" Type="http://schemas.openxmlformats.org/officeDocument/2006/relationships/image" Target="../media/image15.gif"/></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video" Target="file:///\\localhost\Users\yukari\Desktop\hiragana%20mov\so.mov" TargetMode="External"/><Relationship Id="rId4" Type="http://schemas.openxmlformats.org/officeDocument/2006/relationships/image" Target="../media/image15.gif"/></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ja-JP" b="1" dirty="0"/>
              <a:t>Sep. </a:t>
            </a:r>
            <a:r>
              <a:rPr lang="en-US" altLang="ja-JP" b="1" dirty="0" smtClean="0"/>
              <a:t>17, 2009</a:t>
            </a:r>
            <a:endParaRPr lang="en-US" altLang="ja-JP" b="1" dirty="0"/>
          </a:p>
          <a:p>
            <a:r>
              <a:rPr lang="en-US" altLang="ja-JP" b="1" dirty="0"/>
              <a:t>(Thursday)</a:t>
            </a:r>
          </a:p>
        </p:txBody>
      </p:sp>
      <p:sp>
        <p:nvSpPr>
          <p:cNvPr id="2050" name="Rectangle 2"/>
          <p:cNvSpPr>
            <a:spLocks noGrp="1" noChangeArrowheads="1"/>
          </p:cNvSpPr>
          <p:nvPr>
            <p:ph type="ctrTitle"/>
          </p:nvPr>
        </p:nvSpPr>
        <p:spPr/>
        <p:txBody>
          <a:bodyPr/>
          <a:lstStyle/>
          <a:p>
            <a:r>
              <a:rPr lang="ja-JP" altLang="en-US"/>
              <a:t>にほんご</a:t>
            </a:r>
            <a:br>
              <a:rPr lang="ja-JP" altLang="en-US"/>
            </a:br>
            <a:r>
              <a:rPr lang="en-US" altLang="ja-JP"/>
              <a:t>JPN101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22238"/>
            <a:ext cx="7543800" cy="949325"/>
          </a:xfrm>
          <a:solidFill>
            <a:schemeClr val="accent6">
              <a:lumMod val="60000"/>
              <a:lumOff val="40000"/>
            </a:schemeClr>
          </a:solidFill>
          <a:ln>
            <a:solidFill>
              <a:schemeClr val="tx1"/>
            </a:solidFill>
          </a:ln>
        </p:spPr>
        <p:txBody>
          <a:bodyPr/>
          <a:lstStyle/>
          <a:p>
            <a:r>
              <a:rPr lang="ja-JP" altLang="en-US"/>
              <a:t>カタカナ</a:t>
            </a:r>
            <a:r>
              <a:rPr lang="en-US" altLang="ja-JP"/>
              <a:t>(Katakana)</a:t>
            </a:r>
          </a:p>
        </p:txBody>
      </p:sp>
      <p:sp>
        <p:nvSpPr>
          <p:cNvPr id="38915" name="Rectangle 3"/>
          <p:cNvSpPr>
            <a:spLocks noGrp="1" noChangeArrowheads="1"/>
          </p:cNvSpPr>
          <p:nvPr>
            <p:ph type="body" idx="1"/>
          </p:nvPr>
        </p:nvSpPr>
        <p:spPr>
          <a:xfrm>
            <a:off x="685800" y="1600200"/>
            <a:ext cx="7772400" cy="1524000"/>
          </a:xfrm>
        </p:spPr>
        <p:txBody>
          <a:bodyPr/>
          <a:lstStyle/>
          <a:p>
            <a:r>
              <a:rPr lang="en-US" altLang="ja-JP"/>
              <a:t>Words borrowed from other languages</a:t>
            </a:r>
          </a:p>
          <a:p>
            <a:r>
              <a:rPr lang="en-US" altLang="ja-JP"/>
              <a:t>Words for sounds</a:t>
            </a:r>
          </a:p>
        </p:txBody>
      </p:sp>
      <p:sp>
        <p:nvSpPr>
          <p:cNvPr id="38916" name="Rectangle 4"/>
          <p:cNvSpPr>
            <a:spLocks noChangeArrowheads="1"/>
          </p:cNvSpPr>
          <p:nvPr/>
        </p:nvSpPr>
        <p:spPr bwMode="auto">
          <a:xfrm>
            <a:off x="457200" y="3048000"/>
            <a:ext cx="8077200" cy="8382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r>
              <a:rPr lang="ja-JP" altLang="en-US" sz="3600" b="1">
                <a:ea typeface="HGP教科書体" pitchFamily="18" charset="-128"/>
              </a:rPr>
              <a:t>私は</a:t>
            </a:r>
            <a:r>
              <a:rPr lang="ja-JP" altLang="en-US" sz="3600" b="1">
                <a:solidFill>
                  <a:srgbClr val="EC080E"/>
                </a:solidFill>
                <a:ea typeface="HGP教科書体" pitchFamily="18" charset="-128"/>
              </a:rPr>
              <a:t>ケーキ</a:t>
            </a:r>
            <a:r>
              <a:rPr lang="ja-JP" altLang="en-US" sz="3600" b="1">
                <a:ea typeface="HGP教科書体" pitchFamily="18" charset="-128"/>
              </a:rPr>
              <a:t>や</a:t>
            </a:r>
            <a:r>
              <a:rPr lang="ja-JP" altLang="en-US" sz="3600" b="1">
                <a:solidFill>
                  <a:srgbClr val="EC080E"/>
                </a:solidFill>
                <a:ea typeface="HGP教科書体" pitchFamily="18" charset="-128"/>
              </a:rPr>
              <a:t>チョコレート</a:t>
            </a:r>
            <a:r>
              <a:rPr lang="ja-JP" altLang="en-US" sz="3600" b="1">
                <a:ea typeface="HGP教科書体" pitchFamily="18" charset="-128"/>
              </a:rPr>
              <a:t>が好きです。</a:t>
            </a:r>
          </a:p>
        </p:txBody>
      </p:sp>
      <p:pic>
        <p:nvPicPr>
          <p:cNvPr id="38917" name="Picture 5"/>
          <p:cNvPicPr>
            <a:picLocks noChangeAspect="1" noChangeArrowheads="1"/>
          </p:cNvPicPr>
          <p:nvPr/>
        </p:nvPicPr>
        <p:blipFill>
          <a:blip r:embed="rId3"/>
          <a:srcRect/>
          <a:stretch>
            <a:fillRect/>
          </a:stretch>
        </p:blipFill>
        <p:spPr bwMode="auto">
          <a:xfrm>
            <a:off x="6019800" y="4648200"/>
            <a:ext cx="2359025" cy="1714500"/>
          </a:xfrm>
          <a:prstGeom prst="rect">
            <a:avLst/>
          </a:prstGeom>
          <a:noFill/>
          <a:ln w="9525">
            <a:solidFill>
              <a:schemeClr val="tx1"/>
            </a:solidFill>
            <a:miter lim="800000"/>
            <a:headEnd/>
            <a:tailEnd/>
          </a:ln>
          <a:effectLst/>
        </p:spPr>
      </p:pic>
      <p:pic>
        <p:nvPicPr>
          <p:cNvPr id="38918" name="Picture 6"/>
          <p:cNvPicPr>
            <a:picLocks noChangeAspect="1" noChangeArrowheads="1"/>
          </p:cNvPicPr>
          <p:nvPr/>
        </p:nvPicPr>
        <p:blipFill>
          <a:blip r:embed="rId4"/>
          <a:srcRect/>
          <a:stretch>
            <a:fillRect/>
          </a:stretch>
        </p:blipFill>
        <p:spPr bwMode="auto">
          <a:xfrm>
            <a:off x="990600" y="4114800"/>
            <a:ext cx="3197225" cy="2319338"/>
          </a:xfrm>
          <a:prstGeom prst="rect">
            <a:avLst/>
          </a:prstGeom>
          <a:noFill/>
          <a:ln w="9525">
            <a:noFill/>
            <a:miter lim="800000"/>
            <a:headEnd/>
            <a:tailEnd/>
          </a:ln>
          <a:effectLst/>
        </p:spPr>
      </p:pic>
      <p:sp>
        <p:nvSpPr>
          <p:cNvPr id="38919" name="AutoShape 7"/>
          <p:cNvSpPr>
            <a:spLocks noChangeArrowheads="1"/>
          </p:cNvSpPr>
          <p:nvPr/>
        </p:nvSpPr>
        <p:spPr bwMode="auto">
          <a:xfrm>
            <a:off x="381000" y="3657600"/>
            <a:ext cx="2057400" cy="1676400"/>
          </a:xfrm>
          <a:prstGeom prst="irregularSeal1">
            <a:avLst/>
          </a:prstGeom>
          <a:solidFill>
            <a:srgbClr val="FFFF00"/>
          </a:solidFill>
          <a:ln w="9525">
            <a:solidFill>
              <a:schemeClr val="tx1"/>
            </a:solidFill>
            <a:miter lim="800000"/>
            <a:headEnd/>
            <a:tailEnd/>
          </a:ln>
        </p:spPr>
        <p:txBody>
          <a:bodyPr wrap="none" anchor="ctr"/>
          <a:lstStyle/>
          <a:p>
            <a:pPr algn="ctr" eaLnBrk="0" hangingPunct="0"/>
            <a:r>
              <a:rPr kumimoji="0" lang="ja-JP" altLang="en-US" sz="2400"/>
              <a:t>ドーン！</a:t>
            </a:r>
          </a:p>
        </p:txBody>
      </p:sp>
      <p:sp>
        <p:nvSpPr>
          <p:cNvPr id="38920" name="AutoShape 8"/>
          <p:cNvSpPr>
            <a:spLocks noChangeArrowheads="1"/>
          </p:cNvSpPr>
          <p:nvPr/>
        </p:nvSpPr>
        <p:spPr bwMode="auto">
          <a:xfrm>
            <a:off x="4343400" y="3962400"/>
            <a:ext cx="1905000" cy="762000"/>
          </a:xfrm>
          <a:prstGeom prst="wedgeEllipseCallout">
            <a:avLst>
              <a:gd name="adj1" fmla="val 42667"/>
              <a:gd name="adj2" fmla="val 78542"/>
            </a:avLst>
          </a:prstGeom>
          <a:solidFill>
            <a:schemeClr val="accent1"/>
          </a:solidFill>
          <a:ln w="9525">
            <a:solidFill>
              <a:schemeClr val="tx1"/>
            </a:solidFill>
            <a:miter lim="800000"/>
            <a:headEnd/>
            <a:tailEnd/>
          </a:ln>
        </p:spPr>
        <p:txBody>
          <a:bodyPr wrap="none" anchor="ctr"/>
          <a:lstStyle/>
          <a:p>
            <a:pPr algn="ctr" eaLnBrk="0" hangingPunct="0"/>
            <a:r>
              <a:rPr kumimoji="0" lang="ja-JP" altLang="en-US" sz="2400"/>
              <a:t>ワンワン</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22238"/>
            <a:ext cx="7543800" cy="1036637"/>
          </a:xfrm>
          <a:solidFill>
            <a:schemeClr val="accent6">
              <a:lumMod val="60000"/>
              <a:lumOff val="40000"/>
            </a:schemeClr>
          </a:solidFill>
          <a:ln>
            <a:solidFill>
              <a:schemeClr val="tx1"/>
            </a:solidFill>
          </a:ln>
        </p:spPr>
        <p:txBody>
          <a:bodyPr/>
          <a:lstStyle/>
          <a:p>
            <a:r>
              <a:rPr lang="ja-JP" altLang="en-US"/>
              <a:t>漢字</a:t>
            </a:r>
            <a:r>
              <a:rPr lang="en-US" altLang="ja-JP"/>
              <a:t>(Kanji)</a:t>
            </a:r>
          </a:p>
        </p:txBody>
      </p:sp>
      <p:sp>
        <p:nvSpPr>
          <p:cNvPr id="40963" name="Rectangle 3"/>
          <p:cNvSpPr>
            <a:spLocks noGrp="1" noChangeArrowheads="1"/>
          </p:cNvSpPr>
          <p:nvPr>
            <p:ph type="body" idx="1"/>
          </p:nvPr>
        </p:nvSpPr>
        <p:spPr>
          <a:xfrm>
            <a:off x="457200" y="1719263"/>
            <a:ext cx="8229600" cy="1389062"/>
          </a:xfrm>
        </p:spPr>
        <p:txBody>
          <a:bodyPr/>
          <a:lstStyle/>
          <a:p>
            <a:r>
              <a:rPr lang="en-US" altLang="ja-JP"/>
              <a:t>Content words (nouns, verbs, adjectives)</a:t>
            </a:r>
          </a:p>
        </p:txBody>
      </p:sp>
      <p:sp>
        <p:nvSpPr>
          <p:cNvPr id="40964" name="Rectangle 4"/>
          <p:cNvSpPr>
            <a:spLocks noChangeArrowheads="1"/>
          </p:cNvSpPr>
          <p:nvPr/>
        </p:nvSpPr>
        <p:spPr bwMode="auto">
          <a:xfrm>
            <a:off x="685800" y="3505200"/>
            <a:ext cx="7772400" cy="12954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endParaRPr lang="en-US" sz="3000"/>
          </a:p>
        </p:txBody>
      </p:sp>
      <p:sp>
        <p:nvSpPr>
          <p:cNvPr id="40965" name="Rectangle 5"/>
          <p:cNvSpPr>
            <a:spLocks noChangeArrowheads="1"/>
          </p:cNvSpPr>
          <p:nvPr/>
        </p:nvSpPr>
        <p:spPr bwMode="auto">
          <a:xfrm>
            <a:off x="685800" y="3733800"/>
            <a:ext cx="7772400" cy="20574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0000"/>
              <a:buFont typeface="Wingdings" pitchFamily="2" charset="2"/>
              <a:buChar char="l"/>
            </a:pPr>
            <a:r>
              <a:rPr lang="ja-JP" altLang="en-US" sz="3200" b="1">
                <a:solidFill>
                  <a:srgbClr val="EC080E"/>
                </a:solidFill>
                <a:ea typeface="HGP教科書体" pitchFamily="18" charset="-128"/>
              </a:rPr>
              <a:t>私</a:t>
            </a:r>
            <a:r>
              <a:rPr lang="ja-JP" altLang="en-US" sz="3200" b="1">
                <a:ea typeface="HGP教科書体" pitchFamily="18" charset="-128"/>
              </a:rPr>
              <a:t>は</a:t>
            </a:r>
            <a:r>
              <a:rPr lang="ja-JP" altLang="en-US" sz="3200" b="1">
                <a:solidFill>
                  <a:srgbClr val="EC080E"/>
                </a:solidFill>
                <a:ea typeface="HGP教科書体" pitchFamily="18" charset="-128"/>
              </a:rPr>
              <a:t>日本語</a:t>
            </a:r>
            <a:r>
              <a:rPr lang="ja-JP" altLang="en-US" sz="3200" b="1">
                <a:ea typeface="HGP教科書体" pitchFamily="18" charset="-128"/>
              </a:rPr>
              <a:t>を</a:t>
            </a:r>
            <a:r>
              <a:rPr lang="ja-JP" altLang="en-US" sz="3200" b="1">
                <a:solidFill>
                  <a:srgbClr val="EC080E"/>
                </a:solidFill>
                <a:ea typeface="HGP教科書体" pitchFamily="18" charset="-128"/>
              </a:rPr>
              <a:t>勉強</a:t>
            </a:r>
            <a:r>
              <a:rPr lang="ja-JP" altLang="en-US" sz="3200" b="1">
                <a:ea typeface="HGP教科書体" pitchFamily="18" charset="-128"/>
              </a:rPr>
              <a:t>します。</a:t>
            </a:r>
          </a:p>
          <a:p>
            <a:pPr marL="342900" indent="-342900">
              <a:lnSpc>
                <a:spcPct val="90000"/>
              </a:lnSpc>
              <a:spcBef>
                <a:spcPct val="20000"/>
              </a:spcBef>
              <a:buClr>
                <a:schemeClr val="tx2"/>
              </a:buClr>
              <a:buSzPct val="70000"/>
              <a:buFont typeface="Wingdings" pitchFamily="2" charset="2"/>
              <a:buChar char="l"/>
            </a:pPr>
            <a:r>
              <a:rPr lang="ja-JP" altLang="en-US" sz="3200" b="1">
                <a:solidFill>
                  <a:srgbClr val="EC080E"/>
                </a:solidFill>
                <a:ea typeface="HGP教科書体" pitchFamily="18" charset="-128"/>
              </a:rPr>
              <a:t>私</a:t>
            </a:r>
            <a:r>
              <a:rPr lang="ja-JP" altLang="en-US" sz="3200" b="1">
                <a:ea typeface="HGP教科書体" pitchFamily="18" charset="-128"/>
              </a:rPr>
              <a:t>は</a:t>
            </a:r>
            <a:r>
              <a:rPr lang="ja-JP" altLang="en-US" sz="3200" b="1">
                <a:solidFill>
                  <a:srgbClr val="EC080E"/>
                </a:solidFill>
                <a:ea typeface="HGP教科書体" pitchFamily="18" charset="-128"/>
              </a:rPr>
              <a:t>日本</a:t>
            </a:r>
            <a:r>
              <a:rPr lang="ja-JP" altLang="en-US" sz="3200" b="1">
                <a:ea typeface="HGP教科書体" pitchFamily="18" charset="-128"/>
              </a:rPr>
              <a:t>に</a:t>
            </a:r>
            <a:r>
              <a:rPr lang="ja-JP" altLang="en-US" sz="3200" b="1">
                <a:solidFill>
                  <a:srgbClr val="EC080E"/>
                </a:solidFill>
                <a:ea typeface="HGP教科書体" pitchFamily="18" charset="-128"/>
              </a:rPr>
              <a:t>行</a:t>
            </a:r>
            <a:r>
              <a:rPr lang="ja-JP" altLang="en-US" sz="3200" b="1">
                <a:ea typeface="HGP教科書体" pitchFamily="18" charset="-128"/>
              </a:rPr>
              <a:t>ったことがありません。</a:t>
            </a:r>
          </a:p>
          <a:p>
            <a:pPr marL="342900" indent="-342900">
              <a:lnSpc>
                <a:spcPct val="90000"/>
              </a:lnSpc>
              <a:spcBef>
                <a:spcPct val="20000"/>
              </a:spcBef>
              <a:buClr>
                <a:schemeClr val="tx2"/>
              </a:buClr>
              <a:buSzPct val="70000"/>
              <a:buFont typeface="Wingdings" pitchFamily="2" charset="2"/>
              <a:buChar char="l"/>
            </a:pPr>
            <a:r>
              <a:rPr lang="ja-JP" altLang="en-US" sz="3200" b="1">
                <a:solidFill>
                  <a:srgbClr val="EC080E"/>
                </a:solidFill>
                <a:ea typeface="HGP教科書体" pitchFamily="18" charset="-128"/>
              </a:rPr>
              <a:t>私</a:t>
            </a:r>
            <a:r>
              <a:rPr lang="ja-JP" altLang="en-US" sz="3200" b="1">
                <a:ea typeface="HGP教科書体" pitchFamily="18" charset="-128"/>
              </a:rPr>
              <a:t>はケーキやチョコレートが</a:t>
            </a:r>
            <a:r>
              <a:rPr lang="ja-JP" altLang="en-US" sz="3200" b="1">
                <a:solidFill>
                  <a:srgbClr val="EC080E"/>
                </a:solidFill>
                <a:ea typeface="HGP教科書体" pitchFamily="18" charset="-128"/>
              </a:rPr>
              <a:t>好</a:t>
            </a:r>
            <a:r>
              <a:rPr lang="ja-JP" altLang="en-US" sz="3200" b="1">
                <a:ea typeface="HGP教科書体" pitchFamily="18" charset="-128"/>
              </a:rPr>
              <a:t>きです。</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accent6">
              <a:lumMod val="60000"/>
              <a:lumOff val="40000"/>
            </a:schemeClr>
          </a:solidFill>
          <a:ln>
            <a:solidFill>
              <a:schemeClr val="tx1"/>
            </a:solidFill>
          </a:ln>
        </p:spPr>
        <p:txBody>
          <a:bodyPr>
            <a:normAutofit fontScale="90000"/>
          </a:bodyPr>
          <a:lstStyle/>
          <a:p>
            <a:r>
              <a:rPr lang="en-US" altLang="ja-JP" dirty="0"/>
              <a:t>Evolution of </a:t>
            </a:r>
            <a:r>
              <a:rPr lang="en-US" altLang="ja-JP" dirty="0" smtClean="0"/>
              <a:t>hiragana</a:t>
            </a:r>
            <a:br>
              <a:rPr lang="en-US" altLang="ja-JP" dirty="0" smtClean="0"/>
            </a:br>
            <a:r>
              <a:rPr lang="en-US" altLang="ja-JP" sz="3100" dirty="0" smtClean="0"/>
              <a:t>Textbook (p2)</a:t>
            </a:r>
            <a:endParaRPr lang="en-US" altLang="ja-JP" sz="3100" dirty="0"/>
          </a:p>
        </p:txBody>
      </p:sp>
      <p:sp>
        <p:nvSpPr>
          <p:cNvPr id="43011" name="Rectangle 3"/>
          <p:cNvSpPr>
            <a:spLocks noGrp="1" noChangeArrowheads="1"/>
          </p:cNvSpPr>
          <p:nvPr>
            <p:ph type="body" idx="1"/>
          </p:nvPr>
        </p:nvSpPr>
        <p:spPr/>
        <p:txBody>
          <a:bodyPr/>
          <a:lstStyle/>
          <a:p>
            <a:r>
              <a:rPr lang="en-US" altLang="ja-JP"/>
              <a:t>Hiragana evolved through the simplification of Chinese characters.</a:t>
            </a:r>
          </a:p>
          <a:p>
            <a:r>
              <a:rPr lang="en-US" altLang="ja-JP"/>
              <a:t>The main evolution occurred during the Haian period (794-1185).</a:t>
            </a:r>
          </a:p>
          <a:p>
            <a:r>
              <a:rPr lang="en-US" altLang="ja-JP"/>
              <a:t>Kanji (Chinese characters) indicate the meaning (as well as the sound).</a:t>
            </a:r>
          </a:p>
          <a:p>
            <a:r>
              <a:rPr lang="en-US" altLang="ja-JP"/>
              <a:t>Hiragana/katakana indicate the sound.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kanji-hiragana table"/>
          <p:cNvPicPr>
            <a:picLocks noChangeAspect="1" noChangeArrowheads="1"/>
          </p:cNvPicPr>
          <p:nvPr/>
        </p:nvPicPr>
        <p:blipFill>
          <a:blip r:embed="rId3">
            <a:lum bright="-18000" contrast="42000"/>
          </a:blip>
          <a:srcRect/>
          <a:stretch>
            <a:fillRect/>
          </a:stretch>
        </p:blipFill>
        <p:spPr bwMode="auto">
          <a:xfrm>
            <a:off x="1708150" y="381000"/>
            <a:ext cx="5800725" cy="6019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22238"/>
            <a:ext cx="7543800" cy="949325"/>
          </a:xfrm>
          <a:solidFill>
            <a:schemeClr val="accent6">
              <a:lumMod val="60000"/>
              <a:lumOff val="40000"/>
            </a:schemeClr>
          </a:solidFill>
          <a:ln>
            <a:solidFill>
              <a:schemeClr val="tx1"/>
            </a:solidFill>
          </a:ln>
        </p:spPr>
        <p:txBody>
          <a:bodyPr>
            <a:normAutofit fontScale="90000"/>
          </a:bodyPr>
          <a:lstStyle/>
          <a:p>
            <a:r>
              <a:rPr lang="en-US" altLang="ja-JP" dirty="0"/>
              <a:t>Hiragana </a:t>
            </a:r>
            <a:r>
              <a:rPr lang="en-US" altLang="ja-JP" dirty="0" smtClean="0"/>
              <a:t>Chart</a:t>
            </a:r>
            <a:br>
              <a:rPr lang="en-US" altLang="ja-JP" dirty="0" smtClean="0"/>
            </a:br>
            <a:r>
              <a:rPr lang="en-US" altLang="ja-JP" sz="3100" dirty="0" smtClean="0"/>
              <a:t>(Textbook / p3)</a:t>
            </a:r>
            <a:endParaRPr lang="en-US" altLang="ja-JP" sz="3100" dirty="0"/>
          </a:p>
        </p:txBody>
      </p:sp>
      <p:pic>
        <p:nvPicPr>
          <p:cNvPr id="4" name="Picture 2">
            <a:hlinkClick r:id="rId3" action="ppaction://hlinkfile"/>
          </p:cNvPr>
          <p:cNvPicPr>
            <a:picLocks noChangeAspect="1" noChangeArrowheads="1"/>
          </p:cNvPicPr>
          <p:nvPr/>
        </p:nvPicPr>
        <p:blipFill>
          <a:blip r:embed="rId4"/>
          <a:srcRect/>
          <a:stretch>
            <a:fillRect/>
          </a:stretch>
        </p:blipFill>
        <p:spPr bwMode="auto">
          <a:xfrm>
            <a:off x="0" y="2097740"/>
            <a:ext cx="8950561" cy="2656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2238"/>
            <a:ext cx="7543800" cy="949325"/>
          </a:xfrm>
          <a:solidFill>
            <a:schemeClr val="accent6">
              <a:lumMod val="60000"/>
              <a:lumOff val="40000"/>
            </a:schemeClr>
          </a:solidFill>
          <a:ln>
            <a:solidFill>
              <a:schemeClr val="tx1"/>
            </a:solidFill>
          </a:ln>
        </p:spPr>
        <p:txBody>
          <a:bodyPr>
            <a:normAutofit fontScale="90000"/>
          </a:bodyPr>
          <a:lstStyle/>
          <a:p>
            <a:r>
              <a:rPr lang="en-US" altLang="ja-JP" dirty="0"/>
              <a:t>Diacritics (two dots &amp; a circle</a:t>
            </a:r>
            <a:r>
              <a:rPr lang="en-US" altLang="ja-JP" dirty="0" smtClean="0"/>
              <a:t>)</a:t>
            </a:r>
            <a:br>
              <a:rPr lang="en-US" altLang="ja-JP" dirty="0" smtClean="0"/>
            </a:br>
            <a:r>
              <a:rPr lang="en-US" altLang="ja-JP" sz="3100" dirty="0" smtClean="0"/>
              <a:t>(Textbook / p3)</a:t>
            </a:r>
            <a:endParaRPr lang="en-US" altLang="ja-JP" sz="3100" dirty="0"/>
          </a:p>
        </p:txBody>
      </p:sp>
      <p:graphicFrame>
        <p:nvGraphicFramePr>
          <p:cNvPr id="51203" name="Object 3"/>
          <p:cNvGraphicFramePr>
            <a:graphicFrameLocks noChangeAspect="1"/>
          </p:cNvGraphicFramePr>
          <p:nvPr/>
        </p:nvGraphicFramePr>
        <p:xfrm>
          <a:off x="2133600" y="1828800"/>
          <a:ext cx="5321300" cy="4086225"/>
        </p:xfrm>
        <a:graphic>
          <a:graphicData uri="http://schemas.openxmlformats.org/presentationml/2006/ole">
            <p:oleObj spid="_x0000_s3074" name="Worksheet" r:id="rId4" imgW="3480816" imgH="2673096"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22238"/>
            <a:ext cx="7543800" cy="949325"/>
          </a:xfrm>
          <a:solidFill>
            <a:schemeClr val="accent6">
              <a:lumMod val="60000"/>
              <a:lumOff val="40000"/>
            </a:schemeClr>
          </a:solidFill>
          <a:ln>
            <a:solidFill>
              <a:schemeClr val="tx1"/>
            </a:solidFill>
          </a:ln>
        </p:spPr>
        <p:txBody>
          <a:bodyPr>
            <a:normAutofit fontScale="90000"/>
          </a:bodyPr>
          <a:lstStyle/>
          <a:p>
            <a:r>
              <a:rPr lang="en-US" altLang="ja-JP" dirty="0" smtClean="0"/>
              <a:t>Glides</a:t>
            </a:r>
            <a:br>
              <a:rPr lang="en-US" altLang="ja-JP" dirty="0" smtClean="0"/>
            </a:br>
            <a:r>
              <a:rPr lang="en-US" altLang="ja-JP" sz="3100" dirty="0" smtClean="0"/>
              <a:t>(Textbook / p3)</a:t>
            </a:r>
            <a:endParaRPr lang="en-US" altLang="ja-JP" sz="3100" dirty="0"/>
          </a:p>
        </p:txBody>
      </p:sp>
      <p:graphicFrame>
        <p:nvGraphicFramePr>
          <p:cNvPr id="53251" name="Object 3"/>
          <p:cNvGraphicFramePr>
            <a:graphicFrameLocks noChangeAspect="1"/>
          </p:cNvGraphicFramePr>
          <p:nvPr/>
        </p:nvGraphicFramePr>
        <p:xfrm>
          <a:off x="228600" y="2082800"/>
          <a:ext cx="8610600" cy="2900363"/>
        </p:xfrm>
        <a:graphic>
          <a:graphicData uri="http://schemas.openxmlformats.org/presentationml/2006/ole">
            <p:oleObj spid="_x0000_s4098" name="Worksheet" r:id="rId4" imgW="7982712" imgH="2691384" progId="Excel.Sheet.8">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dirty="0" smtClean="0"/>
              <a:t>Mnemonic</a:t>
            </a:r>
            <a:br>
              <a:rPr lang="en-US" dirty="0" smtClean="0"/>
            </a:br>
            <a:r>
              <a:rPr lang="en-US" sz="3100" dirty="0" smtClean="0"/>
              <a:t>(Textbook / p4)</a:t>
            </a:r>
            <a:endParaRPr lang="en-US" sz="3100" dirty="0"/>
          </a:p>
        </p:txBody>
      </p:sp>
      <p:sp>
        <p:nvSpPr>
          <p:cNvPr id="3" name="Content Placeholder 2"/>
          <p:cNvSpPr>
            <a:spLocks noGrp="1"/>
          </p:cNvSpPr>
          <p:nvPr>
            <p:ph idx="1"/>
          </p:nvPr>
        </p:nvSpPr>
        <p:spPr>
          <a:xfrm>
            <a:off x="457200" y="1600200"/>
            <a:ext cx="8229600" cy="1488989"/>
          </a:xfrm>
        </p:spPr>
        <p:txBody>
          <a:bodyPr>
            <a:normAutofit/>
          </a:bodyPr>
          <a:lstStyle/>
          <a:p>
            <a:r>
              <a:rPr lang="en-US" sz="2000" dirty="0" smtClean="0"/>
              <a:t>The mnemonic pictures and keys below have been provided to help you memorize the hiragana characters. Remember that the mnemonic pictures are not accurate representations of the shapes or the sounds of the characters.</a:t>
            </a:r>
            <a:endParaRPr lang="en-US" sz="20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17</a:t>
            </a:fld>
            <a:endParaRPr lang="en-US"/>
          </a:p>
        </p:txBody>
      </p:sp>
      <p:pic>
        <p:nvPicPr>
          <p:cNvPr id="46082" name="Picture 2"/>
          <p:cNvPicPr>
            <a:picLocks noChangeAspect="1" noChangeArrowheads="1"/>
          </p:cNvPicPr>
          <p:nvPr/>
        </p:nvPicPr>
        <p:blipFill>
          <a:blip r:embed="rId2"/>
          <a:srcRect/>
          <a:stretch>
            <a:fillRect/>
          </a:stretch>
        </p:blipFill>
        <p:spPr bwMode="auto">
          <a:xfrm>
            <a:off x="1779372" y="2941696"/>
            <a:ext cx="4986091" cy="37797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descr="Hiragana Chart Table A"/>
          <p:cNvPicPr>
            <a:picLocks noGrp="1" noChangeAspect="1" noChangeArrowheads="1"/>
          </p:cNvPicPr>
          <p:nvPr>
            <p:ph idx="1"/>
          </p:nvPr>
        </p:nvPicPr>
        <p:blipFill>
          <a:blip r:embed="rId2"/>
          <a:srcRect/>
          <a:stretch>
            <a:fillRect/>
          </a:stretch>
        </p:blipFill>
        <p:spPr>
          <a:xfrm>
            <a:off x="304800" y="762000"/>
            <a:ext cx="8534400" cy="5006975"/>
          </a:xfrm>
          <a:noFill/>
          <a:ln/>
        </p:spPr>
      </p:pic>
      <p:sp>
        <p:nvSpPr>
          <p:cNvPr id="150532" name="AutoShape 4"/>
          <p:cNvSpPr>
            <a:spLocks noChangeArrowheads="1"/>
          </p:cNvSpPr>
          <p:nvPr/>
        </p:nvSpPr>
        <p:spPr bwMode="auto">
          <a:xfrm>
            <a:off x="5867400" y="762000"/>
            <a:ext cx="2362200" cy="4419600"/>
          </a:xfrm>
          <a:prstGeom prst="roundRect">
            <a:avLst>
              <a:gd name="adj" fmla="val 16667"/>
            </a:avLst>
          </a:prstGeom>
          <a:noFill/>
          <a:ln w="76200">
            <a:solidFill>
              <a:srgbClr val="FF0000"/>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DA2B4A-7C9F-4FFE-8BF4-5DC467596B85}" type="slidenum">
              <a:rPr lang="en-US" smtClean="0"/>
              <a:pPr/>
              <a:t>19</a:t>
            </a:fld>
            <a:endParaRPr lang="en-US"/>
          </a:p>
        </p:txBody>
      </p:sp>
      <p:pic>
        <p:nvPicPr>
          <p:cNvPr id="6" name="a.mov">
            <a:hlinkClick r:id="" action="ppaction://media"/>
          </p:cNvPr>
          <p:cNvPicPr/>
          <p:nvPr>
            <a:videoFile r:link="rId1"/>
          </p:nvPr>
        </p:nvPicPr>
        <p:blipFill>
          <a:blip r:embed="rId3"/>
          <a:stretch>
            <a:fillRect/>
          </a:stretch>
        </p:blipFill>
        <p:spPr>
          <a:xfrm>
            <a:off x="2162937" y="580827"/>
            <a:ext cx="4566871" cy="3013034"/>
          </a:xfrm>
          <a:prstGeom prst="rect">
            <a:avLst/>
          </a:prstGeom>
        </p:spPr>
      </p:pic>
      <p:sp>
        <p:nvSpPr>
          <p:cNvPr id="9" name="Rounded Rectangle 8"/>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0" name="Oval 9"/>
          <p:cNvSpPr/>
          <p:nvPr/>
        </p:nvSpPr>
        <p:spPr>
          <a:xfrm>
            <a:off x="5953195" y="4614333"/>
            <a:ext cx="520850"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Text Box 5"/>
          <p:cNvSpPr txBox="1">
            <a:spLocks noChangeArrowheads="1"/>
          </p:cNvSpPr>
          <p:nvPr/>
        </p:nvSpPr>
        <p:spPr bwMode="auto">
          <a:xfrm>
            <a:off x="2334986" y="4627672"/>
            <a:ext cx="5012871" cy="1938992"/>
          </a:xfrm>
          <a:prstGeom prst="rect">
            <a:avLst/>
          </a:prstGeom>
          <a:solidFill>
            <a:srgbClr val="FFFF99"/>
          </a:solidFill>
          <a:ln w="9525">
            <a:solidFill>
              <a:schemeClr val="tx1"/>
            </a:solidFill>
            <a:miter lim="800000"/>
            <a:headEnd/>
            <a:tailEnd/>
          </a:ln>
          <a:effectLst/>
        </p:spPr>
        <p:txBody>
          <a:bodyPr wrap="square">
            <a:spAutoFit/>
          </a:bodyPr>
          <a:lstStyle/>
          <a:p>
            <a:r>
              <a:rPr kumimoji="0" lang="ja-JP" altLang="en-US" sz="2000" b="1">
                <a:latin typeface="Verdana" pitchFamily="34" charset="0"/>
                <a:ea typeface="HGP教科書体" pitchFamily="18" charset="-128"/>
              </a:rPr>
              <a:t>はじめまして。</a:t>
            </a:r>
          </a:p>
          <a:p>
            <a:r>
              <a:rPr kumimoji="0" lang="en-US" altLang="ja-JP" sz="2000" b="1" dirty="0" smtClean="0">
                <a:latin typeface="Verdana" pitchFamily="34" charset="0"/>
                <a:ea typeface="HGP教科書体" pitchFamily="18" charset="-128"/>
              </a:rPr>
              <a:t>	</a:t>
            </a:r>
            <a:r>
              <a:rPr kumimoji="0" lang="en-US" altLang="ja-JP" sz="2000" b="1" dirty="0" err="1" smtClean="0">
                <a:latin typeface="Verdana" pitchFamily="34" charset="0"/>
                <a:ea typeface="HGP教科書体" pitchFamily="18" charset="-128"/>
              </a:rPr>
              <a:t>Hajimemashite</a:t>
            </a:r>
            <a:r>
              <a:rPr kumimoji="0" lang="en-US" altLang="ja-JP" sz="2000" b="1" dirty="0" smtClean="0">
                <a:latin typeface="Verdana" pitchFamily="34" charset="0"/>
                <a:ea typeface="HGP教科書体" pitchFamily="18" charset="-128"/>
              </a:rPr>
              <a:t>. </a:t>
            </a:r>
          </a:p>
          <a:p>
            <a:r>
              <a:rPr kumimoji="0" lang="en-US" altLang="ja-JP" sz="2000" dirty="0" smtClean="0">
                <a:latin typeface="Verdana" pitchFamily="34" charset="0"/>
                <a:ea typeface="HGP教科書体" pitchFamily="18" charset="-128"/>
              </a:rPr>
              <a:t>	(How do you do?)</a:t>
            </a:r>
            <a:endParaRPr kumimoji="0" lang="en-US" altLang="ja-JP" sz="2000" dirty="0">
              <a:latin typeface="Verdana" pitchFamily="34" charset="0"/>
              <a:ea typeface="HGP教科書体" pitchFamily="18" charset="-128"/>
            </a:endParaRPr>
          </a:p>
          <a:p>
            <a:r>
              <a:rPr kumimoji="0" lang="ja-JP" altLang="en-US" sz="2000" b="1">
                <a:latin typeface="Verdana" pitchFamily="34" charset="0"/>
                <a:ea typeface="HGP教科書体" pitchFamily="18" charset="-128"/>
              </a:rPr>
              <a:t>～です。どうぞよろしく。</a:t>
            </a:r>
          </a:p>
          <a:p>
            <a:r>
              <a:rPr kumimoji="0" lang="en-US" altLang="ja-JP" sz="2000" b="1" dirty="0" smtClean="0">
                <a:latin typeface="Verdana" pitchFamily="34" charset="0"/>
                <a:ea typeface="HGP教科書体" pitchFamily="18" charset="-128"/>
              </a:rPr>
              <a:t>	~</a:t>
            </a:r>
            <a:r>
              <a:rPr kumimoji="0" lang="en-US" altLang="ja-JP" sz="2000" b="1" dirty="0" err="1">
                <a:latin typeface="Verdana" pitchFamily="34" charset="0"/>
                <a:ea typeface="HGP教科書体" pitchFamily="18" charset="-128"/>
              </a:rPr>
              <a:t>desu</a:t>
            </a:r>
            <a:r>
              <a:rPr kumimoji="0" lang="en-US" altLang="ja-JP" sz="2000" b="1" dirty="0">
                <a:latin typeface="Verdana" pitchFamily="34" charset="0"/>
                <a:ea typeface="HGP教科書体" pitchFamily="18" charset="-128"/>
              </a:rPr>
              <a:t>. </a:t>
            </a:r>
            <a:r>
              <a:rPr kumimoji="0" lang="en-US" altLang="ja-JP" sz="2000" b="1" dirty="0" err="1" smtClean="0">
                <a:latin typeface="Verdana" pitchFamily="34" charset="0"/>
                <a:ea typeface="HGP教科書体" pitchFamily="18" charset="-128"/>
              </a:rPr>
              <a:t>Doozo</a:t>
            </a:r>
            <a:r>
              <a:rPr kumimoji="0" lang="en-US" altLang="ja-JP" sz="2000" b="1" dirty="0" smtClean="0">
                <a:latin typeface="Verdana" pitchFamily="34" charset="0"/>
                <a:ea typeface="HGP教科書体" pitchFamily="18" charset="-128"/>
              </a:rPr>
              <a:t> </a:t>
            </a:r>
            <a:r>
              <a:rPr kumimoji="0" lang="en-US" altLang="ja-JP" sz="2000" b="1" dirty="0" err="1">
                <a:latin typeface="Verdana" pitchFamily="34" charset="0"/>
                <a:ea typeface="HGP教科書体" pitchFamily="18" charset="-128"/>
              </a:rPr>
              <a:t>yoroshiku</a:t>
            </a:r>
            <a:r>
              <a:rPr kumimoji="0" lang="en-US" altLang="ja-JP" sz="2000" b="1" dirty="0" smtClean="0">
                <a:latin typeface="Verdana" pitchFamily="34" charset="0"/>
                <a:ea typeface="HGP教科書体" pitchFamily="18" charset="-128"/>
              </a:rPr>
              <a:t>.</a:t>
            </a:r>
          </a:p>
          <a:p>
            <a:r>
              <a:rPr lang="en-US" altLang="ja-JP" sz="2000" dirty="0" smtClean="0">
                <a:latin typeface="Verdana" pitchFamily="34" charset="0"/>
                <a:ea typeface="HGP教科書体" pitchFamily="18" charset="-128"/>
              </a:rPr>
              <a:t>	(I am </a:t>
            </a:r>
            <a:r>
              <a:rPr lang="ja-JP" altLang="en-US" sz="2000" smtClean="0">
                <a:latin typeface="Verdana" pitchFamily="34" charset="0"/>
                <a:ea typeface="HGP教科書体" pitchFamily="18" charset="-128"/>
              </a:rPr>
              <a:t>～</a:t>
            </a:r>
            <a:r>
              <a:rPr lang="en-US" altLang="ja-JP" sz="2000" dirty="0" smtClean="0">
                <a:latin typeface="Verdana" pitchFamily="34" charset="0"/>
                <a:ea typeface="HGP教科書体" pitchFamily="18" charset="-128"/>
              </a:rPr>
              <a:t>. </a:t>
            </a:r>
            <a:r>
              <a:rPr lang="en-US" altLang="ja-JP" sz="2000" dirty="0" err="1" smtClean="0">
                <a:latin typeface="Verdana" pitchFamily="34" charset="0"/>
                <a:ea typeface="HGP教科書体" pitchFamily="18" charset="-128"/>
              </a:rPr>
              <a:t>Pleaed</a:t>
            </a:r>
            <a:r>
              <a:rPr lang="en-US" altLang="ja-JP" sz="2000" dirty="0" smtClean="0">
                <a:latin typeface="Verdana" pitchFamily="34" charset="0"/>
                <a:ea typeface="HGP教科書体" pitchFamily="18" charset="-128"/>
              </a:rPr>
              <a:t> to meet you.)</a:t>
            </a:r>
            <a:endParaRPr kumimoji="0" lang="en-US" altLang="ja-JP" sz="2000" dirty="0">
              <a:latin typeface="Verdana" pitchFamily="34" charset="0"/>
              <a:ea typeface="HGP教科書体" pitchFamily="18" charset="-128"/>
            </a:endParaRPr>
          </a:p>
        </p:txBody>
      </p:sp>
      <p:pic>
        <p:nvPicPr>
          <p:cNvPr id="5" name="Picture 4" descr="hajimemashite.jpg"/>
          <p:cNvPicPr>
            <a:picLocks noChangeAspect="1"/>
          </p:cNvPicPr>
          <p:nvPr/>
        </p:nvPicPr>
        <p:blipFill>
          <a:blip r:embed="rId2"/>
          <a:stretch>
            <a:fillRect/>
          </a:stretch>
        </p:blipFill>
        <p:spPr>
          <a:xfrm>
            <a:off x="2948787" y="1417638"/>
            <a:ext cx="3696942" cy="3210034"/>
          </a:xfrm>
          <a:prstGeom prst="rect">
            <a:avLst/>
          </a:prstGeom>
        </p:spPr>
      </p:pic>
      <p:sp>
        <p:nvSpPr>
          <p:cNvPr id="6" name="Title 1"/>
          <p:cNvSpPr>
            <a:spLocks noGrp="1"/>
          </p:cNvSpPr>
          <p:nvPr>
            <p:ph type="title"/>
          </p:nvPr>
        </p:nvSpPr>
        <p:spPr>
          <a:xfrm>
            <a:off x="457200" y="274638"/>
            <a:ext cx="8229600" cy="1143000"/>
          </a:xfrm>
          <a:solidFill>
            <a:schemeClr val="accent6">
              <a:lumMod val="60000"/>
              <a:lumOff val="40000"/>
            </a:schemeClr>
          </a:solidFill>
        </p:spPr>
        <p:txBody>
          <a:bodyPr>
            <a:normAutofit fontScale="90000"/>
          </a:bodyPr>
          <a:lstStyle/>
          <a:p>
            <a:r>
              <a:rPr lang="en-US" dirty="0" smtClean="0"/>
              <a:t>Introducing yourself</a:t>
            </a:r>
            <a:br>
              <a:rPr lang="en-US" dirty="0" smtClean="0"/>
            </a:br>
            <a:r>
              <a:rPr lang="en-US" sz="2700" dirty="0" smtClean="0"/>
              <a:t>(Textbook / p8)</a:t>
            </a:r>
            <a:endParaRPr lang="en-US" sz="27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Title 5"/>
          <p:cNvSpPr txBox="1">
            <a:spLocks/>
          </p:cNvSpPr>
          <p:nvPr/>
        </p:nvSpPr>
        <p:spPr>
          <a:xfrm>
            <a:off x="6629400" y="0"/>
            <a:ext cx="2057400" cy="6858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9600" b="1" i="0" u="none" strike="noStrike" kern="1200" cap="none" spc="0" normalizeH="0" baseline="0" noProof="0" dirty="0" smtClean="0">
              <a:ln>
                <a:noFill/>
              </a:ln>
              <a:solidFill>
                <a:schemeClr val="tx1"/>
              </a:solidFill>
              <a:effectLst/>
              <a:uLnTx/>
              <a:uFillTx/>
              <a:latin typeface="DFPKyoKaSho-W4" pitchFamily="18" charset="-128"/>
              <a:ea typeface="DFPKyoKaSho-W4" pitchFamily="18" charset="-128"/>
              <a:cs typeface="+mj-cs"/>
            </a:endParaRPr>
          </a:p>
        </p:txBody>
      </p:sp>
      <p:pic>
        <p:nvPicPr>
          <p:cNvPr id="6" name="i.mov">
            <a:hlinkClick r:id="" action="ppaction://media"/>
          </p:cNvPr>
          <p:cNvPicPr/>
          <p:nvPr>
            <a:videoFile r:link="rId1"/>
          </p:nvPr>
        </p:nvPicPr>
        <p:blipFill>
          <a:blip r:embed="rId3"/>
          <a:stretch>
            <a:fillRect/>
          </a:stretch>
        </p:blipFill>
        <p:spPr>
          <a:xfrm>
            <a:off x="2401711" y="396240"/>
            <a:ext cx="4250236" cy="3459481"/>
          </a:xfrm>
          <a:prstGeom prst="rect">
            <a:avLst/>
          </a:prstGeom>
        </p:spPr>
      </p:pic>
      <p:pic>
        <p:nvPicPr>
          <p:cNvPr id="9"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2" name="Oval 11"/>
          <p:cNvSpPr/>
          <p:nvPr/>
        </p:nvSpPr>
        <p:spPr>
          <a:xfrm>
            <a:off x="5943600" y="5051778"/>
            <a:ext cx="53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Rounded Rectangle 12"/>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21</a:t>
            </a:fld>
            <a:endParaRPr lang="en-US"/>
          </a:p>
        </p:txBody>
      </p:sp>
      <p:pic>
        <p:nvPicPr>
          <p:cNvPr id="8" name="u.mov">
            <a:hlinkClick r:id="" action="ppaction://media"/>
          </p:cNvPr>
          <p:cNvPicPr/>
          <p:nvPr>
            <a:videoFile r:link="rId1"/>
          </p:nvPr>
        </p:nvPicPr>
        <p:blipFill>
          <a:blip r:embed="rId3"/>
          <a:stretch>
            <a:fillRect/>
          </a:stretch>
        </p:blipFill>
        <p:spPr>
          <a:xfrm>
            <a:off x="2087880" y="198120"/>
            <a:ext cx="4641928" cy="3889634"/>
          </a:xfrm>
          <a:prstGeom prst="rect">
            <a:avLst/>
          </a:prstGeom>
        </p:spPr>
      </p:pic>
      <p:pic>
        <p:nvPicPr>
          <p:cNvPr id="7"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2" name="Oval 11"/>
          <p:cNvSpPr/>
          <p:nvPr/>
        </p:nvSpPr>
        <p:spPr>
          <a:xfrm>
            <a:off x="5937955" y="5288280"/>
            <a:ext cx="536090"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Rounded Rectangle 12"/>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22</a:t>
            </a:fld>
            <a:endParaRPr lang="en-US"/>
          </a:p>
        </p:txBody>
      </p:sp>
      <p:pic>
        <p:nvPicPr>
          <p:cNvPr id="6" name="e.mov">
            <a:hlinkClick r:id="" action="ppaction://media"/>
          </p:cNvPr>
          <p:cNvPicPr/>
          <p:nvPr>
            <a:videoFile r:link="rId1"/>
          </p:nvPr>
        </p:nvPicPr>
        <p:blipFill>
          <a:blip r:embed="rId3"/>
          <a:stretch>
            <a:fillRect/>
          </a:stretch>
        </p:blipFill>
        <p:spPr>
          <a:xfrm>
            <a:off x="1785786" y="198915"/>
            <a:ext cx="5126902" cy="3845177"/>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943600" y="5623560"/>
            <a:ext cx="53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23</a:t>
            </a:fld>
            <a:endParaRPr lang="en-US"/>
          </a:p>
        </p:txBody>
      </p:sp>
      <p:pic>
        <p:nvPicPr>
          <p:cNvPr id="6" name="o.mov">
            <a:hlinkClick r:id="" action="ppaction://media"/>
          </p:cNvPr>
          <p:cNvPicPr/>
          <p:nvPr>
            <a:videoFile r:link="rId1"/>
          </p:nvPr>
        </p:nvPicPr>
        <p:blipFill>
          <a:blip r:embed="rId3"/>
          <a:stretch>
            <a:fillRect/>
          </a:stretch>
        </p:blipFill>
        <p:spPr>
          <a:xfrm>
            <a:off x="2246356" y="396240"/>
            <a:ext cx="4483452" cy="3459481"/>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974080" y="5918905"/>
            <a:ext cx="49996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24</a:t>
            </a:fld>
            <a:endParaRPr lang="en-US"/>
          </a:p>
        </p:txBody>
      </p:sp>
      <p:pic>
        <p:nvPicPr>
          <p:cNvPr id="6" name="ka.mov">
            <a:hlinkClick r:id="" action="ppaction://media"/>
          </p:cNvPr>
          <p:cNvPicPr/>
          <p:nvPr>
            <a:videoFile r:link="rId1"/>
          </p:nvPr>
        </p:nvPicPr>
        <p:blipFill>
          <a:blip r:embed="rId3"/>
          <a:stretch>
            <a:fillRect/>
          </a:stretch>
        </p:blipFill>
        <p:spPr>
          <a:xfrm>
            <a:off x="2015842" y="396240"/>
            <a:ext cx="5070758" cy="3803068"/>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684520" y="4614333"/>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25</a:t>
            </a:fld>
            <a:endParaRPr lang="en-US"/>
          </a:p>
        </p:txBody>
      </p:sp>
      <p:pic>
        <p:nvPicPr>
          <p:cNvPr id="6" name="ki.mov">
            <a:hlinkClick r:id="" action="ppaction://media"/>
          </p:cNvPr>
          <p:cNvPicPr/>
          <p:nvPr>
            <a:videoFile r:link="rId1"/>
          </p:nvPr>
        </p:nvPicPr>
        <p:blipFill>
          <a:blip r:embed="rId3"/>
          <a:stretch>
            <a:fillRect/>
          </a:stretch>
        </p:blipFill>
        <p:spPr>
          <a:xfrm>
            <a:off x="2151329" y="421862"/>
            <a:ext cx="4578479" cy="3433859"/>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623560" y="5051778"/>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26</a:t>
            </a:fld>
            <a:endParaRPr lang="en-US"/>
          </a:p>
        </p:txBody>
      </p:sp>
      <p:pic>
        <p:nvPicPr>
          <p:cNvPr id="6" name="ku.mov">
            <a:hlinkClick r:id="" action="ppaction://media"/>
          </p:cNvPr>
          <p:cNvPicPr/>
          <p:nvPr>
            <a:videoFile r:link="rId1"/>
          </p:nvPr>
        </p:nvPicPr>
        <p:blipFill>
          <a:blip r:embed="rId3"/>
          <a:stretch>
            <a:fillRect/>
          </a:stretch>
        </p:blipFill>
        <p:spPr>
          <a:xfrm>
            <a:off x="1838807" y="396240"/>
            <a:ext cx="4714393" cy="3535795"/>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638800" y="5334000"/>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27</a:t>
            </a:fld>
            <a:endParaRPr lang="en-US"/>
          </a:p>
        </p:txBody>
      </p:sp>
      <p:pic>
        <p:nvPicPr>
          <p:cNvPr id="6" name="ke.mov">
            <a:hlinkClick r:id="" action="ppaction://media"/>
          </p:cNvPr>
          <p:cNvPicPr/>
          <p:nvPr>
            <a:videoFile r:link="rId1"/>
          </p:nvPr>
        </p:nvPicPr>
        <p:blipFill>
          <a:blip r:embed="rId3"/>
          <a:stretch>
            <a:fillRect/>
          </a:stretch>
        </p:blipFill>
        <p:spPr>
          <a:xfrm>
            <a:off x="1972020" y="396240"/>
            <a:ext cx="5062003" cy="3796502"/>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623560" y="5577840"/>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28</a:t>
            </a:fld>
            <a:endParaRPr lang="en-US"/>
          </a:p>
        </p:txBody>
      </p:sp>
      <p:pic>
        <p:nvPicPr>
          <p:cNvPr id="6" name="ko.mov">
            <a:hlinkClick r:id="" action="ppaction://media"/>
          </p:cNvPr>
          <p:cNvPicPr/>
          <p:nvPr>
            <a:videoFile r:link="rId1"/>
          </p:nvPr>
        </p:nvPicPr>
        <p:blipFill>
          <a:blip r:embed="rId3"/>
          <a:stretch>
            <a:fillRect/>
          </a:stretch>
        </p:blipFill>
        <p:spPr>
          <a:xfrm>
            <a:off x="1796642" y="396240"/>
            <a:ext cx="5152798" cy="3864598"/>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623560" y="5918905"/>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29</a:t>
            </a:fld>
            <a:endParaRPr lang="en-US"/>
          </a:p>
        </p:txBody>
      </p:sp>
      <p:pic>
        <p:nvPicPr>
          <p:cNvPr id="6" name="sa.mov">
            <a:hlinkClick r:id="" action="ppaction://media"/>
          </p:cNvPr>
          <p:cNvPicPr/>
          <p:nvPr>
            <a:videoFile r:link="rId1"/>
          </p:nvPr>
        </p:nvPicPr>
        <p:blipFill>
          <a:blip r:embed="rId3"/>
          <a:stretch>
            <a:fillRect/>
          </a:stretch>
        </p:blipFill>
        <p:spPr>
          <a:xfrm>
            <a:off x="1704436" y="311105"/>
            <a:ext cx="5299692" cy="3974769"/>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273040" y="4614333"/>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dirty="0" smtClean="0"/>
              <a:t>Forms of address</a:t>
            </a:r>
            <a:br>
              <a:rPr lang="en-US" dirty="0" smtClean="0"/>
            </a:br>
            <a:r>
              <a:rPr lang="en-US" sz="2700" dirty="0" smtClean="0"/>
              <a:t>(Textbook / p6-7)</a:t>
            </a:r>
            <a:endParaRPr lang="en-US" sz="27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3</a:t>
            </a:fld>
            <a:endParaRPr lang="en-US"/>
          </a:p>
        </p:txBody>
      </p:sp>
      <p:pic>
        <p:nvPicPr>
          <p:cNvPr id="43010" name="Picture 2"/>
          <p:cNvPicPr>
            <a:picLocks noChangeAspect="1" noChangeArrowheads="1"/>
          </p:cNvPicPr>
          <p:nvPr/>
        </p:nvPicPr>
        <p:blipFill>
          <a:blip r:embed="rId2"/>
          <a:srcRect/>
          <a:stretch>
            <a:fillRect/>
          </a:stretch>
        </p:blipFill>
        <p:spPr bwMode="auto">
          <a:xfrm>
            <a:off x="0" y="1902941"/>
            <a:ext cx="9144000" cy="3458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30</a:t>
            </a:fld>
            <a:endParaRPr lang="en-US"/>
          </a:p>
        </p:txBody>
      </p:sp>
      <p:pic>
        <p:nvPicPr>
          <p:cNvPr id="6" name="shi.mov">
            <a:hlinkClick r:id="" action="ppaction://media"/>
          </p:cNvPr>
          <p:cNvPicPr/>
          <p:nvPr>
            <a:videoFile r:link="rId1"/>
          </p:nvPr>
        </p:nvPicPr>
        <p:blipFill>
          <a:blip r:embed="rId3"/>
          <a:stretch>
            <a:fillRect/>
          </a:stretch>
        </p:blipFill>
        <p:spPr>
          <a:xfrm>
            <a:off x="2136415" y="396240"/>
            <a:ext cx="5163545" cy="3826469"/>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227320" y="5051778"/>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31</a:t>
            </a:fld>
            <a:endParaRPr lang="en-US"/>
          </a:p>
        </p:txBody>
      </p:sp>
      <p:pic>
        <p:nvPicPr>
          <p:cNvPr id="6" name="su.mov">
            <a:hlinkClick r:id="" action="ppaction://media"/>
          </p:cNvPr>
          <p:cNvPicPr/>
          <p:nvPr>
            <a:videoFile r:link="rId1"/>
          </p:nvPr>
        </p:nvPicPr>
        <p:blipFill>
          <a:blip r:embed="rId3"/>
          <a:stretch>
            <a:fillRect/>
          </a:stretch>
        </p:blipFill>
        <p:spPr>
          <a:xfrm>
            <a:off x="1970830" y="396240"/>
            <a:ext cx="5124738" cy="3855721"/>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196840" y="5303520"/>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32</a:t>
            </a:fld>
            <a:endParaRPr lang="en-US"/>
          </a:p>
        </p:txBody>
      </p:sp>
      <p:pic>
        <p:nvPicPr>
          <p:cNvPr id="6" name="se.mov">
            <a:hlinkClick r:id="" action="ppaction://media"/>
          </p:cNvPr>
          <p:cNvPicPr/>
          <p:nvPr>
            <a:videoFile r:link="rId1"/>
          </p:nvPr>
        </p:nvPicPr>
        <p:blipFill>
          <a:blip r:embed="rId3"/>
          <a:stretch>
            <a:fillRect/>
          </a:stretch>
        </p:blipFill>
        <p:spPr>
          <a:xfrm>
            <a:off x="1892289" y="227582"/>
            <a:ext cx="4837519" cy="3628139"/>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212080" y="5608320"/>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FDA2B4A-7C9F-4FFE-8BF4-5DC467596B85}" type="slidenum">
              <a:rPr lang="en-US" smtClean="0"/>
              <a:pPr/>
              <a:t>33</a:t>
            </a:fld>
            <a:endParaRPr lang="en-US"/>
          </a:p>
        </p:txBody>
      </p:sp>
      <p:pic>
        <p:nvPicPr>
          <p:cNvPr id="6" name="so.mov">
            <a:hlinkClick r:id="" action="ppaction://media"/>
          </p:cNvPr>
          <p:cNvPicPr/>
          <p:nvPr>
            <a:videoFile r:link="rId1"/>
          </p:nvPr>
        </p:nvPicPr>
        <p:blipFill>
          <a:blip r:embed="rId3"/>
          <a:stretch>
            <a:fillRect/>
          </a:stretch>
        </p:blipFill>
        <p:spPr>
          <a:xfrm>
            <a:off x="1942404" y="194259"/>
            <a:ext cx="5144196" cy="3858147"/>
          </a:xfrm>
          <a:prstGeom prst="rect">
            <a:avLst/>
          </a:prstGeom>
        </p:spPr>
      </p:pic>
      <p:pic>
        <p:nvPicPr>
          <p:cNvPr id="10" name="Picture 3" descr="Hiragana Chart Table A"/>
          <p:cNvPicPr>
            <a:picLocks noChangeAspect="1" noChangeArrowheads="1"/>
          </p:cNvPicPr>
          <p:nvPr/>
        </p:nvPicPr>
        <p:blipFill>
          <a:blip r:embed="rId4"/>
          <a:srcRect/>
          <a:stretch>
            <a:fillRect/>
          </a:stretch>
        </p:blipFill>
        <p:spPr>
          <a:xfrm>
            <a:off x="2401711" y="4285874"/>
            <a:ext cx="4328097" cy="2435601"/>
          </a:xfrm>
          <a:prstGeom prst="rect">
            <a:avLst/>
          </a:prstGeom>
          <a:noFill/>
          <a:ln/>
        </p:spPr>
      </p:pic>
      <p:sp>
        <p:nvSpPr>
          <p:cNvPr id="11" name="Oval 10"/>
          <p:cNvSpPr/>
          <p:nvPr/>
        </p:nvSpPr>
        <p:spPr>
          <a:xfrm>
            <a:off x="5242560" y="5918905"/>
            <a:ext cx="310445" cy="437445"/>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Rounded Rectangle 11"/>
          <p:cNvSpPr/>
          <p:nvPr/>
        </p:nvSpPr>
        <p:spPr>
          <a:xfrm>
            <a:off x="2401711" y="396240"/>
            <a:ext cx="4072334" cy="345948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dirty="0" smtClean="0"/>
              <a:t>Reading Hiragana</a:t>
            </a:r>
            <a:br>
              <a:rPr lang="en-US" dirty="0" smtClean="0"/>
            </a:br>
            <a:r>
              <a:rPr lang="en-US" sz="3100" dirty="0" smtClean="0"/>
              <a:t>(Textbook / p6)</a:t>
            </a:r>
            <a:endParaRPr lang="en-US" sz="31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34</a:t>
            </a:fld>
            <a:endParaRPr lang="en-US"/>
          </a:p>
        </p:txBody>
      </p:sp>
      <p:pic>
        <p:nvPicPr>
          <p:cNvPr id="64514" name="Picture 2"/>
          <p:cNvPicPr>
            <a:picLocks noChangeAspect="1" noChangeArrowheads="1"/>
          </p:cNvPicPr>
          <p:nvPr/>
        </p:nvPicPr>
        <p:blipFill>
          <a:blip r:embed="rId2"/>
          <a:srcRect/>
          <a:stretch>
            <a:fillRect/>
          </a:stretch>
        </p:blipFill>
        <p:spPr bwMode="auto">
          <a:xfrm>
            <a:off x="1157417" y="1417638"/>
            <a:ext cx="6499653" cy="1354094"/>
          </a:xfrm>
          <a:prstGeom prst="rect">
            <a:avLst/>
          </a:prstGeom>
          <a:noFill/>
          <a:ln w="9525">
            <a:noFill/>
            <a:miter lim="800000"/>
            <a:headEnd/>
            <a:tailEnd/>
          </a:ln>
        </p:spPr>
      </p:pic>
      <p:pic>
        <p:nvPicPr>
          <p:cNvPr id="64515" name="Picture 3"/>
          <p:cNvPicPr>
            <a:picLocks noChangeAspect="1" noChangeArrowheads="1"/>
          </p:cNvPicPr>
          <p:nvPr/>
        </p:nvPicPr>
        <p:blipFill>
          <a:blip r:embed="rId3"/>
          <a:srcRect/>
          <a:stretch>
            <a:fillRect/>
          </a:stretch>
        </p:blipFill>
        <p:spPr bwMode="auto">
          <a:xfrm>
            <a:off x="1157417" y="2803321"/>
            <a:ext cx="6565556" cy="39181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dirty="0" smtClean="0"/>
              <a:t>Forms </a:t>
            </a:r>
            <a:r>
              <a:rPr lang="en-US" dirty="0" err="1" smtClean="0"/>
              <a:t>fo</a:t>
            </a:r>
            <a:r>
              <a:rPr lang="en-US" dirty="0" smtClean="0"/>
              <a:t> address</a:t>
            </a:r>
            <a:br>
              <a:rPr lang="en-US" dirty="0" smtClean="0"/>
            </a:br>
            <a:r>
              <a:rPr lang="en-US" sz="2700" dirty="0" smtClean="0"/>
              <a:t>(Textbook / p6-7)</a:t>
            </a:r>
            <a:endParaRPr lang="en-US" sz="27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4</a:t>
            </a:fld>
            <a:endParaRPr lang="en-US"/>
          </a:p>
        </p:txBody>
      </p:sp>
      <p:pic>
        <p:nvPicPr>
          <p:cNvPr id="44034" name="Picture 2"/>
          <p:cNvPicPr>
            <a:picLocks noChangeAspect="1" noChangeArrowheads="1"/>
          </p:cNvPicPr>
          <p:nvPr/>
        </p:nvPicPr>
        <p:blipFill>
          <a:blip r:embed="rId2"/>
          <a:srcRect/>
          <a:stretch>
            <a:fillRect/>
          </a:stretch>
        </p:blipFill>
        <p:spPr bwMode="auto">
          <a:xfrm>
            <a:off x="939114" y="1417639"/>
            <a:ext cx="6474940" cy="1158120"/>
          </a:xfrm>
          <a:prstGeom prst="rect">
            <a:avLst/>
          </a:prstGeom>
          <a:noFill/>
          <a:ln w="9525">
            <a:noFill/>
            <a:miter lim="800000"/>
            <a:headEnd/>
            <a:tailEnd/>
          </a:ln>
        </p:spPr>
      </p:pic>
      <p:pic>
        <p:nvPicPr>
          <p:cNvPr id="44035" name="Picture 3"/>
          <p:cNvPicPr>
            <a:picLocks noChangeAspect="1" noChangeArrowheads="1"/>
          </p:cNvPicPr>
          <p:nvPr/>
        </p:nvPicPr>
        <p:blipFill>
          <a:blip r:embed="rId3"/>
          <a:srcRect/>
          <a:stretch>
            <a:fillRect/>
          </a:stretch>
        </p:blipFill>
        <p:spPr bwMode="auto">
          <a:xfrm>
            <a:off x="939114" y="2438979"/>
            <a:ext cx="5918886" cy="4419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304800"/>
            <a:ext cx="7772400" cy="1143000"/>
          </a:xfrm>
          <a:solidFill>
            <a:schemeClr val="accent6">
              <a:lumMod val="60000"/>
              <a:lumOff val="40000"/>
            </a:schemeClr>
          </a:solidFill>
        </p:spPr>
        <p:txBody>
          <a:bodyPr/>
          <a:lstStyle/>
          <a:p>
            <a:r>
              <a:rPr lang="ja-JP" altLang="en-US"/>
              <a:t>せんせい</a:t>
            </a:r>
            <a:r>
              <a:rPr lang="en-US" altLang="ja-JP" dirty="0"/>
              <a:t>(Teachers)</a:t>
            </a:r>
          </a:p>
        </p:txBody>
      </p:sp>
      <p:sp>
        <p:nvSpPr>
          <p:cNvPr id="3075" name="Rectangle 3"/>
          <p:cNvSpPr>
            <a:spLocks noGrp="1" noChangeArrowheads="1"/>
          </p:cNvSpPr>
          <p:nvPr>
            <p:ph type="body" idx="1"/>
          </p:nvPr>
        </p:nvSpPr>
        <p:spPr>
          <a:xfrm>
            <a:off x="321276" y="2016125"/>
            <a:ext cx="8822724" cy="3190875"/>
          </a:xfrm>
        </p:spPr>
        <p:txBody>
          <a:bodyPr>
            <a:normAutofit/>
          </a:bodyPr>
          <a:lstStyle/>
          <a:p>
            <a:r>
              <a:rPr lang="ja-JP" altLang="en-US" smtClean="0"/>
              <a:t>まきの　せんせい</a:t>
            </a:r>
            <a:r>
              <a:rPr lang="en-US" altLang="ja-JP" dirty="0" smtClean="0"/>
              <a:t> (</a:t>
            </a:r>
            <a:r>
              <a:rPr lang="en-US" altLang="ja-JP" dirty="0" smtClean="0">
                <a:ea typeface="HGP教科書体" pitchFamily="18" charset="-128"/>
              </a:rPr>
              <a:t>Makino </a:t>
            </a:r>
            <a:r>
              <a:rPr lang="en-US" altLang="ja-JP" dirty="0" err="1" smtClean="0">
                <a:ea typeface="HGP教科書体" pitchFamily="18" charset="-128"/>
              </a:rPr>
              <a:t>sensee</a:t>
            </a:r>
            <a:r>
              <a:rPr lang="en-US" altLang="ja-JP" dirty="0" smtClean="0">
                <a:ea typeface="HGP教科書体" pitchFamily="18" charset="-128"/>
              </a:rPr>
              <a:t>)</a:t>
            </a:r>
            <a:endParaRPr lang="en-US" altLang="ja-JP" dirty="0" smtClean="0"/>
          </a:p>
          <a:p>
            <a:r>
              <a:rPr lang="ja-JP" altLang="en-US" smtClean="0"/>
              <a:t>とくます</a:t>
            </a:r>
            <a:r>
              <a:rPr lang="ja-JP" altLang="en-US"/>
              <a:t>　せんせい</a:t>
            </a:r>
            <a:r>
              <a:rPr lang="en-US" altLang="ja-JP" dirty="0" smtClean="0"/>
              <a:t>(</a:t>
            </a:r>
            <a:r>
              <a:rPr lang="en-US" altLang="ja-JP" dirty="0" err="1" smtClean="0"/>
              <a:t>Tokumasu-sensee</a:t>
            </a:r>
            <a:r>
              <a:rPr lang="en-US" altLang="ja-JP" dirty="0" smtClean="0"/>
              <a:t> </a:t>
            </a:r>
            <a:r>
              <a:rPr lang="en-US" altLang="ja-JP" dirty="0"/>
              <a:t>: in charge)</a:t>
            </a:r>
          </a:p>
          <a:p>
            <a:r>
              <a:rPr lang="ja-JP" altLang="en-US"/>
              <a:t>まつい　せんせい</a:t>
            </a:r>
            <a:r>
              <a:rPr lang="en-US" altLang="ja-JP" dirty="0"/>
              <a:t>(Matsui-</a:t>
            </a:r>
            <a:r>
              <a:rPr lang="en-US" altLang="ja-JP" dirty="0" err="1"/>
              <a:t>sensee</a:t>
            </a:r>
            <a:r>
              <a:rPr lang="en-US" altLang="ja-JP" dirty="0"/>
              <a:t>)</a:t>
            </a:r>
          </a:p>
          <a:p>
            <a:r>
              <a:rPr lang="ja-JP" altLang="en-US" smtClean="0"/>
              <a:t>し</a:t>
            </a:r>
            <a:r>
              <a:rPr lang="ja-JP" altLang="en-US"/>
              <a:t>ばた　せんせい</a:t>
            </a:r>
            <a:r>
              <a:rPr lang="en-US" altLang="ja-JP" dirty="0"/>
              <a:t>(Shibata-</a:t>
            </a:r>
            <a:r>
              <a:rPr lang="en-US" altLang="ja-JP" dirty="0" err="1"/>
              <a:t>sensee</a:t>
            </a:r>
            <a:r>
              <a:rPr lang="en-US" altLang="ja-JP" dirty="0" smtClean="0"/>
              <a:t>)</a:t>
            </a:r>
          </a:p>
          <a:p>
            <a:r>
              <a:rPr lang="ja-JP" altLang="en-US" smtClean="0"/>
              <a:t>ひさえ　せんせい</a:t>
            </a:r>
            <a:r>
              <a:rPr lang="en-US" altLang="ja-JP" dirty="0" smtClean="0"/>
              <a:t>(Hisae-</a:t>
            </a:r>
            <a:r>
              <a:rPr lang="en-US" altLang="ja-JP" dirty="0" err="1" smtClean="0"/>
              <a:t>sensee</a:t>
            </a:r>
            <a:r>
              <a:rPr lang="en-US" altLang="ja-JP" dirty="0" smtClean="0"/>
              <a:t>)</a:t>
            </a:r>
            <a:endParaRPr lang="en-US" altLang="ja-JP"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blipFill>
            <a:blip r:embed="rId2"/>
            <a:tile tx="0" ty="0" sx="100000" sy="100000" flip="none" algn="tl"/>
          </a:blipFill>
        </p:spPr>
        <p:txBody>
          <a:bodyPr/>
          <a:lstStyle/>
          <a:p>
            <a:r>
              <a:rPr lang="en-US" altLang="ja-JP" b="1" dirty="0"/>
              <a:t>Japanese Orthography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22238"/>
            <a:ext cx="7543800" cy="949325"/>
          </a:xfrm>
          <a:solidFill>
            <a:schemeClr val="accent6">
              <a:lumMod val="60000"/>
              <a:lumOff val="40000"/>
            </a:schemeClr>
          </a:solidFill>
          <a:ln>
            <a:solidFill>
              <a:schemeClr val="tx1"/>
            </a:solidFill>
          </a:ln>
        </p:spPr>
        <p:txBody>
          <a:bodyPr/>
          <a:lstStyle/>
          <a:p>
            <a:r>
              <a:rPr lang="en-US" altLang="ja-JP"/>
              <a:t>Characters</a:t>
            </a:r>
          </a:p>
        </p:txBody>
      </p:sp>
      <p:sp>
        <p:nvSpPr>
          <p:cNvPr id="31747" name="Rectangle 3"/>
          <p:cNvSpPr>
            <a:spLocks noGrp="1" noChangeArrowheads="1"/>
          </p:cNvSpPr>
          <p:nvPr>
            <p:ph type="body" idx="1"/>
          </p:nvPr>
        </p:nvSpPr>
        <p:spPr>
          <a:xfrm>
            <a:off x="611188" y="1484313"/>
            <a:ext cx="8208962" cy="5373687"/>
          </a:xfrm>
        </p:spPr>
        <p:txBody>
          <a:bodyPr/>
          <a:lstStyle/>
          <a:p>
            <a:pPr marL="571500" indent="-571500"/>
            <a:r>
              <a:rPr lang="en-US" altLang="ja-JP" sz="4000" dirty="0"/>
              <a:t>3 types</a:t>
            </a:r>
          </a:p>
          <a:p>
            <a:pPr marL="571500" indent="-571500"/>
            <a:r>
              <a:rPr lang="en-US" altLang="ja-JP" sz="4000" dirty="0"/>
              <a:t>Hiragana</a:t>
            </a:r>
          </a:p>
          <a:p>
            <a:pPr marL="952500" lvl="1" indent="-495300"/>
            <a:r>
              <a:rPr lang="ja-JP" altLang="en-US" sz="4000" b="1">
                <a:ea typeface="HGP教科書体" pitchFamily="18" charset="-128"/>
              </a:rPr>
              <a:t>あいうえお</a:t>
            </a:r>
            <a:r>
              <a:rPr lang="ja-JP" altLang="en-US" sz="4000"/>
              <a:t> </a:t>
            </a:r>
            <a:r>
              <a:rPr lang="en-US" altLang="ja-JP" sz="4000" dirty="0"/>
              <a:t>&lt;curvilinear shape&gt;</a:t>
            </a:r>
          </a:p>
          <a:p>
            <a:pPr marL="571500" indent="-571500"/>
            <a:r>
              <a:rPr lang="en-US" altLang="ja-JP" sz="4000" dirty="0"/>
              <a:t>Katakana </a:t>
            </a:r>
          </a:p>
          <a:p>
            <a:pPr marL="952500" lvl="1" indent="-495300"/>
            <a:r>
              <a:rPr lang="ja-JP" altLang="en-US" sz="4000" b="1" smtClean="0">
                <a:ea typeface="HGP教科書体" pitchFamily="18" charset="-128"/>
              </a:rPr>
              <a:t>アイウエオ</a:t>
            </a:r>
            <a:r>
              <a:rPr lang="ja-JP" altLang="en-US" sz="4000" smtClean="0"/>
              <a:t> </a:t>
            </a:r>
            <a:r>
              <a:rPr lang="en-US" altLang="ja-JP" sz="4000" dirty="0"/>
              <a:t>&lt;rectilinear shape&gt;</a:t>
            </a:r>
          </a:p>
          <a:p>
            <a:pPr marL="571500" indent="-571500"/>
            <a:r>
              <a:rPr lang="en-US" altLang="ja-JP" sz="4000" dirty="0"/>
              <a:t>Kanji (Chinese characters)</a:t>
            </a:r>
          </a:p>
          <a:p>
            <a:pPr marL="952500" lvl="1" indent="-495300"/>
            <a:r>
              <a:rPr lang="ja-JP" altLang="en-US" sz="4000" b="1" smtClean="0">
                <a:ea typeface="HGP教科書体" pitchFamily="18" charset="-128"/>
              </a:rPr>
              <a:t>牧野成一</a:t>
            </a:r>
            <a:endParaRPr lang="ja-JP" altLang="en-US" sz="4000" b="1">
              <a:ea typeface="HGP教科書体" pitchFamily="1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magazine"/>
          <p:cNvPicPr>
            <a:picLocks noChangeAspect="1" noChangeArrowheads="1"/>
          </p:cNvPicPr>
          <p:nvPr/>
        </p:nvPicPr>
        <p:blipFill>
          <a:blip r:embed="rId3"/>
          <a:srcRect/>
          <a:stretch>
            <a:fillRect/>
          </a:stretch>
        </p:blipFill>
        <p:spPr bwMode="auto">
          <a:xfrm rot="12846">
            <a:off x="762000" y="0"/>
            <a:ext cx="7770813" cy="6750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838200"/>
          </a:xfrm>
          <a:solidFill>
            <a:schemeClr val="accent6">
              <a:lumMod val="60000"/>
              <a:lumOff val="40000"/>
            </a:schemeClr>
          </a:solidFill>
          <a:ln>
            <a:solidFill>
              <a:schemeClr val="tx1"/>
            </a:solidFill>
          </a:ln>
        </p:spPr>
        <p:txBody>
          <a:bodyPr/>
          <a:lstStyle/>
          <a:p>
            <a:r>
              <a:rPr lang="ja-JP" altLang="en-US"/>
              <a:t>ひらがな</a:t>
            </a:r>
            <a:r>
              <a:rPr lang="en-US" altLang="ja-JP"/>
              <a:t>(Hiragana)</a:t>
            </a:r>
          </a:p>
        </p:txBody>
      </p:sp>
      <p:sp>
        <p:nvSpPr>
          <p:cNvPr id="36867" name="Rectangle 3"/>
          <p:cNvSpPr>
            <a:spLocks noGrp="1" noChangeArrowheads="1"/>
          </p:cNvSpPr>
          <p:nvPr>
            <p:ph type="body" idx="1"/>
          </p:nvPr>
        </p:nvSpPr>
        <p:spPr>
          <a:xfrm>
            <a:off x="685800" y="1524000"/>
            <a:ext cx="8062913" cy="2841625"/>
          </a:xfrm>
        </p:spPr>
        <p:txBody>
          <a:bodyPr/>
          <a:lstStyle/>
          <a:p>
            <a:pPr>
              <a:lnSpc>
                <a:spcPct val="90000"/>
              </a:lnSpc>
            </a:pPr>
            <a:r>
              <a:rPr lang="en-US" altLang="ja-JP"/>
              <a:t>function words (words such as in, at, and on)</a:t>
            </a:r>
          </a:p>
          <a:p>
            <a:pPr>
              <a:lnSpc>
                <a:spcPct val="90000"/>
              </a:lnSpc>
            </a:pPr>
            <a:r>
              <a:rPr lang="en-US" altLang="ja-JP"/>
              <a:t>Inflectional endings (to show negatives, tense, etc.)</a:t>
            </a:r>
          </a:p>
          <a:p>
            <a:pPr>
              <a:lnSpc>
                <a:spcPct val="90000"/>
              </a:lnSpc>
            </a:pPr>
            <a:r>
              <a:rPr lang="en-US" altLang="ja-JP"/>
              <a:t>Words of Japanese origin</a:t>
            </a:r>
          </a:p>
        </p:txBody>
      </p:sp>
      <p:sp>
        <p:nvSpPr>
          <p:cNvPr id="36868" name="Rectangle 4"/>
          <p:cNvSpPr>
            <a:spLocks noChangeArrowheads="1"/>
          </p:cNvSpPr>
          <p:nvPr/>
        </p:nvSpPr>
        <p:spPr bwMode="auto">
          <a:xfrm>
            <a:off x="685800" y="4495800"/>
            <a:ext cx="7772400" cy="20574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0000"/>
              <a:buFont typeface="Wingdings" pitchFamily="2" charset="2"/>
              <a:buChar char="l"/>
            </a:pPr>
            <a:r>
              <a:rPr lang="ja-JP" altLang="en-US" sz="3200" b="1">
                <a:ea typeface="HGP教科書体" pitchFamily="18" charset="-128"/>
              </a:rPr>
              <a:t>私</a:t>
            </a:r>
            <a:r>
              <a:rPr lang="ja-JP" altLang="en-US" sz="3200" b="1">
                <a:solidFill>
                  <a:srgbClr val="EC080E"/>
                </a:solidFill>
                <a:ea typeface="HGP教科書体" pitchFamily="18" charset="-128"/>
              </a:rPr>
              <a:t>は</a:t>
            </a:r>
            <a:r>
              <a:rPr lang="ja-JP" altLang="en-US" sz="3200" b="1">
                <a:ea typeface="HGP教科書体" pitchFamily="18" charset="-128"/>
              </a:rPr>
              <a:t>日本語</a:t>
            </a:r>
            <a:r>
              <a:rPr lang="ja-JP" altLang="en-US" sz="3200" b="1">
                <a:solidFill>
                  <a:srgbClr val="EC080E"/>
                </a:solidFill>
                <a:ea typeface="HGP教科書体" pitchFamily="18" charset="-128"/>
              </a:rPr>
              <a:t>を</a:t>
            </a:r>
            <a:r>
              <a:rPr lang="ja-JP" altLang="en-US" sz="3200" b="1">
                <a:ea typeface="HGP教科書体" pitchFamily="18" charset="-128"/>
              </a:rPr>
              <a:t>勉強</a:t>
            </a:r>
            <a:r>
              <a:rPr lang="ja-JP" altLang="en-US" sz="3200" b="1">
                <a:solidFill>
                  <a:srgbClr val="EC080E"/>
                </a:solidFill>
                <a:ea typeface="HGP教科書体" pitchFamily="18" charset="-128"/>
              </a:rPr>
              <a:t>します</a:t>
            </a:r>
            <a:r>
              <a:rPr lang="ja-JP" altLang="en-US" sz="3200" b="1">
                <a:ea typeface="HGP教科書体" pitchFamily="18" charset="-128"/>
              </a:rPr>
              <a:t>。</a:t>
            </a:r>
          </a:p>
          <a:p>
            <a:pPr marL="342900" indent="-342900">
              <a:lnSpc>
                <a:spcPct val="90000"/>
              </a:lnSpc>
              <a:spcBef>
                <a:spcPct val="20000"/>
              </a:spcBef>
              <a:buClr>
                <a:schemeClr val="tx2"/>
              </a:buClr>
              <a:buSzPct val="70000"/>
              <a:buFont typeface="Wingdings" pitchFamily="2" charset="2"/>
              <a:buNone/>
            </a:pPr>
            <a:endParaRPr lang="ja-JP" altLang="en-US" sz="3200" b="1">
              <a:ea typeface="HGP教科書体" pitchFamily="18" charset="-128"/>
            </a:endParaRPr>
          </a:p>
          <a:p>
            <a:pPr marL="342900" indent="-342900">
              <a:lnSpc>
                <a:spcPct val="90000"/>
              </a:lnSpc>
              <a:spcBef>
                <a:spcPct val="20000"/>
              </a:spcBef>
              <a:buClr>
                <a:schemeClr val="tx2"/>
              </a:buClr>
              <a:buSzPct val="70000"/>
              <a:buFont typeface="Wingdings" pitchFamily="2" charset="2"/>
              <a:buChar char="l"/>
            </a:pPr>
            <a:r>
              <a:rPr lang="ja-JP" altLang="en-US" sz="3200" b="1">
                <a:ea typeface="HGP教科書体" pitchFamily="18" charset="-128"/>
              </a:rPr>
              <a:t>私</a:t>
            </a:r>
            <a:r>
              <a:rPr lang="ja-JP" altLang="en-US" sz="3200" b="1">
                <a:solidFill>
                  <a:srgbClr val="EC080E"/>
                </a:solidFill>
                <a:ea typeface="HGP教科書体" pitchFamily="18" charset="-128"/>
              </a:rPr>
              <a:t>は</a:t>
            </a:r>
            <a:r>
              <a:rPr lang="ja-JP" altLang="en-US" sz="3200" b="1">
                <a:ea typeface="HGP教科書体" pitchFamily="18" charset="-128"/>
              </a:rPr>
              <a:t>日本</a:t>
            </a:r>
            <a:r>
              <a:rPr lang="ja-JP" altLang="en-US" sz="3200" b="1">
                <a:solidFill>
                  <a:srgbClr val="EC080E"/>
                </a:solidFill>
                <a:ea typeface="HGP教科書体" pitchFamily="18" charset="-128"/>
              </a:rPr>
              <a:t>に</a:t>
            </a:r>
            <a:r>
              <a:rPr lang="ja-JP" altLang="en-US" sz="3200" b="1">
                <a:ea typeface="HGP教科書体" pitchFamily="18" charset="-128"/>
              </a:rPr>
              <a:t>行</a:t>
            </a:r>
            <a:r>
              <a:rPr lang="ja-JP" altLang="en-US" sz="3200" b="1">
                <a:solidFill>
                  <a:srgbClr val="EC080E"/>
                </a:solidFill>
                <a:ea typeface="HGP教科書体" pitchFamily="18" charset="-128"/>
              </a:rPr>
              <a:t>ったことがありません</a:t>
            </a:r>
            <a:r>
              <a:rPr lang="ja-JP" altLang="en-US" sz="3200" b="1">
                <a:ea typeface="HGP教科書体" pitchFamily="18" charset="-128"/>
              </a:rPr>
              <a:t>。</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TotalTime>
  <Words>358</Words>
  <Application>Microsoft Office PowerPoint</Application>
  <PresentationFormat>On-screen Show (4:3)</PresentationFormat>
  <Paragraphs>84</Paragraphs>
  <Slides>34</Slides>
  <Notes>10</Notes>
  <HiddenSlides>0</HiddenSlides>
  <MMClips>15</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Office Theme</vt:lpstr>
      <vt:lpstr>Equity</vt:lpstr>
      <vt:lpstr>Worksheet</vt:lpstr>
      <vt:lpstr>にほんご JPN101</vt:lpstr>
      <vt:lpstr>Introducing yourself (Textbook / p8)</vt:lpstr>
      <vt:lpstr>Forms of address (Textbook / p6-7)</vt:lpstr>
      <vt:lpstr>Forms fo address (Textbook / p6-7)</vt:lpstr>
      <vt:lpstr>せんせい(Teachers)</vt:lpstr>
      <vt:lpstr>Japanese Orthography</vt:lpstr>
      <vt:lpstr>Characters</vt:lpstr>
      <vt:lpstr>Slide 8</vt:lpstr>
      <vt:lpstr>ひらがな(Hiragana)</vt:lpstr>
      <vt:lpstr>カタカナ(Katakana)</vt:lpstr>
      <vt:lpstr>漢字(Kanji)</vt:lpstr>
      <vt:lpstr>Evolution of hiragana Textbook (p2)</vt:lpstr>
      <vt:lpstr>Slide 13</vt:lpstr>
      <vt:lpstr>Hiragana Chart (Textbook / p3)</vt:lpstr>
      <vt:lpstr>Diacritics (two dots &amp; a circle) (Textbook / p3)</vt:lpstr>
      <vt:lpstr>Glides (Textbook / p3)</vt:lpstr>
      <vt:lpstr>Mnemonic (Textbook / p4)</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Reading Hiragana (Textbook / p6)</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Yukari Tokumasu</dc:creator>
  <cp:lastModifiedBy>tokumasu</cp:lastModifiedBy>
  <cp:revision>65</cp:revision>
  <dcterms:created xsi:type="dcterms:W3CDTF">2009-09-17T15:04:04Z</dcterms:created>
  <dcterms:modified xsi:type="dcterms:W3CDTF">2010-02-03T16:06:05Z</dcterms:modified>
</cp:coreProperties>
</file>