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9"/>
  </p:notesMasterIdLst>
  <p:handoutMasterIdLst>
    <p:handoutMasterId r:id="rId40"/>
  </p:handoutMasterIdLst>
  <p:sldIdLst>
    <p:sldId id="300" r:id="rId3"/>
    <p:sldId id="341" r:id="rId4"/>
    <p:sldId id="342" r:id="rId5"/>
    <p:sldId id="343" r:id="rId6"/>
    <p:sldId id="344" r:id="rId7"/>
    <p:sldId id="345" r:id="rId8"/>
    <p:sldId id="346" r:id="rId9"/>
    <p:sldId id="349" r:id="rId10"/>
    <p:sldId id="348" r:id="rId11"/>
    <p:sldId id="347" r:id="rId12"/>
    <p:sldId id="350" r:id="rId13"/>
    <p:sldId id="351" r:id="rId14"/>
    <p:sldId id="295" r:id="rId15"/>
    <p:sldId id="298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4" r:id="rId26"/>
    <p:sldId id="385" r:id="rId27"/>
    <p:sldId id="386" r:id="rId28"/>
    <p:sldId id="387" r:id="rId29"/>
    <p:sldId id="388" r:id="rId30"/>
    <p:sldId id="383" r:id="rId31"/>
    <p:sldId id="389" r:id="rId32"/>
    <p:sldId id="396" r:id="rId33"/>
    <p:sldId id="398" r:id="rId34"/>
    <p:sldId id="399" r:id="rId35"/>
    <p:sldId id="400" r:id="rId36"/>
    <p:sldId id="401" r:id="rId37"/>
    <p:sldId id="402" r:id="rId3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52" autoAdjust="0"/>
  </p:normalViewPr>
  <p:slideViewPr>
    <p:cSldViewPr snapToGrid="0" snapToObjects="1">
      <p:cViewPr varScale="1">
        <p:scale>
          <a:sx n="86" d="100"/>
          <a:sy n="86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289BF-7419-482F-A9C9-9F0364030FA7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9286A-8CE9-49C3-9CB8-3B6E6A89FC26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289BF-7419-482F-A9C9-9F0364030FA7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47242-C781-467D-B49E-D3274FC8043B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し</a:t>
            </a:r>
            <a:r>
              <a:rPr lang="en-US" altLang="ja-JP" dirty="0" smtClean="0"/>
              <a:t>keep your lips spread out flat</a:t>
            </a:r>
          </a:p>
          <a:p>
            <a:r>
              <a:rPr lang="ja-JP" altLang="en-US" dirty="0" smtClean="0"/>
              <a:t>ら</a:t>
            </a:r>
            <a:r>
              <a:rPr lang="en-US" altLang="ja-JP" dirty="0" smtClean="0"/>
              <a:t> flap the tongue forward quickly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C65BF-CD52-49A7-AA79-07DDACFFA2B8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JPN101%20Fall%202009/101%20Fall%202008%20Hisae/PPT/PPT_for_Sep11(Thu)_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ma.mov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mi.mov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mu.mov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me.mov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mo.mov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ya.mov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yu.mov" TargetMode="Externa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yo.mov" TargetMode="Externa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ra.mov" TargetMode="Externa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ri.mov" TargetMode="Externa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ru.mov" TargetMode="Externa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re.mov" TargetMode="Externa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ro.mov" TargetMode="Externa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wa.mov" TargetMode="Externa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wo.mov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hiragana%20mov\n.mov" TargetMode="Externa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/>
              <a:t>Sep. </a:t>
            </a:r>
            <a:r>
              <a:rPr lang="en-US" altLang="ja-JP" b="1" dirty="0" smtClean="0"/>
              <a:t>21, 2009</a:t>
            </a:r>
            <a:endParaRPr lang="en-US" altLang="ja-JP" b="1" dirty="0"/>
          </a:p>
          <a:p>
            <a:r>
              <a:rPr lang="en-US" altLang="ja-JP" b="1" dirty="0" smtClean="0"/>
              <a:t>(Monday)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2. Articulation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hi 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3" y="2112316"/>
            <a:ext cx="2681416" cy="404104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6" name="Picture 5" descr="tsu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687" y="2091357"/>
            <a:ext cx="2751521" cy="40620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7" name="Picture 6" descr="ra 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91" y="2091357"/>
            <a:ext cx="2710501" cy="40620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3. Devoicing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417" y="1417638"/>
            <a:ext cx="6499653" cy="135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417" y="2803321"/>
            <a:ext cx="6565556" cy="391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4. Accent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2" y="1600200"/>
            <a:ext cx="8861778" cy="47561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Click Japanese words to hear the pronunciation.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1800" dirty="0" smtClean="0"/>
              <a:t>(Blackboard &gt; JPN101 &gt; Useful Web Links &gt; Nakama1a Student Resources &gt; Vocabulary)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ピクチャ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76733"/>
            <a:ext cx="7685933" cy="3317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97740"/>
            <a:ext cx="8950561" cy="265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altLang="ja-JP" sz="4400" dirty="0" smtClean="0"/>
              <a:t>Hiragana Chart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(Textbook / p3)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79418"/>
            <a:ext cx="8534400" cy="5006975"/>
          </a:xfrm>
          <a:noFill/>
          <a:ln/>
        </p:spPr>
      </p:pic>
      <p:sp>
        <p:nvSpPr>
          <p:cNvPr id="150532" name="AutoShape 4"/>
          <p:cNvSpPr>
            <a:spLocks noChangeArrowheads="1"/>
          </p:cNvSpPr>
          <p:nvPr/>
        </p:nvSpPr>
        <p:spPr bwMode="auto">
          <a:xfrm>
            <a:off x="304800" y="1579418"/>
            <a:ext cx="3192162" cy="44196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250725" y="5809548"/>
            <a:ext cx="840260" cy="77684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4400" smtClean="0"/>
              <a:t>ま～ん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(Textbook / p13-15)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ma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84873" y="656966"/>
            <a:ext cx="4068327" cy="305124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612444" y="4614333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mi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81111" y="804334"/>
            <a:ext cx="3872089" cy="29040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54777" y="4924778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mu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9998" y="634999"/>
            <a:ext cx="4013201" cy="30099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68888" y="5291667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me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9999" y="592666"/>
            <a:ext cx="4013201" cy="30099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40666" y="5588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mo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9999" y="578555"/>
            <a:ext cx="4026371" cy="30197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40666" y="5918905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/>
              <a:t>Characteristics of Japanese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5791200" cy="4038600"/>
          </a:xfrm>
        </p:spPr>
        <p:txBody>
          <a:bodyPr/>
          <a:lstStyle/>
          <a:p>
            <a:pPr marL="609600" indent="-609600">
              <a:buFont typeface="Arial" pitchFamily="34" charset="0"/>
              <a:buAutoNum type="arabicPeriod"/>
            </a:pPr>
            <a:r>
              <a:rPr lang="en-US" altLang="ja-JP" dirty="0"/>
              <a:t>Sentence types</a:t>
            </a:r>
          </a:p>
          <a:p>
            <a:pPr marL="609600" indent="-609600">
              <a:buFont typeface="Arial" pitchFamily="34" charset="0"/>
              <a:buAutoNum type="arabicPeriod"/>
            </a:pPr>
            <a:r>
              <a:rPr lang="en-US" altLang="ja-JP" dirty="0"/>
              <a:t>Particles</a:t>
            </a:r>
          </a:p>
          <a:p>
            <a:pPr marL="609600" indent="-609600">
              <a:buFont typeface="Arial" pitchFamily="34" charset="0"/>
              <a:buAutoNum type="arabicPeriod"/>
            </a:pPr>
            <a:r>
              <a:rPr lang="en-US" altLang="ja-JP" dirty="0"/>
              <a:t>Word order</a:t>
            </a:r>
          </a:p>
          <a:p>
            <a:pPr marL="609600" indent="-609600">
              <a:buFont typeface="Arial" pitchFamily="34" charset="0"/>
              <a:buAutoNum type="arabicPeriod"/>
            </a:pPr>
            <a:r>
              <a:rPr lang="en-US" altLang="ja-JP" dirty="0"/>
              <a:t>Omission</a:t>
            </a:r>
          </a:p>
          <a:p>
            <a:pPr marL="609600" indent="-609600">
              <a:buFont typeface="Arial" pitchFamily="34" charset="0"/>
              <a:buAutoNum type="arabicPeriod"/>
            </a:pPr>
            <a:r>
              <a:rPr lang="en-US" altLang="ja-JP" dirty="0"/>
              <a:t>Speech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ya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0000" y="832555"/>
            <a:ext cx="4013200" cy="3009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59666" y="4600222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yu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37554" y="761999"/>
            <a:ext cx="3815646" cy="286173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45555" y="5263444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yo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0000" y="832556"/>
            <a:ext cx="4013200" cy="3009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31444" y="5918905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ra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09333" y="578555"/>
            <a:ext cx="3932298" cy="294922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78666" y="4600222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ri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9999" y="790221"/>
            <a:ext cx="4013201" cy="30099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50444" y="4938889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ru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9999" y="564443"/>
            <a:ext cx="4013201" cy="30099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50444" y="533400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re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0000" y="724778"/>
            <a:ext cx="4013200" cy="3009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50444" y="5630333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ro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0000" y="733777"/>
            <a:ext cx="4082816" cy="30621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50444" y="5918905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wa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52889" y="743655"/>
            <a:ext cx="3900312" cy="292523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97666" y="4614333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wo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85156" y="677332"/>
            <a:ext cx="3968044" cy="29760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29933" y="5918905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/>
              <a:t>1. Sentence Types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4400" dirty="0"/>
              <a:t>A    </a:t>
            </a:r>
            <a:r>
              <a:rPr lang="ja-JP" altLang="en-US" sz="4400"/>
              <a:t>が</a:t>
            </a:r>
            <a:r>
              <a:rPr lang="en-US" altLang="ja-JP" sz="4400" dirty="0"/>
              <a:t>(</a:t>
            </a:r>
            <a:r>
              <a:rPr lang="en-US" altLang="ja-JP" sz="4400" dirty="0" err="1"/>
              <a:t>ga</a:t>
            </a:r>
            <a:r>
              <a:rPr lang="en-US" altLang="ja-JP" sz="4400" dirty="0"/>
              <a:t>)   B   </a:t>
            </a:r>
            <a:r>
              <a:rPr lang="ja-JP" altLang="en-US" sz="4400"/>
              <a:t>です</a:t>
            </a:r>
            <a:r>
              <a:rPr lang="en-US" altLang="ja-JP" sz="4400" dirty="0"/>
              <a:t>(</a:t>
            </a:r>
            <a:r>
              <a:rPr lang="en-US" altLang="ja-JP" sz="4400" dirty="0" err="1"/>
              <a:t>desu</a:t>
            </a:r>
            <a:r>
              <a:rPr lang="en-US" altLang="ja-JP" sz="4400" dirty="0"/>
              <a:t>)</a:t>
            </a:r>
            <a:r>
              <a:rPr lang="ja-JP" altLang="en-US" sz="4400"/>
              <a:t>。</a:t>
            </a:r>
          </a:p>
          <a:p>
            <a:pPr>
              <a:buFontTx/>
              <a:buNone/>
            </a:pPr>
            <a:endParaRPr lang="ja-JP" altLang="en-US"/>
          </a:p>
          <a:p>
            <a:r>
              <a:rPr lang="en-US" altLang="ja-JP" sz="4400" dirty="0"/>
              <a:t>A    </a:t>
            </a:r>
            <a:r>
              <a:rPr lang="ja-JP" altLang="en-US" sz="4400"/>
              <a:t>が</a:t>
            </a:r>
            <a:r>
              <a:rPr lang="en-US" altLang="ja-JP" sz="4400" dirty="0"/>
              <a:t>(</a:t>
            </a:r>
            <a:r>
              <a:rPr lang="en-US" altLang="ja-JP" sz="4400" dirty="0" err="1"/>
              <a:t>ga</a:t>
            </a:r>
            <a:r>
              <a:rPr lang="en-US" altLang="ja-JP" sz="4400" dirty="0"/>
              <a:t>) </a:t>
            </a:r>
            <a:r>
              <a:rPr lang="en-US" altLang="ja-JP" sz="4400" dirty="0" smtClean="0"/>
              <a:t>  B   </a:t>
            </a:r>
            <a:r>
              <a:rPr lang="ja-JP" altLang="en-US" sz="4400" smtClean="0"/>
              <a:t>で</a:t>
            </a:r>
            <a:r>
              <a:rPr lang="ja-JP" altLang="en-US" sz="4400"/>
              <a:t>す</a:t>
            </a:r>
            <a:r>
              <a:rPr lang="en-US" altLang="ja-JP" sz="4400" dirty="0"/>
              <a:t>(</a:t>
            </a:r>
            <a:r>
              <a:rPr lang="en-US" altLang="ja-JP" sz="4400" dirty="0" err="1"/>
              <a:t>desu</a:t>
            </a:r>
            <a:r>
              <a:rPr lang="en-US" altLang="ja-JP" sz="4400" dirty="0"/>
              <a:t>)</a:t>
            </a:r>
            <a:r>
              <a:rPr lang="ja-JP" altLang="en-US" sz="4400"/>
              <a:t>。</a:t>
            </a:r>
          </a:p>
          <a:p>
            <a:endParaRPr lang="ja-JP" altLang="en-US"/>
          </a:p>
          <a:p>
            <a:r>
              <a:rPr lang="en-US" altLang="ja-JP" sz="4400" dirty="0"/>
              <a:t>A    </a:t>
            </a:r>
            <a:r>
              <a:rPr lang="ja-JP" altLang="en-US" sz="4400"/>
              <a:t>が</a:t>
            </a:r>
            <a:r>
              <a:rPr lang="en-US" altLang="ja-JP" sz="4400" dirty="0"/>
              <a:t>(</a:t>
            </a:r>
            <a:r>
              <a:rPr lang="en-US" altLang="ja-JP" sz="4400" dirty="0" err="1"/>
              <a:t>ga</a:t>
            </a:r>
            <a:r>
              <a:rPr lang="en-US" altLang="ja-JP" sz="4400" dirty="0"/>
              <a:t>)  C</a:t>
            </a:r>
            <a:r>
              <a:rPr lang="ja-JP" altLang="en-US" sz="4400"/>
              <a:t>ます</a:t>
            </a:r>
            <a:r>
              <a:rPr lang="en-US" altLang="ja-JP" sz="4400" dirty="0"/>
              <a:t>(</a:t>
            </a:r>
            <a:r>
              <a:rPr lang="en-US" altLang="ja-JP" sz="4400" dirty="0" err="1"/>
              <a:t>masu</a:t>
            </a:r>
            <a:r>
              <a:rPr lang="en-US" altLang="ja-JP" sz="4400" dirty="0"/>
              <a:t>)</a:t>
            </a:r>
            <a:r>
              <a:rPr lang="ja-JP" altLang="en-US" sz="4400"/>
              <a:t>。</a:t>
            </a:r>
          </a:p>
          <a:p>
            <a:endParaRPr lang="ja-JP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04335" y="24003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/>
              <a:t>Noun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52600" y="2400300"/>
            <a:ext cx="10668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/>
              <a:t>particle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76600" y="24003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/>
              <a:t>Noun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04335" y="36576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/>
              <a:t>Noun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04335" y="50673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/>
              <a:t>Noun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752600" y="3657600"/>
            <a:ext cx="10668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/>
              <a:t>particle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905000" y="5067300"/>
            <a:ext cx="10668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/>
              <a:t>particle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276600" y="3657600"/>
            <a:ext cx="990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/>
              <a:t>adjective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495800" y="2400300"/>
            <a:ext cx="1752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/>
              <a:t>Copula verb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495800" y="3657600"/>
            <a:ext cx="1752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/>
              <a:t>Copula verb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276600" y="5067300"/>
            <a:ext cx="9906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/>
              <a:t>verb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3" descr="Hiragana Chart Table 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01711" y="4285874"/>
            <a:ext cx="4328097" cy="2435601"/>
          </a:xfrm>
          <a:noFill/>
          <a:ln/>
        </p:spPr>
      </p:pic>
      <p:sp>
        <p:nvSpPr>
          <p:cNvPr id="8" name="Rounded Rectangle 7"/>
          <p:cNvSpPr/>
          <p:nvPr/>
        </p:nvSpPr>
        <p:spPr>
          <a:xfrm>
            <a:off x="2401712" y="306584"/>
            <a:ext cx="4328097" cy="380874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n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13379" y="691445"/>
            <a:ext cx="4045184" cy="303388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444999" y="6356350"/>
            <a:ext cx="310445" cy="43744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Pronunciation of </a:t>
            </a:r>
            <a:r>
              <a:rPr lang="ja-JP" altLang="en-US" dirty="0" smtClean="0"/>
              <a:t>ん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	(1) </a:t>
            </a:r>
            <a:r>
              <a:rPr lang="ja-JP" altLang="en-US" sz="2400" b="1" dirty="0" smtClean="0"/>
              <a:t>ん</a:t>
            </a:r>
            <a:r>
              <a:rPr lang="en-US" altLang="ja-JP" sz="2400" b="1" dirty="0" smtClean="0"/>
              <a:t> </a:t>
            </a:r>
            <a:r>
              <a:rPr lang="en-US" sz="2400" b="1" dirty="0" smtClean="0"/>
              <a:t>is pronounced as [</a:t>
            </a:r>
            <a:r>
              <a:rPr lang="en-US" sz="2400" b="1" dirty="0" err="1" smtClean="0"/>
              <a:t>m</a:t>
            </a:r>
            <a:r>
              <a:rPr lang="en-US" sz="2400" b="1" dirty="0" smtClean="0"/>
              <a:t>] before [</a:t>
            </a:r>
            <a:r>
              <a:rPr lang="en-US" sz="2400" b="1" dirty="0" err="1" smtClean="0"/>
              <a:t>p</a:t>
            </a:r>
            <a:r>
              <a:rPr lang="en-US" sz="2400" b="1" dirty="0" smtClean="0"/>
              <a:t>], [</a:t>
            </a:r>
            <a:r>
              <a:rPr lang="en-US" sz="2400" b="1" dirty="0" err="1" smtClean="0"/>
              <a:t>b</a:t>
            </a:r>
            <a:r>
              <a:rPr lang="en-US" sz="2400" b="1" dirty="0" smtClean="0"/>
              <a:t>] and [</a:t>
            </a:r>
            <a:r>
              <a:rPr lang="en-US" sz="2400" b="1" dirty="0" err="1" smtClean="0"/>
              <a:t>m</a:t>
            </a:r>
            <a:r>
              <a:rPr lang="en-US" sz="2400" b="1" dirty="0" smtClean="0"/>
              <a:t>] </a:t>
            </a:r>
            <a:endParaRPr lang="ja-JP" altLang="en-US" sz="2400" dirty="0" smtClean="0"/>
          </a:p>
          <a:p>
            <a:pPr>
              <a:buNone/>
            </a:pPr>
            <a:r>
              <a:rPr lang="en-US" sz="2400" b="1" dirty="0" smtClean="0"/>
              <a:t>    Examples</a:t>
            </a:r>
            <a:r>
              <a:rPr lang="ja-JP" altLang="en-US" sz="2400" b="1" dirty="0" smtClean="0"/>
              <a:t>：</a:t>
            </a: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b="1" dirty="0" smtClean="0"/>
              <a:t>	[</a:t>
            </a:r>
            <a:r>
              <a:rPr lang="en-US" sz="2400" b="1" dirty="0" err="1" smtClean="0"/>
              <a:t>m</a:t>
            </a:r>
            <a:r>
              <a:rPr lang="en-US" sz="2400" b="1" dirty="0" smtClean="0"/>
              <a:t>] before [</a:t>
            </a:r>
            <a:r>
              <a:rPr lang="en-US" sz="2400" b="1" dirty="0" err="1" smtClean="0"/>
              <a:t>p</a:t>
            </a:r>
            <a:r>
              <a:rPr lang="en-US" sz="2400" b="1" dirty="0" smtClean="0"/>
              <a:t>]:   </a:t>
            </a:r>
            <a:r>
              <a:rPr lang="ja-JP" altLang="en-US" sz="2400" b="1" dirty="0" smtClean="0"/>
              <a:t>かん</a:t>
            </a:r>
            <a:r>
              <a:rPr lang="ja-JP" altLang="en-US" sz="2400" u="sng" dirty="0" smtClean="0"/>
              <a:t>ぱ</a:t>
            </a:r>
            <a:r>
              <a:rPr lang="ja-JP" altLang="en-US" sz="2400" dirty="0" smtClean="0"/>
              <a:t> 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しん</a:t>
            </a:r>
            <a:r>
              <a:rPr lang="ja-JP" altLang="en-US" sz="2400" b="1" u="sng" dirty="0" smtClean="0"/>
              <a:t>ぴ</a:t>
            </a:r>
            <a:r>
              <a:rPr lang="en-US" sz="2400" b="1" dirty="0" smtClean="0"/>
              <a:t> ,  </a:t>
            </a:r>
            <a:r>
              <a:rPr lang="ja-JP" altLang="en-US" sz="2400" b="1" dirty="0" smtClean="0"/>
              <a:t>にん</a:t>
            </a:r>
            <a:r>
              <a:rPr lang="ja-JP" altLang="en-US" sz="2400" b="1" u="sng" dirty="0" smtClean="0"/>
              <a:t>ぷ</a:t>
            </a:r>
            <a:r>
              <a:rPr lang="en-US" sz="2400" b="1" dirty="0" smtClean="0"/>
              <a:t> ,  </a:t>
            </a:r>
            <a:r>
              <a:rPr lang="ja-JP" altLang="en-US" sz="2400" b="1" dirty="0" smtClean="0"/>
              <a:t>かん</a:t>
            </a:r>
            <a:r>
              <a:rPr lang="ja-JP" altLang="en-US" sz="2400" b="1" u="sng" dirty="0" smtClean="0"/>
              <a:t>ぺ</a:t>
            </a:r>
            <a:r>
              <a:rPr lang="ja-JP" altLang="en-US" sz="2400" b="1" dirty="0" smtClean="0"/>
              <a:t>き </a:t>
            </a:r>
            <a:endParaRPr lang="ja-JP" altLang="en-US" sz="2400" dirty="0" smtClean="0"/>
          </a:p>
          <a:p>
            <a:pPr>
              <a:buNone/>
            </a:pPr>
            <a:r>
              <a:rPr lang="en-US" sz="2400" b="1" dirty="0" smtClean="0"/>
              <a:t>  	[</a:t>
            </a:r>
            <a:r>
              <a:rPr lang="en-US" sz="2400" b="1" dirty="0" err="1" smtClean="0"/>
              <a:t>m</a:t>
            </a:r>
            <a:r>
              <a:rPr lang="en-US" sz="2400" b="1" dirty="0" smtClean="0"/>
              <a:t>] before [</a:t>
            </a:r>
            <a:r>
              <a:rPr lang="en-US" sz="2400" b="1" dirty="0" err="1" smtClean="0"/>
              <a:t>b</a:t>
            </a:r>
            <a:r>
              <a:rPr lang="en-US" sz="2400" b="1" dirty="0" smtClean="0"/>
              <a:t>]:  </a:t>
            </a:r>
            <a:r>
              <a:rPr lang="ja-JP" altLang="en-US" sz="2400" b="1" dirty="0" smtClean="0"/>
              <a:t>がん</a:t>
            </a:r>
            <a:r>
              <a:rPr lang="ja-JP" altLang="en-US" sz="2400" b="1" u="sng" dirty="0" smtClean="0"/>
              <a:t>ば</a:t>
            </a:r>
            <a:r>
              <a:rPr lang="ja-JP" altLang="en-US" sz="2400" b="1" dirty="0" smtClean="0"/>
              <a:t>る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とん</a:t>
            </a:r>
            <a:r>
              <a:rPr lang="ja-JP" altLang="en-US" sz="2400" b="1" u="sng" dirty="0" smtClean="0"/>
              <a:t>び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けん</a:t>
            </a:r>
            <a:r>
              <a:rPr lang="ja-JP" altLang="en-US" sz="2400" b="1" u="sng" dirty="0" smtClean="0"/>
              <a:t>ぶ</a:t>
            </a:r>
            <a:r>
              <a:rPr lang="ja-JP" altLang="en-US" sz="2400" b="1" dirty="0" smtClean="0"/>
              <a:t>つ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せん</a:t>
            </a:r>
            <a:r>
              <a:rPr lang="ja-JP" altLang="en-US" sz="2400" b="1" u="sng" dirty="0" smtClean="0"/>
              <a:t>べ</a:t>
            </a:r>
            <a:r>
              <a:rPr lang="ja-JP" altLang="en-US" sz="2400" b="1" dirty="0" smtClean="0"/>
              <a:t>つ</a:t>
            </a:r>
            <a:endParaRPr lang="ja-JP" altLang="en-US" sz="2400" dirty="0" smtClean="0"/>
          </a:p>
          <a:p>
            <a:pPr>
              <a:buNone/>
            </a:pPr>
            <a:r>
              <a:rPr lang="en-US" sz="2400" b="1" dirty="0" smtClean="0"/>
              <a:t>	[</a:t>
            </a:r>
            <a:r>
              <a:rPr lang="en-US" sz="2400" b="1" dirty="0" err="1" smtClean="0"/>
              <a:t>m</a:t>
            </a:r>
            <a:r>
              <a:rPr lang="en-US" sz="2400" b="1" dirty="0" smtClean="0"/>
              <a:t>] before [</a:t>
            </a:r>
            <a:r>
              <a:rPr lang="en-US" sz="2400" b="1" dirty="0" err="1" smtClean="0"/>
              <a:t>m</a:t>
            </a:r>
            <a:r>
              <a:rPr lang="en-US" sz="2400" b="1" dirty="0" smtClean="0"/>
              <a:t>]: </a:t>
            </a:r>
            <a:r>
              <a:rPr lang="ja-JP" altLang="en-US" sz="2400" b="1" dirty="0" smtClean="0"/>
              <a:t>あん</a:t>
            </a:r>
            <a:r>
              <a:rPr lang="ja-JP" altLang="en-US" sz="2400" b="1" u="sng" dirty="0" smtClean="0"/>
              <a:t>ま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しん</a:t>
            </a:r>
            <a:r>
              <a:rPr lang="ja-JP" altLang="en-US" sz="2400" b="1" u="sng" dirty="0" smtClean="0"/>
              <a:t>み</a:t>
            </a:r>
            <a:r>
              <a:rPr lang="ja-JP" altLang="en-US" sz="2400" b="1" dirty="0" smtClean="0"/>
              <a:t>つ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にん</a:t>
            </a:r>
            <a:r>
              <a:rPr lang="ja-JP" altLang="en-US" sz="2400" b="1" u="sng" dirty="0" smtClean="0"/>
              <a:t>む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しん</a:t>
            </a:r>
            <a:r>
              <a:rPr lang="ja-JP" altLang="en-US" sz="2400" b="1" u="sng" dirty="0" smtClean="0"/>
              <a:t>め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ちん</a:t>
            </a:r>
            <a:r>
              <a:rPr lang="ja-JP" altLang="en-US" sz="2400" b="1" u="sng" dirty="0" smtClean="0"/>
              <a:t>も</a:t>
            </a:r>
            <a:r>
              <a:rPr lang="ja-JP" altLang="en-US" sz="2400" b="1" dirty="0" smtClean="0"/>
              <a:t>く</a:t>
            </a:r>
            <a:endParaRPr lang="ja-JP" altLang="en-US" sz="2400" dirty="0" smtClean="0"/>
          </a:p>
          <a:p>
            <a:pPr>
              <a:buNone/>
            </a:pPr>
            <a:r>
              <a:rPr lang="en-US" sz="2595" b="1" dirty="0" smtClean="0"/>
              <a:t> </a:t>
            </a:r>
            <a:endParaRPr lang="ja-JP" altLang="en-US" sz="2595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Pronunciation of </a:t>
            </a:r>
            <a:r>
              <a:rPr lang="ja-JP" altLang="en-US" dirty="0" smtClean="0"/>
              <a:t>ん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	 (2) </a:t>
            </a:r>
            <a:r>
              <a:rPr lang="ja-JP" altLang="en-US" sz="2400" b="1" dirty="0" smtClean="0"/>
              <a:t>ん</a:t>
            </a:r>
            <a:r>
              <a:rPr lang="en-US" altLang="ja-JP" sz="2400" b="1" dirty="0" smtClean="0"/>
              <a:t> </a:t>
            </a:r>
            <a:r>
              <a:rPr lang="en-US" sz="2400" b="1" dirty="0" smtClean="0"/>
              <a:t>is pronounced as [</a:t>
            </a:r>
            <a:r>
              <a:rPr lang="en-US" sz="2400" b="1" dirty="0" err="1" smtClean="0"/>
              <a:t>n</a:t>
            </a:r>
            <a:r>
              <a:rPr lang="en-US" sz="2400" b="1" dirty="0" smtClean="0"/>
              <a:t>] before [</a:t>
            </a:r>
            <a:r>
              <a:rPr lang="en-US" sz="2400" b="1" dirty="0" err="1" smtClean="0"/>
              <a:t>t</a:t>
            </a:r>
            <a:r>
              <a:rPr lang="en-US" sz="2400" b="1" dirty="0" smtClean="0"/>
              <a:t>], [</a:t>
            </a:r>
            <a:r>
              <a:rPr lang="en-US" sz="2400" b="1" dirty="0" err="1" smtClean="0"/>
              <a:t>d</a:t>
            </a:r>
            <a:r>
              <a:rPr lang="en-US" sz="2400" b="1" dirty="0" smtClean="0"/>
              <a:t>], [</a:t>
            </a:r>
            <a:r>
              <a:rPr lang="en-US" sz="2400" b="1" dirty="0" err="1" smtClean="0"/>
              <a:t>n</a:t>
            </a:r>
            <a:r>
              <a:rPr lang="en-US" sz="2400" b="1" dirty="0" smtClean="0"/>
              <a:t>] and [</a:t>
            </a:r>
            <a:r>
              <a:rPr lang="en-US" sz="2400" b="1" dirty="0" err="1" smtClean="0"/>
              <a:t>r</a:t>
            </a:r>
            <a:r>
              <a:rPr lang="en-US" sz="2400" b="1" dirty="0" smtClean="0"/>
              <a:t>].</a:t>
            </a:r>
            <a:endParaRPr lang="ja-JP" altLang="en-US" sz="2400" dirty="0" smtClean="0"/>
          </a:p>
          <a:p>
            <a:pPr>
              <a:buNone/>
            </a:pPr>
            <a:r>
              <a:rPr lang="en-US" sz="2400" b="1" dirty="0" smtClean="0"/>
              <a:t>     Examples:</a:t>
            </a:r>
            <a:endParaRPr lang="ja-JP" altLang="en-US" sz="2400" dirty="0" smtClean="0"/>
          </a:p>
          <a:p>
            <a:pPr>
              <a:buNone/>
            </a:pPr>
            <a:r>
              <a:rPr lang="en-US" sz="2400" b="1" dirty="0" smtClean="0"/>
              <a:t>   	 [</a:t>
            </a:r>
            <a:r>
              <a:rPr lang="en-US" sz="2400" b="1" dirty="0" err="1" smtClean="0"/>
              <a:t>n</a:t>
            </a:r>
            <a:r>
              <a:rPr lang="en-US" sz="2400" b="1" dirty="0" smtClean="0"/>
              <a:t>] before [</a:t>
            </a:r>
            <a:r>
              <a:rPr lang="en-US" sz="2400" b="1" dirty="0" err="1" smtClean="0"/>
              <a:t>t</a:t>
            </a:r>
            <a:r>
              <a:rPr lang="en-US" sz="2400" b="1" dirty="0" smtClean="0"/>
              <a:t>]: </a:t>
            </a:r>
            <a:r>
              <a:rPr lang="ja-JP" altLang="en-US" sz="2400" b="1" dirty="0" smtClean="0"/>
              <a:t>しん</a:t>
            </a:r>
            <a:r>
              <a:rPr lang="ja-JP" altLang="en-US" sz="2400" b="1" u="sng" dirty="0" smtClean="0"/>
              <a:t>た</a:t>
            </a:r>
            <a:r>
              <a:rPr lang="ja-JP" altLang="en-US" sz="2400" b="1" dirty="0" smtClean="0"/>
              <a:t>い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さん</a:t>
            </a:r>
            <a:r>
              <a:rPr lang="ja-JP" altLang="en-US" sz="2400" b="1" u="sng" dirty="0" smtClean="0"/>
              <a:t>ち</a:t>
            </a:r>
            <a:r>
              <a:rPr lang="en-US" sz="2400" b="1" dirty="0" smtClean="0"/>
              <a:t>,  </a:t>
            </a:r>
            <a:r>
              <a:rPr lang="ja-JP" altLang="en-US" sz="2400" b="1" dirty="0" smtClean="0"/>
              <a:t>はん</a:t>
            </a:r>
            <a:r>
              <a:rPr lang="ja-JP" altLang="en-US" sz="2400" b="1" u="sng" dirty="0" smtClean="0"/>
              <a:t>つ</a:t>
            </a:r>
            <a:r>
              <a:rPr lang="ja-JP" altLang="en-US" sz="2400" b="1" dirty="0" smtClean="0"/>
              <a:t>き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こん</a:t>
            </a:r>
            <a:r>
              <a:rPr lang="ja-JP" altLang="en-US" sz="2400" b="1" u="sng" dirty="0" smtClean="0"/>
              <a:t>て</a:t>
            </a:r>
            <a:r>
              <a:rPr lang="ja-JP" altLang="en-US" sz="2400" b="1" dirty="0" smtClean="0"/>
              <a:t>き</a:t>
            </a:r>
            <a:r>
              <a:rPr lang="en-US" sz="2400" b="1" dirty="0" smtClean="0"/>
              <a:t>,  </a:t>
            </a:r>
            <a:r>
              <a:rPr lang="ja-JP" altLang="en-US" sz="2400" b="1" dirty="0" smtClean="0"/>
              <a:t>えん</a:t>
            </a:r>
            <a:r>
              <a:rPr lang="ja-JP" altLang="en-US" sz="2400" b="1" u="sng" dirty="0" smtClean="0"/>
              <a:t>と</a:t>
            </a:r>
            <a:r>
              <a:rPr lang="ja-JP" altLang="en-US" sz="2400" b="1" dirty="0" smtClean="0"/>
              <a:t>つ</a:t>
            </a:r>
            <a:endParaRPr lang="ja-JP" altLang="en-US" sz="2400" dirty="0" smtClean="0"/>
          </a:p>
          <a:p>
            <a:pPr>
              <a:buNone/>
            </a:pPr>
            <a:r>
              <a:rPr lang="en-US" sz="2400" b="1" dirty="0" smtClean="0"/>
              <a:t>   	 [</a:t>
            </a:r>
            <a:r>
              <a:rPr lang="en-US" sz="2400" b="1" dirty="0" err="1" smtClean="0"/>
              <a:t>n</a:t>
            </a:r>
            <a:r>
              <a:rPr lang="en-US" sz="2400" b="1" dirty="0" smtClean="0"/>
              <a:t>] before [</a:t>
            </a:r>
            <a:r>
              <a:rPr lang="en-US" sz="2400" b="1" dirty="0" err="1" smtClean="0"/>
              <a:t>d</a:t>
            </a:r>
            <a:r>
              <a:rPr lang="en-US" sz="2400" b="1" dirty="0" smtClean="0"/>
              <a:t>]: </a:t>
            </a:r>
            <a:r>
              <a:rPr lang="ja-JP" altLang="en-US" sz="2400" b="1" dirty="0" smtClean="0"/>
              <a:t>しん</a:t>
            </a:r>
            <a:r>
              <a:rPr lang="ja-JP" altLang="en-US" sz="2400" b="1" u="sng" dirty="0" smtClean="0"/>
              <a:t>だ</a:t>
            </a:r>
            <a:r>
              <a:rPr lang="ja-JP" altLang="en-US" sz="2400" b="1" dirty="0" smtClean="0"/>
              <a:t>い</a:t>
            </a:r>
            <a:r>
              <a:rPr lang="en-US" sz="2400" b="1" dirty="0" smtClean="0"/>
              <a:t>,</a:t>
            </a:r>
            <a:r>
              <a:rPr lang="ja-JP" altLang="en-US" sz="2400" b="1" dirty="0" smtClean="0"/>
              <a:t>とん</a:t>
            </a:r>
            <a:r>
              <a:rPr lang="ja-JP" altLang="en-US" sz="2400" b="1" u="sng" dirty="0" smtClean="0"/>
              <a:t>じ</a:t>
            </a:r>
            <a:r>
              <a:rPr lang="ja-JP" altLang="en-US" sz="2400" b="1" dirty="0" smtClean="0"/>
              <a:t>る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かん</a:t>
            </a:r>
            <a:r>
              <a:rPr lang="ja-JP" altLang="en-US" sz="2400" b="1" u="sng" dirty="0" smtClean="0"/>
              <a:t>づ</a:t>
            </a:r>
            <a:r>
              <a:rPr lang="ja-JP" altLang="en-US" sz="2400" b="1" dirty="0" smtClean="0"/>
              <a:t>め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ぜん</a:t>
            </a:r>
            <a:r>
              <a:rPr lang="ja-JP" altLang="en-US" sz="2400" b="1" u="sng" dirty="0" smtClean="0"/>
              <a:t>で</a:t>
            </a:r>
            <a:r>
              <a:rPr lang="ja-JP" altLang="en-US" sz="2400" b="1" dirty="0" smtClean="0"/>
              <a:t>ら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こん</a:t>
            </a:r>
            <a:r>
              <a:rPr lang="ja-JP" altLang="en-US" sz="2400" b="1" u="sng" dirty="0" smtClean="0"/>
              <a:t>ど</a:t>
            </a:r>
            <a:endParaRPr lang="ja-JP" altLang="en-US" sz="2400" dirty="0" smtClean="0"/>
          </a:p>
          <a:p>
            <a:pPr>
              <a:buNone/>
            </a:pPr>
            <a:r>
              <a:rPr lang="en-US" sz="2400" b="1" dirty="0" smtClean="0"/>
              <a:t>   	 [</a:t>
            </a:r>
            <a:r>
              <a:rPr lang="en-US" sz="2400" b="1" dirty="0" err="1" smtClean="0"/>
              <a:t>n</a:t>
            </a:r>
            <a:r>
              <a:rPr lang="en-US" sz="2400" b="1" dirty="0" smtClean="0"/>
              <a:t>] before [</a:t>
            </a:r>
            <a:r>
              <a:rPr lang="en-US" sz="2400" b="1" dirty="0" err="1" smtClean="0"/>
              <a:t>n</a:t>
            </a:r>
            <a:r>
              <a:rPr lang="en-US" sz="2400" b="1" dirty="0" smtClean="0"/>
              <a:t>]: </a:t>
            </a:r>
            <a:r>
              <a:rPr lang="ja-JP" altLang="en-US" sz="2400" b="1" dirty="0" smtClean="0"/>
              <a:t>こん</a:t>
            </a:r>
            <a:r>
              <a:rPr lang="ja-JP" altLang="en-US" sz="2400" b="1" u="sng" dirty="0" smtClean="0"/>
              <a:t>な</a:t>
            </a:r>
            <a:r>
              <a:rPr lang="ja-JP" altLang="en-US" sz="2400" b="1" dirty="0" smtClean="0"/>
              <a:t>ん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きん</a:t>
            </a:r>
            <a:r>
              <a:rPr lang="ja-JP" altLang="en-US" sz="2400" b="1" u="sng" dirty="0" smtClean="0"/>
              <a:t>に</a:t>
            </a:r>
            <a:r>
              <a:rPr lang="ja-JP" altLang="en-US" sz="2400" b="1" dirty="0" smtClean="0"/>
              <a:t>く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せん</a:t>
            </a:r>
            <a:r>
              <a:rPr lang="ja-JP" altLang="en-US" sz="2400" b="1" u="sng" dirty="0" smtClean="0"/>
              <a:t>ぬ</a:t>
            </a:r>
            <a:r>
              <a:rPr lang="ja-JP" altLang="en-US" sz="2400" b="1" dirty="0" smtClean="0"/>
              <a:t>き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ほん</a:t>
            </a:r>
            <a:r>
              <a:rPr lang="ja-JP" altLang="en-US" sz="2400" b="1" u="sng" dirty="0" smtClean="0"/>
              <a:t>ね</a:t>
            </a:r>
            <a:r>
              <a:rPr lang="en-US" sz="2400" b="1" dirty="0" smtClean="0"/>
              <a:t>, </a:t>
            </a:r>
            <a:r>
              <a:rPr lang="ja-JP" altLang="en-US" sz="2400" b="1" dirty="0" smtClean="0"/>
              <a:t>なん</a:t>
            </a:r>
            <a:r>
              <a:rPr lang="ja-JP" altLang="en-US" sz="2400" b="1" u="sng" dirty="0" smtClean="0"/>
              <a:t>の</a:t>
            </a:r>
            <a:endParaRPr lang="ja-JP" altLang="en-US" sz="2400" dirty="0" smtClean="0"/>
          </a:p>
          <a:p>
            <a:pPr>
              <a:buNone/>
            </a:pPr>
            <a:r>
              <a:rPr lang="en-US" sz="2400" b="1" dirty="0" smtClean="0"/>
              <a:t>   	 [</a:t>
            </a:r>
            <a:r>
              <a:rPr lang="en-US" sz="2400" b="1" dirty="0" err="1" smtClean="0"/>
              <a:t>n</a:t>
            </a:r>
            <a:r>
              <a:rPr lang="en-US" sz="2400" b="1" dirty="0" smtClean="0"/>
              <a:t>] before [</a:t>
            </a:r>
            <a:r>
              <a:rPr lang="en-US" sz="2400" b="1" dirty="0" err="1" smtClean="0"/>
              <a:t>r</a:t>
            </a:r>
            <a:r>
              <a:rPr lang="en-US" sz="2400" b="1" dirty="0" smtClean="0"/>
              <a:t>]:  </a:t>
            </a:r>
            <a:r>
              <a:rPr lang="ja-JP" altLang="en-US" sz="2400" b="1" dirty="0" smtClean="0"/>
              <a:t>しん</a:t>
            </a:r>
            <a:r>
              <a:rPr lang="ja-JP" altLang="en-US" sz="2400" b="1" u="sng" dirty="0" smtClean="0"/>
              <a:t>ら</a:t>
            </a:r>
            <a:r>
              <a:rPr lang="ja-JP" altLang="en-US" sz="2400" b="1" dirty="0" smtClean="0"/>
              <a:t>い</a:t>
            </a:r>
            <a:r>
              <a:rPr lang="en-US" sz="2400" b="1" dirty="0" smtClean="0"/>
              <a:t>, げん</a:t>
            </a:r>
            <a:r>
              <a:rPr lang="en-US" sz="2400" b="1" u="sng" dirty="0" smtClean="0"/>
              <a:t>り</a:t>
            </a:r>
            <a:r>
              <a:rPr lang="en-US" sz="2400" b="1" dirty="0" smtClean="0"/>
              <a:t>, ぶん</a:t>
            </a:r>
            <a:r>
              <a:rPr lang="en-US" sz="2400" b="1" u="sng" dirty="0" smtClean="0"/>
              <a:t>る</a:t>
            </a:r>
            <a:r>
              <a:rPr lang="en-US" sz="2400" b="1" dirty="0" smtClean="0"/>
              <a:t>い, ぶん</a:t>
            </a:r>
            <a:r>
              <a:rPr lang="en-US" sz="2400" b="1" u="sng" dirty="0" smtClean="0"/>
              <a:t>れ</a:t>
            </a:r>
            <a:r>
              <a:rPr lang="en-US" sz="2400" b="1" dirty="0" smtClean="0"/>
              <a:t>つ, しん</a:t>
            </a:r>
            <a:r>
              <a:rPr lang="en-US" sz="2400" b="1" u="sng" dirty="0" smtClean="0"/>
              <a:t>ろ</a:t>
            </a:r>
            <a:endParaRPr lang="ja-JP" altLang="en-US" sz="2400" dirty="0" smtClean="0"/>
          </a:p>
          <a:p>
            <a:pPr>
              <a:buNone/>
            </a:pPr>
            <a:endParaRPr lang="ja-JP" altLang="en-US" sz="2595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Pronunciation of </a:t>
            </a:r>
            <a:r>
              <a:rPr lang="ja-JP" altLang="en-US" dirty="0" smtClean="0"/>
              <a:t>ん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	(3) </a:t>
            </a:r>
            <a:r>
              <a:rPr lang="ja-JP" altLang="en-US" sz="2400" b="1" dirty="0" smtClean="0"/>
              <a:t>ん</a:t>
            </a:r>
            <a:r>
              <a:rPr lang="en-US" altLang="ja-JP" sz="2400" b="1" dirty="0" smtClean="0"/>
              <a:t> </a:t>
            </a:r>
            <a:r>
              <a:rPr lang="en-US" sz="2400" b="1" dirty="0" smtClean="0"/>
              <a:t>is pronounced as [</a:t>
            </a:r>
            <a:r>
              <a:rPr lang="en-US" sz="2400" b="1" dirty="0" err="1" smtClean="0"/>
              <a:t>ng</a:t>
            </a:r>
            <a:r>
              <a:rPr lang="en-US" sz="2400" b="1" dirty="0" smtClean="0"/>
              <a:t>] (like in English “sing”) before [</a:t>
            </a:r>
            <a:r>
              <a:rPr lang="en-US" sz="2400" b="1" dirty="0" err="1" smtClean="0"/>
              <a:t>k</a:t>
            </a:r>
            <a:r>
              <a:rPr lang="en-US" sz="2400" b="1" dirty="0" smtClean="0"/>
              <a:t>] and [</a:t>
            </a:r>
            <a:r>
              <a:rPr lang="en-US" sz="2400" b="1" dirty="0" err="1" smtClean="0"/>
              <a:t>g</a:t>
            </a:r>
            <a:r>
              <a:rPr lang="en-US" sz="2400" b="1" dirty="0" smtClean="0"/>
              <a:t>].</a:t>
            </a:r>
            <a:endParaRPr lang="ja-JP" altLang="en-US" sz="2400" dirty="0" smtClean="0"/>
          </a:p>
          <a:p>
            <a:pPr>
              <a:buNone/>
            </a:pPr>
            <a:r>
              <a:rPr lang="en-US" sz="2400" b="1" dirty="0" smtClean="0"/>
              <a:t>	Examples:</a:t>
            </a:r>
            <a:endParaRPr lang="ja-JP" altLang="en-US" sz="2400" dirty="0" smtClean="0"/>
          </a:p>
          <a:p>
            <a:pPr>
              <a:buNone/>
            </a:pPr>
            <a:r>
              <a:rPr lang="en-US" sz="2400" b="1" dirty="0" smtClean="0"/>
              <a:t>   	[</a:t>
            </a:r>
            <a:r>
              <a:rPr lang="en-US" sz="2400" b="1" dirty="0" err="1" smtClean="0"/>
              <a:t>n</a:t>
            </a:r>
            <a:r>
              <a:rPr lang="en-US" sz="2400" b="1" dirty="0" smtClean="0"/>
              <a:t>] before [</a:t>
            </a:r>
            <a:r>
              <a:rPr lang="en-US" sz="2400" b="1" dirty="0" err="1" smtClean="0"/>
              <a:t>k</a:t>
            </a:r>
            <a:r>
              <a:rPr lang="en-US" sz="2400" b="1" dirty="0" smtClean="0"/>
              <a:t>]:  </a:t>
            </a:r>
            <a:r>
              <a:rPr lang="ja-JP" altLang="en-US" sz="2400" b="1" dirty="0" smtClean="0"/>
              <a:t>さん</a:t>
            </a:r>
            <a:r>
              <a:rPr lang="ja-JP" altLang="en-US" sz="2400" b="1" u="sng" dirty="0" smtClean="0"/>
              <a:t>か</a:t>
            </a:r>
            <a:r>
              <a:rPr lang="en-US" sz="2400" b="1" dirty="0" smtClean="0"/>
              <a:t>, てん</a:t>
            </a:r>
            <a:r>
              <a:rPr lang="en-US" sz="2400" b="1" u="sng" dirty="0" smtClean="0"/>
              <a:t>き</a:t>
            </a:r>
            <a:r>
              <a:rPr lang="en-US" sz="2400" b="1" dirty="0" smtClean="0"/>
              <a:t>, もん</a:t>
            </a:r>
            <a:r>
              <a:rPr lang="en-US" sz="2400" b="1" u="sng" dirty="0" smtClean="0"/>
              <a:t>く</a:t>
            </a:r>
            <a:r>
              <a:rPr lang="en-US" sz="2400" b="1" dirty="0" smtClean="0"/>
              <a:t>, こん</a:t>
            </a:r>
            <a:r>
              <a:rPr lang="en-US" sz="2400" b="1" u="sng" dirty="0" smtClean="0"/>
              <a:t>け</a:t>
            </a:r>
            <a:r>
              <a:rPr lang="en-US" sz="2400" b="1" dirty="0" smtClean="0"/>
              <a:t>つ, きん</a:t>
            </a:r>
            <a:r>
              <a:rPr lang="en-US" sz="2400" b="1" u="sng" dirty="0" smtClean="0"/>
              <a:t>こ</a:t>
            </a:r>
            <a:endParaRPr lang="ja-JP" altLang="en-US" sz="2400" dirty="0" smtClean="0"/>
          </a:p>
          <a:p>
            <a:pPr>
              <a:buNone/>
            </a:pPr>
            <a:r>
              <a:rPr lang="en-US" sz="2400" b="1" dirty="0" smtClean="0"/>
              <a:t>  	[</a:t>
            </a:r>
            <a:r>
              <a:rPr lang="en-US" sz="2400" b="1" dirty="0" err="1" smtClean="0"/>
              <a:t>n</a:t>
            </a:r>
            <a:r>
              <a:rPr lang="en-US" sz="2400" b="1" dirty="0" smtClean="0"/>
              <a:t>] before [</a:t>
            </a:r>
            <a:r>
              <a:rPr lang="en-US" sz="2400" b="1" dirty="0" err="1" smtClean="0"/>
              <a:t>g</a:t>
            </a:r>
            <a:r>
              <a:rPr lang="en-US" sz="2400" b="1" dirty="0" smtClean="0"/>
              <a:t>]:   </a:t>
            </a:r>
            <a:r>
              <a:rPr lang="ja-JP" altLang="en-US" sz="2400" b="1" dirty="0" smtClean="0"/>
              <a:t>ふん</a:t>
            </a:r>
            <a:r>
              <a:rPr lang="ja-JP" altLang="en-US" sz="2400" b="1" u="sng" dirty="0" smtClean="0"/>
              <a:t>が</a:t>
            </a:r>
            <a:r>
              <a:rPr lang="ja-JP" altLang="en-US" sz="2400" b="1" dirty="0" smtClean="0"/>
              <a:t>い</a:t>
            </a:r>
            <a:r>
              <a:rPr lang="en-US" sz="2400" b="1" dirty="0" smtClean="0"/>
              <a:t>, けん</a:t>
            </a:r>
            <a:r>
              <a:rPr lang="en-US" sz="2400" b="1" u="sng" dirty="0" smtClean="0"/>
              <a:t>ぎ</a:t>
            </a:r>
            <a:r>
              <a:rPr lang="en-US" sz="2400" b="1" dirty="0" smtClean="0"/>
              <a:t>, きん</a:t>
            </a:r>
            <a:r>
              <a:rPr lang="en-US" sz="2400" b="1" u="sng" dirty="0" smtClean="0"/>
              <a:t>ぐ</a:t>
            </a:r>
            <a:r>
              <a:rPr lang="en-US" sz="2400" b="1" dirty="0" smtClean="0"/>
              <a:t>こん</a:t>
            </a:r>
            <a:r>
              <a:rPr lang="en-US" sz="2400" b="1" u="sng" dirty="0" smtClean="0"/>
              <a:t>ぐ</a:t>
            </a:r>
            <a:r>
              <a:rPr lang="en-US" sz="2400" b="1" dirty="0" smtClean="0"/>
              <a:t>, かん</a:t>
            </a:r>
            <a:r>
              <a:rPr lang="en-US" sz="2400" b="1" u="sng" dirty="0" smtClean="0"/>
              <a:t>げ</a:t>
            </a:r>
            <a:r>
              <a:rPr lang="en-US" sz="2400" b="1" dirty="0" smtClean="0"/>
              <a:t>い, ぶん</a:t>
            </a:r>
            <a:r>
              <a:rPr lang="en-US" sz="2400" b="1" u="sng" dirty="0" smtClean="0"/>
              <a:t>ご</a:t>
            </a:r>
            <a:endParaRPr lang="ja-JP" altLang="en-US" sz="2400" dirty="0" smtClean="0"/>
          </a:p>
          <a:p>
            <a:pPr>
              <a:buNone/>
            </a:pPr>
            <a:endParaRPr lang="ja-JP" altLang="en-US" sz="2595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Pronunciation of </a:t>
            </a:r>
            <a:r>
              <a:rPr lang="ja-JP" altLang="en-US" dirty="0" smtClean="0"/>
              <a:t>ん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	(4) </a:t>
            </a:r>
            <a:r>
              <a:rPr lang="ja-JP" altLang="en-US" sz="2400" b="1" dirty="0" smtClean="0"/>
              <a:t>ん</a:t>
            </a:r>
            <a:r>
              <a:rPr lang="en-US" altLang="ja-JP" sz="2400" b="1" dirty="0" smtClean="0"/>
              <a:t> </a:t>
            </a:r>
            <a:r>
              <a:rPr lang="en-US" sz="2400" b="1" dirty="0" smtClean="0"/>
              <a:t>is pronounced as [N] (a nasal sound which is produced by bringing the back of the tongue in contact with the edge of the soft </a:t>
            </a:r>
            <a:r>
              <a:rPr lang="en-US" sz="2400" b="1" dirty="0" err="1" smtClean="0"/>
              <a:t>paate</a:t>
            </a:r>
            <a:r>
              <a:rPr lang="en-US" sz="2400" b="1" dirty="0" smtClean="0"/>
              <a:t> and making the air flow through the nose)</a:t>
            </a:r>
            <a:endParaRPr lang="ja-JP" altLang="en-US" sz="2400" dirty="0" smtClean="0"/>
          </a:p>
          <a:p>
            <a:pPr>
              <a:buNone/>
            </a:pPr>
            <a:r>
              <a:rPr lang="en-US" sz="2400" b="1" dirty="0" smtClean="0"/>
              <a:t>  	Examples</a:t>
            </a:r>
            <a:r>
              <a:rPr lang="ja-JP" altLang="en-US" sz="2400" b="1" dirty="0" smtClean="0"/>
              <a:t>：</a:t>
            </a:r>
            <a:endParaRPr lang="en-US" altLang="ja-JP" sz="2400" b="1" dirty="0" smtClean="0"/>
          </a:p>
          <a:p>
            <a:pPr>
              <a:buNone/>
            </a:pPr>
            <a:r>
              <a:rPr lang="en-US" sz="2400" b="1" dirty="0" smtClean="0"/>
              <a:t>  	</a:t>
            </a:r>
            <a:r>
              <a:rPr lang="ja-JP" altLang="en-US" sz="2400" b="1" dirty="0" smtClean="0"/>
              <a:t>ほん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にほん,あん,うん</a:t>
            </a:r>
            <a:r>
              <a:rPr lang="en-US" sz="2400" b="1" dirty="0" smtClean="0"/>
              <a:t>, ううん, えん, おん </a:t>
            </a:r>
            <a:endParaRPr lang="ja-JP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Articulation</a:t>
            </a:r>
            <a:r>
              <a:rPr lang="ja-JP" altLang="en-US" dirty="0" smtClean="0"/>
              <a:t>「ん」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375" y="1913456"/>
            <a:ext cx="3303010" cy="444289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Articulation</a:t>
            </a:r>
            <a:r>
              <a:rPr lang="ja-JP" altLang="en-US" dirty="0" smtClean="0"/>
              <a:t>「し」「つ」「ら」「ん」</a:t>
            </a:r>
            <a:endParaRPr lang="en-US" dirty="0"/>
          </a:p>
        </p:txBody>
      </p:sp>
      <p:pic>
        <p:nvPicPr>
          <p:cNvPr id="7" name="Picture 6" descr="shi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3" y="2602806"/>
            <a:ext cx="1855349" cy="279611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8" name="Picture 7" descr="tsu 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066" y="2602806"/>
            <a:ext cx="1894033" cy="279611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9" name="Picture 8" descr="ra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526" y="2601491"/>
            <a:ext cx="1866674" cy="279742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718" y="2602806"/>
            <a:ext cx="2078732" cy="279611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/>
              <a:t>2. Particles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9045222" cy="4114800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b="1" dirty="0">
                <a:solidFill>
                  <a:srgbClr val="00B050"/>
                </a:solidFill>
              </a:rPr>
              <a:t>たなかさん</a:t>
            </a:r>
            <a:r>
              <a:rPr lang="ja-JP" altLang="en-US" b="1" dirty="0" smtClean="0">
                <a:solidFill>
                  <a:srgbClr val="00B050"/>
                </a:solidFill>
              </a:rPr>
              <a:t>は　し</a:t>
            </a:r>
            <a:r>
              <a:rPr lang="ja-JP" altLang="en-US" b="1" dirty="0">
                <a:solidFill>
                  <a:srgbClr val="00B050"/>
                </a:solidFill>
              </a:rPr>
              <a:t>ょくどうで　   ともだちと　</a:t>
            </a:r>
          </a:p>
          <a:p>
            <a:pPr>
              <a:buFontTx/>
              <a:buNone/>
            </a:pPr>
            <a:r>
              <a:rPr lang="en-US" altLang="ja-JP" dirty="0"/>
              <a:t>Tanaka-san </a:t>
            </a:r>
            <a:r>
              <a:rPr lang="en-US" altLang="ja-JP" dirty="0" err="1"/>
              <a:t>wa</a:t>
            </a:r>
            <a:r>
              <a:rPr lang="en-US" altLang="ja-JP" dirty="0"/>
              <a:t>  </a:t>
            </a:r>
            <a:r>
              <a:rPr lang="en-US" altLang="ja-JP" dirty="0" err="1"/>
              <a:t>shokudoo</a:t>
            </a:r>
            <a:r>
              <a:rPr lang="en-US" altLang="ja-JP" dirty="0"/>
              <a:t> de  </a:t>
            </a:r>
            <a:r>
              <a:rPr lang="en-US" altLang="ja-JP" dirty="0" err="1"/>
              <a:t>tomodachi</a:t>
            </a:r>
            <a:r>
              <a:rPr lang="en-US" altLang="ja-JP" dirty="0"/>
              <a:t> to</a:t>
            </a:r>
          </a:p>
          <a:p>
            <a:pPr>
              <a:buFontTx/>
              <a:buNone/>
            </a:pPr>
            <a:r>
              <a:rPr lang="en-US" altLang="ja-JP" b="1" dirty="0">
                <a:solidFill>
                  <a:srgbClr val="00B050"/>
                </a:solidFill>
              </a:rPr>
              <a:t>12</a:t>
            </a:r>
            <a:r>
              <a:rPr lang="ja-JP" altLang="en-US" b="1" dirty="0">
                <a:solidFill>
                  <a:srgbClr val="00B050"/>
                </a:solidFill>
              </a:rPr>
              <a:t>じに　ひるごはんを　たべました。　</a:t>
            </a:r>
          </a:p>
          <a:p>
            <a:pPr>
              <a:buFontTx/>
              <a:buNone/>
            </a:pPr>
            <a:r>
              <a:rPr lang="en-US" altLang="ja-JP" dirty="0"/>
              <a:t>12-ji </a:t>
            </a:r>
            <a:r>
              <a:rPr lang="en-US" altLang="ja-JP" dirty="0" err="1"/>
              <a:t>ni</a:t>
            </a:r>
            <a:r>
              <a:rPr lang="en-US" altLang="ja-JP" dirty="0"/>
              <a:t>  </a:t>
            </a:r>
            <a:r>
              <a:rPr lang="en-US" altLang="ja-JP" dirty="0" err="1"/>
              <a:t>hiru-gohan</a:t>
            </a:r>
            <a:r>
              <a:rPr lang="en-US" altLang="ja-JP" dirty="0"/>
              <a:t> o  </a:t>
            </a:r>
            <a:r>
              <a:rPr lang="en-US" altLang="ja-JP" dirty="0" err="1"/>
              <a:t>tabemashita</a:t>
            </a:r>
            <a:r>
              <a:rPr lang="en-US" altLang="ja-JP" dirty="0"/>
              <a:t>.</a:t>
            </a:r>
          </a:p>
          <a:p>
            <a:pPr>
              <a:buFontTx/>
              <a:buNone/>
            </a:pPr>
            <a:endParaRPr lang="en-US" altLang="ja-JP" sz="2800" dirty="0" smtClean="0"/>
          </a:p>
          <a:p>
            <a:pPr>
              <a:buFontTx/>
              <a:buNone/>
            </a:pPr>
            <a:r>
              <a:rPr lang="en-US" altLang="ja-JP" sz="2400" dirty="0" smtClean="0"/>
              <a:t>(</a:t>
            </a:r>
            <a:r>
              <a:rPr lang="en-US" altLang="ja-JP" sz="2400" dirty="0"/>
              <a:t>Mr. Tanaka ate lunch with his friend at the cafeteria at 12 o’clock.)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286000" y="19050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495800" y="19050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6781800" y="19050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1143000" y="31242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3733800" y="31242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/>
              <a:t>3. Word order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05000"/>
          </a:xfrm>
        </p:spPr>
        <p:txBody>
          <a:bodyPr/>
          <a:lstStyle/>
          <a:p>
            <a:r>
              <a:rPr lang="en-US" altLang="ja-JP" dirty="0"/>
              <a:t>It is SOV, but its order is flexible.</a:t>
            </a:r>
          </a:p>
          <a:p>
            <a:pPr lvl="1"/>
            <a:r>
              <a:rPr lang="en-US" altLang="ja-JP" dirty="0"/>
              <a:t>A cat caught a mouse.</a:t>
            </a:r>
          </a:p>
          <a:p>
            <a:pPr lvl="1"/>
            <a:r>
              <a:rPr lang="en-US" altLang="ja-JP" dirty="0"/>
              <a:t>A mouse caught a cat.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066800" y="3962400"/>
            <a:ext cx="13716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smtClean="0"/>
              <a:t>ねこ</a:t>
            </a:r>
            <a:r>
              <a:rPr lang="ja-JP" altLang="en-US" sz="2400" smtClean="0">
                <a:solidFill>
                  <a:srgbClr val="FF0609"/>
                </a:solidFill>
              </a:rPr>
              <a:t>が</a:t>
            </a:r>
            <a:endParaRPr lang="ja-JP" altLang="en-US" sz="2400" smtClean="0"/>
          </a:p>
          <a:p>
            <a:pPr algn="ctr"/>
            <a:r>
              <a:rPr lang="en-US" altLang="ja-JP" sz="2400" dirty="0" err="1" smtClean="0"/>
              <a:t>Neko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ga</a:t>
            </a:r>
            <a:endParaRPr lang="en-US" altLang="ja-JP" sz="2400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590800" y="3962400"/>
            <a:ext cx="16002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/>
              <a:t>ねずみ</a:t>
            </a:r>
            <a:r>
              <a:rPr lang="ja-JP" altLang="en-US" sz="2400">
                <a:solidFill>
                  <a:srgbClr val="FF0609"/>
                </a:solidFill>
              </a:rPr>
              <a:t>を</a:t>
            </a:r>
            <a:endParaRPr lang="ja-JP" altLang="en-US" sz="2400"/>
          </a:p>
          <a:p>
            <a:pPr algn="ctr"/>
            <a:r>
              <a:rPr lang="en-US" altLang="ja-JP" sz="2400" dirty="0" err="1"/>
              <a:t>Nezumi</a:t>
            </a:r>
            <a:r>
              <a:rPr lang="en-US" altLang="ja-JP" sz="2400" dirty="0"/>
              <a:t> o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343400" y="3962400"/>
            <a:ext cx="2362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/>
              <a:t>つかまえた。</a:t>
            </a:r>
          </a:p>
          <a:p>
            <a:pPr algn="ctr"/>
            <a:r>
              <a:rPr lang="en-US" altLang="ja-JP" sz="2400" dirty="0" err="1"/>
              <a:t>Tsukamaeta</a:t>
            </a:r>
            <a:r>
              <a:rPr lang="en-US" altLang="ja-JP" sz="2400" dirty="0"/>
              <a:t>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066800" y="5029200"/>
            <a:ext cx="16002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/>
              <a:t>ねずみ</a:t>
            </a:r>
            <a:r>
              <a:rPr lang="ja-JP" altLang="en-US" sz="2400">
                <a:solidFill>
                  <a:srgbClr val="FF0609"/>
                </a:solidFill>
              </a:rPr>
              <a:t>を</a:t>
            </a:r>
            <a:endParaRPr lang="ja-JP" altLang="en-US" sz="2400"/>
          </a:p>
          <a:p>
            <a:pPr algn="ctr"/>
            <a:r>
              <a:rPr lang="en-US" altLang="ja-JP" sz="2400" dirty="0" err="1"/>
              <a:t>Nezumi</a:t>
            </a:r>
            <a:r>
              <a:rPr lang="en-US" altLang="ja-JP" sz="2400" dirty="0"/>
              <a:t> o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819400" y="5029200"/>
            <a:ext cx="13716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/>
              <a:t>ねこ</a:t>
            </a:r>
            <a:r>
              <a:rPr lang="ja-JP" altLang="en-US" sz="2400">
                <a:solidFill>
                  <a:srgbClr val="FF0609"/>
                </a:solidFill>
              </a:rPr>
              <a:t>が</a:t>
            </a:r>
            <a:endParaRPr lang="ja-JP" altLang="en-US" sz="2400"/>
          </a:p>
          <a:p>
            <a:pPr algn="ctr"/>
            <a:r>
              <a:rPr lang="en-US" altLang="ja-JP" sz="2400" dirty="0" err="1"/>
              <a:t>Neko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ga</a:t>
            </a:r>
            <a:endParaRPr lang="en-US" altLang="ja-JP" sz="2400" dirty="0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343400" y="5029200"/>
            <a:ext cx="2362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/>
              <a:t>つかまえた。</a:t>
            </a:r>
          </a:p>
          <a:p>
            <a:pPr algn="ctr"/>
            <a:r>
              <a:rPr lang="en-US" altLang="ja-JP" sz="2400" dirty="0" err="1"/>
              <a:t>Tsukamaeta</a:t>
            </a:r>
            <a:r>
              <a:rPr lang="en-US" altLang="ja-JP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192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/>
              <a:t>4. Omission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2057400"/>
          </a:xfrm>
        </p:spPr>
        <p:txBody>
          <a:bodyPr/>
          <a:lstStyle/>
          <a:p>
            <a:r>
              <a:rPr lang="en-US" altLang="ja-JP"/>
              <a:t>Elements which can be understood from the context and/or from the situation can be omitted (unless ellipsis makes the sentence ungrammatical).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3810000"/>
            <a:ext cx="9144000" cy="2667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ja-JP" altLang="en-US" sz="2800">
                <a:latin typeface="Helvetica" pitchFamily="34" charset="0"/>
              </a:rPr>
              <a:t>　</a:t>
            </a:r>
            <a:r>
              <a:rPr lang="en-US" altLang="ja-JP" sz="2800" dirty="0">
                <a:latin typeface="Helvetica" pitchFamily="34" charset="0"/>
              </a:rPr>
              <a:t>X:</a:t>
            </a:r>
            <a:r>
              <a:rPr lang="ja-JP" altLang="en-US" sz="2800">
                <a:latin typeface="Helvetica" pitchFamily="34" charset="0"/>
              </a:rPr>
              <a:t>やまださんは、きのう そのみせで なにをかいましたか。</a:t>
            </a:r>
            <a:endParaRPr lang="ja-JP" altLang="en-US" sz="3200"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>
                <a:latin typeface="Helvetica" pitchFamily="34" charset="0"/>
              </a:rPr>
              <a:t>　</a:t>
            </a:r>
            <a:r>
              <a:rPr lang="en-US" altLang="ja-JP" dirty="0" smtClean="0">
                <a:latin typeface="Helvetica" pitchFamily="34" charset="0"/>
              </a:rPr>
              <a:t>	</a:t>
            </a:r>
            <a:r>
              <a:rPr lang="ja-JP" altLang="en-US" smtClean="0">
                <a:latin typeface="Helvetica" pitchFamily="34" charset="0"/>
              </a:rPr>
              <a:t> </a:t>
            </a:r>
            <a:r>
              <a:rPr lang="en-US" altLang="ja-JP" dirty="0">
                <a:latin typeface="Helvetica" pitchFamily="34" charset="0"/>
              </a:rPr>
              <a:t>X: Yamada-san </a:t>
            </a:r>
            <a:r>
              <a:rPr lang="en-US" altLang="ja-JP" dirty="0" err="1">
                <a:latin typeface="Helvetica" pitchFamily="34" charset="0"/>
              </a:rPr>
              <a:t>wa</a:t>
            </a:r>
            <a:r>
              <a:rPr lang="en-US" altLang="ja-JP" dirty="0">
                <a:latin typeface="Helvetica" pitchFamily="34" charset="0"/>
              </a:rPr>
              <a:t> </a:t>
            </a:r>
            <a:r>
              <a:rPr lang="en-US" altLang="ja-JP" dirty="0" err="1">
                <a:latin typeface="Helvetica" pitchFamily="34" charset="0"/>
              </a:rPr>
              <a:t>kinoo</a:t>
            </a:r>
            <a:r>
              <a:rPr lang="en-US" altLang="ja-JP" dirty="0">
                <a:latin typeface="Helvetica" pitchFamily="34" charset="0"/>
              </a:rPr>
              <a:t> </a:t>
            </a:r>
            <a:r>
              <a:rPr lang="en-US" altLang="ja-JP" dirty="0" err="1">
                <a:latin typeface="Helvetica" pitchFamily="34" charset="0"/>
              </a:rPr>
              <a:t>sono</a:t>
            </a:r>
            <a:r>
              <a:rPr lang="en-US" altLang="ja-JP" dirty="0">
                <a:latin typeface="Helvetica" pitchFamily="34" charset="0"/>
              </a:rPr>
              <a:t> </a:t>
            </a:r>
            <a:r>
              <a:rPr lang="en-US" altLang="ja-JP" dirty="0" err="1">
                <a:latin typeface="Helvetica" pitchFamily="34" charset="0"/>
              </a:rPr>
              <a:t>mise</a:t>
            </a:r>
            <a:r>
              <a:rPr lang="en-US" altLang="ja-JP" dirty="0">
                <a:latin typeface="Helvetica" pitchFamily="34" charset="0"/>
              </a:rPr>
              <a:t> de </a:t>
            </a:r>
            <a:r>
              <a:rPr lang="en-US" altLang="ja-JP" dirty="0" err="1">
                <a:latin typeface="Helvetica" pitchFamily="34" charset="0"/>
              </a:rPr>
              <a:t>nani</a:t>
            </a:r>
            <a:r>
              <a:rPr lang="en-US" altLang="ja-JP" dirty="0">
                <a:latin typeface="Helvetica" pitchFamily="34" charset="0"/>
              </a:rPr>
              <a:t> o </a:t>
            </a:r>
            <a:r>
              <a:rPr lang="en-US" altLang="ja-JP" dirty="0" err="1">
                <a:latin typeface="Helvetica" pitchFamily="34" charset="0"/>
              </a:rPr>
              <a:t>kaimashita</a:t>
            </a:r>
            <a:r>
              <a:rPr lang="en-US" altLang="ja-JP" dirty="0">
                <a:latin typeface="Helvetica" pitchFamily="34" charset="0"/>
              </a:rPr>
              <a:t> ka?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ja-JP" dirty="0">
                <a:latin typeface="Helvetica" pitchFamily="34" charset="0"/>
              </a:rPr>
              <a:t>    </a:t>
            </a:r>
            <a:r>
              <a:rPr lang="ja-JP" altLang="en-US">
                <a:latin typeface="Helvetica" pitchFamily="34" charset="0"/>
              </a:rPr>
              <a:t>　 </a:t>
            </a:r>
            <a:r>
              <a:rPr lang="en-US" altLang="ja-JP" dirty="0" smtClean="0">
                <a:latin typeface="Helvetica" pitchFamily="34" charset="0"/>
              </a:rPr>
              <a:t>	(</a:t>
            </a:r>
            <a:r>
              <a:rPr lang="en-US" altLang="ja-JP" dirty="0">
                <a:latin typeface="Helvetica" pitchFamily="34" charset="0"/>
              </a:rPr>
              <a:t>What did Mr. Yamada buy at the store yesterday?)</a:t>
            </a:r>
            <a:endParaRPr lang="en-US" altLang="ja-JP" sz="3200" dirty="0"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3200">
                <a:latin typeface="Helvetica" pitchFamily="34" charset="0"/>
              </a:rPr>
              <a:t>　</a:t>
            </a:r>
            <a:r>
              <a:rPr lang="en-US" altLang="ja-JP" sz="2800" dirty="0">
                <a:latin typeface="Helvetica" pitchFamily="34" charset="0"/>
              </a:rPr>
              <a:t>Y: </a:t>
            </a:r>
            <a:r>
              <a:rPr lang="ja-JP" altLang="en-US" sz="2800">
                <a:latin typeface="Helvetica" pitchFamily="34" charset="0"/>
              </a:rPr>
              <a:t>テレビをかいました。</a:t>
            </a:r>
            <a:endParaRPr lang="ja-JP" altLang="en-US" sz="3200"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>
                <a:latin typeface="Helvetica" pitchFamily="34" charset="0"/>
              </a:rPr>
              <a:t>　 </a:t>
            </a:r>
            <a:r>
              <a:rPr lang="en-US" altLang="ja-JP" dirty="0" smtClean="0">
                <a:latin typeface="Helvetica" pitchFamily="34" charset="0"/>
              </a:rPr>
              <a:t>	Y</a:t>
            </a:r>
            <a:r>
              <a:rPr lang="en-US" altLang="ja-JP" dirty="0">
                <a:latin typeface="Helvetica" pitchFamily="34" charset="0"/>
              </a:rPr>
              <a:t>: </a:t>
            </a:r>
            <a:r>
              <a:rPr lang="en-US" altLang="ja-JP" dirty="0" err="1">
                <a:latin typeface="Helvetica" pitchFamily="34" charset="0"/>
              </a:rPr>
              <a:t>Terebi</a:t>
            </a:r>
            <a:r>
              <a:rPr lang="en-US" altLang="ja-JP" dirty="0">
                <a:latin typeface="Helvetica" pitchFamily="34" charset="0"/>
              </a:rPr>
              <a:t> o </a:t>
            </a:r>
            <a:r>
              <a:rPr lang="en-US" altLang="ja-JP" dirty="0" err="1">
                <a:latin typeface="Helvetica" pitchFamily="34" charset="0"/>
              </a:rPr>
              <a:t>kaimashita</a:t>
            </a:r>
            <a:r>
              <a:rPr lang="en-US" altLang="ja-JP" dirty="0">
                <a:latin typeface="Helvetica" pitchFamily="34" charset="0"/>
              </a:rPr>
              <a:t>. (He bought a TV.)</a:t>
            </a:r>
            <a:endParaRPr lang="en-US" altLang="ja-JP" sz="3200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/>
              <a:t>5. Speech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106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dirty="0"/>
              <a:t>Politeness and formality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dirty="0"/>
              <a:t>Ex. </a:t>
            </a:r>
            <a:r>
              <a:rPr lang="ja-JP" altLang="en-US" sz="2800"/>
              <a:t>たべる</a:t>
            </a:r>
            <a:r>
              <a:rPr lang="en-US" altLang="ja-JP" sz="2800" dirty="0"/>
              <a:t>(</a:t>
            </a:r>
            <a:r>
              <a:rPr lang="en-US" altLang="ja-JP" sz="2800" dirty="0" err="1"/>
              <a:t>taberu</a:t>
            </a:r>
            <a:r>
              <a:rPr lang="en-US" altLang="ja-JP" sz="2800" dirty="0"/>
              <a:t> = to eat)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ja-JP" sz="2800" dirty="0"/>
          </a:p>
        </p:txBody>
      </p:sp>
      <p:graphicFrame>
        <p:nvGraphicFramePr>
          <p:cNvPr id="13388" name="Group 76"/>
          <p:cNvGraphicFramePr>
            <a:graphicFrameLocks noGrp="1"/>
          </p:cNvGraphicFramePr>
          <p:nvPr/>
        </p:nvGraphicFramePr>
        <p:xfrm>
          <a:off x="762000" y="3048000"/>
          <a:ext cx="7162800" cy="3389376"/>
        </p:xfrm>
        <a:graphic>
          <a:graphicData uri="http://schemas.openxmlformats.org/drawingml/2006/table">
            <a:tbl>
              <a:tblPr/>
              <a:tblGrid>
                <a:gridCol w="2387600"/>
                <a:gridCol w="1955800"/>
                <a:gridCol w="2819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informal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formal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Regular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たべる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taberu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たべます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tabemasu</a:t>
                      </a:r>
                      <a:endParaRPr kumimoji="1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Polite (honorific)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めしあがる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meshiagaru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めしあがります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meshiagarimasu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Polite (humble)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いただく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itadaku</a:t>
                      </a:r>
                      <a:endParaRPr kumimoji="1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いただきます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ＭＳ Ｐゴシック" pitchFamily="34" charset="-128"/>
                        </a:rPr>
                        <a:t>itadakimasu</a:t>
                      </a:r>
                      <a:endParaRPr kumimoji="1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Japanese Sound System</a:t>
            </a:r>
            <a:endParaRPr lang="en-US" altLang="ja-JP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038600"/>
          </a:xfrm>
        </p:spPr>
        <p:txBody>
          <a:bodyPr/>
          <a:lstStyle/>
          <a:p>
            <a:pPr marL="609600" lvl="0" indent="-609600">
              <a:buFont typeface="Arial" pitchFamily="34" charset="0"/>
              <a:buAutoNum type="arabicPeriod"/>
            </a:pPr>
            <a:r>
              <a:rPr lang="en-US" altLang="ja-JP" dirty="0" smtClean="0"/>
              <a:t>Differences between Japanese and English</a:t>
            </a:r>
            <a:endParaRPr lang="en-US" dirty="0" smtClean="0"/>
          </a:p>
          <a:p>
            <a:pPr marL="609600" indent="-609600">
              <a:buFont typeface="Arial" pitchFamily="34" charset="0"/>
              <a:buAutoNum type="arabicPeriod"/>
            </a:pPr>
            <a:r>
              <a:rPr lang="en-US" altLang="ja-JP" dirty="0" smtClean="0"/>
              <a:t>Articulation</a:t>
            </a:r>
          </a:p>
          <a:p>
            <a:pPr marL="609600" indent="-609600">
              <a:buFont typeface="Arial" pitchFamily="34" charset="0"/>
              <a:buAutoNum type="arabicPeriod"/>
            </a:pPr>
            <a:r>
              <a:rPr lang="en-US" altLang="ja-JP" dirty="0" smtClean="0"/>
              <a:t>Devoicing</a:t>
            </a:r>
          </a:p>
          <a:p>
            <a:pPr marL="609600" indent="-609600">
              <a:buFont typeface="Arial" pitchFamily="34" charset="0"/>
              <a:buAutoNum type="arabicPeriod"/>
            </a:pPr>
            <a:r>
              <a:rPr lang="en-US" altLang="ja-JP" dirty="0" smtClean="0"/>
              <a:t>Accent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81200"/>
            <a:ext cx="3962400" cy="3810000"/>
          </a:xfrm>
          <a:solidFill>
            <a:schemeClr val="bg1"/>
          </a:solidFill>
          <a:ln w="38100">
            <a:solidFill>
              <a:srgbClr val="FF66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ja-JP" sz="3600" b="1" dirty="0" smtClean="0"/>
              <a:t>Japanese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/>
              <a:t>Mora-timed language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/>
              <a:t>Word accent assigned on </a:t>
            </a:r>
            <a:r>
              <a:rPr lang="en-US" altLang="ja-JP" sz="2400" dirty="0" err="1" smtClean="0"/>
              <a:t>morae</a:t>
            </a:r>
            <a:endParaRPr lang="en-US" altLang="ja-JP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/>
              <a:t>Mora = rhythmic unit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/>
              <a:t>The length of </a:t>
            </a:r>
            <a:r>
              <a:rPr lang="en-US" altLang="ja-JP" sz="2400" dirty="0" err="1" smtClean="0"/>
              <a:t>mora</a:t>
            </a:r>
            <a:r>
              <a:rPr lang="en-US" altLang="ja-JP" sz="2400" dirty="0" smtClean="0"/>
              <a:t> is almost identical.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 smtClean="0"/>
              <a:t>	Ex. </a:t>
            </a:r>
            <a:r>
              <a:rPr lang="en-US" altLang="ja-JP" sz="2400" dirty="0" err="1" smtClean="0"/>
              <a:t>da.da.da.da</a:t>
            </a:r>
            <a:r>
              <a:rPr lang="en-US" altLang="ja-JP" sz="2400" dirty="0" smtClean="0"/>
              <a:t>……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/>
              <a:t>Pitch change</a:t>
            </a:r>
          </a:p>
        </p:txBody>
      </p:sp>
      <p:sp>
        <p:nvSpPr>
          <p:cNvPr id="16388" name="Rectangle 5"/>
          <p:cNvSpPr>
            <a:spLocks noRot="1" noChangeArrowheads="1"/>
          </p:cNvSpPr>
          <p:nvPr/>
        </p:nvSpPr>
        <p:spPr bwMode="auto">
          <a:xfrm>
            <a:off x="4800600" y="1981200"/>
            <a:ext cx="4044950" cy="381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ja-JP" sz="3200" b="1" dirty="0"/>
              <a:t>English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400" dirty="0"/>
              <a:t>Stress-timed language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400" dirty="0"/>
              <a:t>Strong-weak beat alternation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400" dirty="0"/>
              <a:t>Syllable = rhythmic unit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ja-JP" sz="2400" dirty="0" smtClean="0"/>
              <a:t>	Ex</a:t>
            </a:r>
            <a:r>
              <a:rPr lang="en-US" altLang="ja-JP" sz="2400" dirty="0"/>
              <a:t>. </a:t>
            </a:r>
            <a:r>
              <a:rPr lang="en-US" altLang="ja-JP" sz="2400" dirty="0" err="1"/>
              <a:t>Dadada.Dadada.Da</a:t>
            </a:r>
            <a:r>
              <a:rPr lang="en-US" altLang="ja-JP" sz="2400" dirty="0"/>
              <a:t>…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2400" dirty="0"/>
              <a:t>Intensity change</a:t>
            </a:r>
            <a:endParaRPr lang="ja-JP" alt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altLang="ja-JP" sz="4400" dirty="0" smtClean="0"/>
              <a:t>1. Differences between </a:t>
            </a:r>
            <a:br>
              <a:rPr lang="en-US" altLang="ja-JP" sz="4400" dirty="0" smtClean="0"/>
            </a:br>
            <a:r>
              <a:rPr lang="en-US" altLang="ja-JP" sz="4400" dirty="0" smtClean="0"/>
              <a:t>Japanese and English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391</Words>
  <Application>Microsoft Office PowerPoint</Application>
  <PresentationFormat>On-screen Show (4:3)</PresentationFormat>
  <Paragraphs>181</Paragraphs>
  <Slides>36</Slides>
  <Notes>6</Notes>
  <HiddenSlides>0</HiddenSlides>
  <MMClips>16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Equity</vt:lpstr>
      <vt:lpstr>にほんご JPN101</vt:lpstr>
      <vt:lpstr>Characteristics of Japanese</vt:lpstr>
      <vt:lpstr>1. Sentence Types</vt:lpstr>
      <vt:lpstr>2. Particles</vt:lpstr>
      <vt:lpstr>3. Word order</vt:lpstr>
      <vt:lpstr>4. Omission</vt:lpstr>
      <vt:lpstr>5. Speech Level</vt:lpstr>
      <vt:lpstr>Japanese Sound System</vt:lpstr>
      <vt:lpstr>Slide 9</vt:lpstr>
      <vt:lpstr>2. Articulation</vt:lpstr>
      <vt:lpstr>3. Devoicing</vt:lpstr>
      <vt:lpstr>4. Accent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Pronunciation of ん</vt:lpstr>
      <vt:lpstr>Pronunciation of ん</vt:lpstr>
      <vt:lpstr>Pronunciation of ん</vt:lpstr>
      <vt:lpstr>Pronunciation of ん</vt:lpstr>
      <vt:lpstr>Articulation「ん」</vt:lpstr>
      <vt:lpstr>Articulation「し」「つ」「ら」「ん」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89</cp:revision>
  <dcterms:created xsi:type="dcterms:W3CDTF">2009-09-20T20:50:00Z</dcterms:created>
  <dcterms:modified xsi:type="dcterms:W3CDTF">2010-02-03T16:09:18Z</dcterms:modified>
</cp:coreProperties>
</file>