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55"/>
  </p:notesMasterIdLst>
  <p:handoutMasterIdLst>
    <p:handoutMasterId r:id="rId56"/>
  </p:handoutMasterIdLst>
  <p:sldIdLst>
    <p:sldId id="300" r:id="rId3"/>
    <p:sldId id="295" r:id="rId4"/>
    <p:sldId id="408" r:id="rId5"/>
    <p:sldId id="409" r:id="rId6"/>
    <p:sldId id="298" r:id="rId7"/>
    <p:sldId id="405" r:id="rId8"/>
    <p:sldId id="403" r:id="rId9"/>
    <p:sldId id="406" r:id="rId10"/>
    <p:sldId id="404" r:id="rId11"/>
    <p:sldId id="407" r:id="rId12"/>
    <p:sldId id="410" r:id="rId13"/>
    <p:sldId id="427" r:id="rId14"/>
    <p:sldId id="428" r:id="rId15"/>
    <p:sldId id="360" r:id="rId16"/>
    <p:sldId id="352" r:id="rId17"/>
    <p:sldId id="353" r:id="rId18"/>
    <p:sldId id="369" r:id="rId19"/>
    <p:sldId id="371" r:id="rId20"/>
    <p:sldId id="370" r:id="rId21"/>
    <p:sldId id="373" r:id="rId22"/>
    <p:sldId id="429" r:id="rId23"/>
    <p:sldId id="430" r:id="rId24"/>
    <p:sldId id="431" r:id="rId25"/>
    <p:sldId id="432" r:id="rId26"/>
    <p:sldId id="433" r:id="rId27"/>
    <p:sldId id="434" r:id="rId28"/>
    <p:sldId id="361" r:id="rId29"/>
    <p:sldId id="435" r:id="rId30"/>
    <p:sldId id="411" r:id="rId31"/>
    <p:sldId id="412" r:id="rId32"/>
    <p:sldId id="413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390" r:id="rId45"/>
    <p:sldId id="391" r:id="rId46"/>
    <p:sldId id="392" r:id="rId47"/>
    <p:sldId id="393" r:id="rId48"/>
    <p:sldId id="394" r:id="rId49"/>
    <p:sldId id="395" r:id="rId50"/>
    <p:sldId id="426" r:id="rId51"/>
    <p:sldId id="436" r:id="rId52"/>
    <p:sldId id="437" r:id="rId53"/>
    <p:sldId id="438" r:id="rId5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52" autoAdjust="0"/>
  </p:normalViewPr>
  <p:slideViewPr>
    <p:cSldViewPr snapToGrid="0" snapToObjects="1">
      <p:cViewPr varScale="1">
        <p:scale>
          <a:sx n="86" d="100"/>
          <a:sy n="86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C65BF-CD52-49A7-AA79-07DDACFFA2B8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DBDC1-F54C-4BCF-8FCE-CB17AC9861C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172E8-B044-46DD-9277-4FFB1926227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2A7334-5418-AC43-9A69-1B2751AE3017}" type="datetime1">
              <a:rPr lang="ja-JP" altLang="en-US" smtClean="0"/>
              <a:pPr/>
              <a:t>2010/2/3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B3E4E7-7AD1-4AEF-B907-74F3D2E55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/>
              <a:t>Sep. </a:t>
            </a:r>
            <a:r>
              <a:rPr lang="en-US" altLang="ja-JP" b="1" dirty="0" smtClean="0"/>
              <a:t>22, 2009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Hiragana Reading</a:t>
            </a:r>
            <a:r>
              <a:rPr lang="ja-JP" altLang="en-US" smtClean="0"/>
              <a:t>　ま～ん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p15) 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661138"/>
            <a:ext cx="8431885" cy="46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9C61-8088-47D3-820A-5C9F7D7B4785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5387" y="1496291"/>
            <a:ext cx="6905625" cy="52251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ja-JP" altLang="en-US" sz="4400"/>
              <a:t>あたま</a:t>
            </a:r>
          </a:p>
          <a:p>
            <a:pPr>
              <a:lnSpc>
                <a:spcPct val="90000"/>
              </a:lnSpc>
            </a:pPr>
            <a:r>
              <a:rPr lang="ja-JP" altLang="en-US" sz="4400"/>
              <a:t>みみ</a:t>
            </a:r>
          </a:p>
          <a:p>
            <a:pPr>
              <a:lnSpc>
                <a:spcPct val="90000"/>
              </a:lnSpc>
            </a:pPr>
            <a:r>
              <a:rPr lang="ja-JP" altLang="en-US" sz="4400"/>
              <a:t>くち</a:t>
            </a:r>
          </a:p>
          <a:p>
            <a:pPr>
              <a:lnSpc>
                <a:spcPct val="90000"/>
              </a:lnSpc>
            </a:pPr>
            <a:r>
              <a:rPr lang="ja-JP" altLang="en-US" sz="4400"/>
              <a:t>め</a:t>
            </a:r>
          </a:p>
          <a:p>
            <a:pPr>
              <a:lnSpc>
                <a:spcPct val="90000"/>
              </a:lnSpc>
            </a:pPr>
            <a:r>
              <a:rPr lang="ja-JP" altLang="en-US" sz="4400"/>
              <a:t>はな</a:t>
            </a:r>
          </a:p>
          <a:p>
            <a:pPr>
              <a:lnSpc>
                <a:spcPct val="90000"/>
              </a:lnSpc>
            </a:pPr>
            <a:r>
              <a:rPr lang="ja-JP" altLang="en-US" sz="4400"/>
              <a:t>かお</a:t>
            </a:r>
          </a:p>
          <a:p>
            <a:pPr>
              <a:lnSpc>
                <a:spcPct val="90000"/>
              </a:lnSpc>
            </a:pPr>
            <a:r>
              <a:rPr lang="ja-JP" altLang="en-US" sz="4400"/>
              <a:t>あし</a:t>
            </a:r>
          </a:p>
          <a:p>
            <a:pPr>
              <a:lnSpc>
                <a:spcPct val="90000"/>
              </a:lnSpc>
            </a:pPr>
            <a:r>
              <a:rPr lang="ja-JP" altLang="en-US" sz="4400"/>
              <a:t>て</a:t>
            </a:r>
            <a:endParaRPr lang="ja-JP" altLang="en-US" sz="3600"/>
          </a:p>
        </p:txBody>
      </p:sp>
      <p:pic>
        <p:nvPicPr>
          <p:cNvPr id="357380" name="Picture 3" descr="karad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35075"/>
            <a:ext cx="21383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からだ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100" dirty="0" smtClean="0"/>
              <a:t>(body)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9518-88A2-470F-840D-66D3F36FD249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1175" y="2133600"/>
            <a:ext cx="2181225" cy="4525963"/>
          </a:xfrm>
        </p:spPr>
        <p:txBody>
          <a:bodyPr/>
          <a:lstStyle/>
          <a:p>
            <a:r>
              <a:rPr lang="ja-JP" altLang="en-US" sz="4400"/>
              <a:t>ゆき</a:t>
            </a:r>
          </a:p>
          <a:p>
            <a:r>
              <a:rPr lang="ja-JP" altLang="en-US" sz="4400"/>
              <a:t>あめ</a:t>
            </a:r>
          </a:p>
          <a:p>
            <a:r>
              <a:rPr lang="ja-JP" altLang="en-US" sz="4400"/>
              <a:t>はれ</a:t>
            </a:r>
          </a:p>
          <a:p>
            <a:r>
              <a:rPr lang="ja-JP" altLang="en-US" sz="4400"/>
              <a:t>くもり</a:t>
            </a:r>
            <a:endParaRPr lang="ja-JP" altLang="en-US"/>
          </a:p>
        </p:txBody>
      </p:sp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00200"/>
            <a:ext cx="1803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9" name="Picture 13" descr="MCj040617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657600"/>
            <a:ext cx="1803400" cy="1841500"/>
          </a:xfrm>
          <a:prstGeom prst="rect">
            <a:avLst/>
          </a:prstGeom>
          <a:noFill/>
        </p:spPr>
      </p:pic>
      <p:pic>
        <p:nvPicPr>
          <p:cNvPr id="36251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600200"/>
            <a:ext cx="1803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1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886200"/>
            <a:ext cx="180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てんき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(weather)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が～ぽ</a:t>
            </a:r>
            <a:r>
              <a:rPr lang="en-US" altLang="ja-JP" dirty="0" smtClean="0"/>
              <a:t> Voiced consonants</a:t>
            </a:r>
            <a:br>
              <a:rPr lang="en-US" altLang="ja-JP" dirty="0" smtClean="0"/>
            </a:br>
            <a:r>
              <a:rPr lang="en-US" altLang="ja-JP" sz="2800" dirty="0" smtClean="0"/>
              <a:t>(Textbook p17-18)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048" y="1594022"/>
            <a:ext cx="7390987" cy="193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090" y="3948924"/>
            <a:ext cx="4654479" cy="277255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49330" y="1594022"/>
            <a:ext cx="1927654" cy="19320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2422" y="1594022"/>
            <a:ext cx="712573" cy="19320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831915" y="3737488"/>
            <a:ext cx="4228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178594" y="3631662"/>
            <a:ext cx="422872" cy="2116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1443" idx="0"/>
          </p:cNvCxnSpPr>
          <p:nvPr/>
        </p:nvCxnSpPr>
        <p:spPr>
          <a:xfrm rot="5400000">
            <a:off x="5393148" y="3582235"/>
            <a:ext cx="422872" cy="310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299574" y="3737488"/>
            <a:ext cx="4228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805882" y="3526846"/>
            <a:ext cx="704335" cy="422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consonants</a:t>
            </a:r>
            <a:endParaRPr lang="en-US" altLang="ja-JP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133600" y="1828800"/>
          <a:ext cx="5321300" cy="4495800"/>
        </p:xfrm>
        <a:graphic>
          <a:graphicData uri="http://schemas.openxmlformats.org/presentationml/2006/ole">
            <p:oleObj spid="_x0000_s60418" name="Worksheet" r:id="rId3" imgW="2991002" imgH="3029102" progId="Excel.Sheet.8">
              <p:embed/>
            </p:oleObj>
          </a:graphicData>
        </a:graphic>
      </p:graphicFrame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6934200" y="2133600"/>
            <a:ext cx="762000" cy="381000"/>
          </a:xfrm>
          <a:prstGeom prst="line">
            <a:avLst/>
          </a:prstGeom>
          <a:noFill/>
          <a:ln w="28575">
            <a:solidFill>
              <a:srgbClr val="FF0609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 flipV="1">
            <a:off x="2057400" y="2133600"/>
            <a:ext cx="685800" cy="304800"/>
          </a:xfrm>
          <a:prstGeom prst="line">
            <a:avLst/>
          </a:prstGeom>
          <a:noFill/>
          <a:ln w="28575">
            <a:solidFill>
              <a:srgbClr val="FF0609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162800" y="1676400"/>
            <a:ext cx="1430338" cy="466725"/>
          </a:xfrm>
          <a:prstGeom prst="rect">
            <a:avLst/>
          </a:prstGeom>
          <a:solidFill>
            <a:srgbClr val="FF99CC"/>
          </a:solidFill>
          <a:ln w="9525">
            <a:solidFill>
              <a:srgbClr val="FF060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Two dots</a:t>
            </a:r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1754188" cy="466725"/>
          </a:xfrm>
          <a:prstGeom prst="rect">
            <a:avLst/>
          </a:prstGeom>
          <a:solidFill>
            <a:srgbClr val="FF99CC"/>
          </a:solidFill>
          <a:ln w="9525">
            <a:solidFill>
              <a:srgbClr val="FF060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Small circle</a:t>
            </a:r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105400" y="3124200"/>
            <a:ext cx="914400" cy="1600200"/>
          </a:xfrm>
          <a:prstGeom prst="rect">
            <a:avLst/>
          </a:prstGeom>
          <a:noFill/>
          <a:ln w="28575">
            <a:solidFill>
              <a:srgbClr val="FF06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114800" y="3124200"/>
            <a:ext cx="914400" cy="1600200"/>
          </a:xfrm>
          <a:prstGeom prst="rect">
            <a:avLst/>
          </a:prstGeom>
          <a:noFill/>
          <a:ln w="28575">
            <a:solidFill>
              <a:srgbClr val="FF06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105400" y="3124200"/>
            <a:ext cx="914400" cy="16002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315200" y="3657600"/>
            <a:ext cx="1828800" cy="946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/>
              <a:t>More common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 flipV="1">
            <a:off x="6096000" y="39624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7608" y="1820805"/>
            <a:ext cx="6542115" cy="25658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ja-JP" altLang="en-US" sz="18000" b="1" smtClean="0">
                <a:latin typeface="ＤＦＰ教科書体W4"/>
                <a:ea typeface="ＤＦＰ教科書体W4"/>
              </a:rPr>
              <a:t>か  が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495" y="4386667"/>
            <a:ext cx="3509191" cy="20903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928" y="1820805"/>
            <a:ext cx="6084915" cy="256586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ja-JP" altLang="en-US" sz="18000" b="1" dirty="0" smtClean="0">
                <a:latin typeface="ＤＦＰ教科書体W4"/>
                <a:ea typeface="ＤＦＰ教科書体W4"/>
              </a:rPr>
              <a:t>し　じ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7828" y="4386667"/>
            <a:ext cx="3509191" cy="20903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103" y="1820805"/>
            <a:ext cx="6542115" cy="256586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ja-JP" altLang="en-US" sz="18000" b="1" dirty="0" smtClean="0">
                <a:latin typeface="ＤＦＰ教科書体W4"/>
                <a:ea typeface="ＤＦＰ教科書体W4"/>
              </a:rPr>
              <a:t>つ　づ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9050" y="4386667"/>
            <a:ext cx="3509191" cy="20903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103" y="1820805"/>
            <a:ext cx="6542115" cy="256586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ja-JP" altLang="en-US" sz="18000" b="1" dirty="0" smtClean="0">
                <a:latin typeface="ＤＦＰ教科書体W4"/>
                <a:ea typeface="ＤＦＰ教科書体W4"/>
              </a:rPr>
              <a:t>は　ば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163" y="4386667"/>
            <a:ext cx="3509191" cy="20903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4400" dirty="0" smtClean="0"/>
              <a:t>Hiragana Chart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579418"/>
            <a:ext cx="8534400" cy="5006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103" y="1820805"/>
            <a:ext cx="6542115" cy="256586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ja-JP" altLang="en-US" sz="18000" b="1" dirty="0" smtClean="0">
                <a:latin typeface="ＤＦＰ教科書体W4"/>
                <a:ea typeface="ＤＦＰ教科書体W4"/>
              </a:rPr>
              <a:t>へ　ぺ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495" y="4386667"/>
            <a:ext cx="3509191" cy="20903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103" y="2394065"/>
            <a:ext cx="6542115" cy="25658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ja-JP" altLang="en-US" sz="18000" b="1" smtClean="0">
                <a:latin typeface="ＤＦＰ教科書体W4"/>
                <a:ea typeface="ＤＦＰ教科書体W4"/>
              </a:rPr>
              <a:t>　び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103" y="2394065"/>
            <a:ext cx="6542115" cy="25658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ja-JP" altLang="en-US" sz="18000" b="1" smtClean="0">
                <a:latin typeface="ＤＦＰ教科書体W4"/>
                <a:ea typeface="ＤＦＰ教科書体W4"/>
              </a:rPr>
              <a:t>　ど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103" y="2394065"/>
            <a:ext cx="6542115" cy="25658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ja-JP" altLang="en-US" sz="18000" b="1" smtClean="0">
                <a:latin typeface="ＤＦＰ教科書体W4"/>
                <a:ea typeface="ＤＦＰ教科書体W4"/>
              </a:rPr>
              <a:t>　ず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103" y="2394065"/>
            <a:ext cx="6542115" cy="25658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ja-JP" altLang="en-US" sz="18000" b="1" smtClean="0">
                <a:latin typeface="ＤＦＰ教科書体W4"/>
                <a:ea typeface="ＤＦＰ教科書体W4"/>
              </a:rPr>
              <a:t>　ぽ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103" y="2394065"/>
            <a:ext cx="6542115" cy="25658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ja-JP" altLang="en-US" sz="18000" b="1" smtClean="0">
                <a:latin typeface="ＤＦＰ教科書体W4"/>
                <a:ea typeface="ＤＦＰ教科書体W4"/>
              </a:rPr>
              <a:t>　げ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103" y="2394065"/>
            <a:ext cx="6542115" cy="25658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ja-JP" altLang="en-US" sz="18000" b="1" smtClean="0">
                <a:latin typeface="ＤＦＰ教科書体W4"/>
                <a:ea typeface="ＤＦＰ教科書体W4"/>
              </a:rPr>
              <a:t>　だ</a:t>
            </a:r>
            <a:endParaRPr lang="ja-JP" altLang="en-US" sz="18000" b="1" dirty="0">
              <a:latin typeface="ＤＦＰ教科書体W4"/>
              <a:ea typeface="ＤＦＰ教科書体W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Voiced </a:t>
            </a:r>
            <a:r>
              <a:rPr lang="en-US" altLang="ja-JP" dirty="0"/>
              <a:t>consonants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Reading Hiragana</a:t>
            </a:r>
            <a:br>
              <a:rPr lang="en-US" dirty="0" smtClean="0"/>
            </a:br>
            <a:r>
              <a:rPr lang="en-US" sz="2800" dirty="0" smtClean="0"/>
              <a:t>(Textbook p18)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98" y="1767234"/>
            <a:ext cx="8480402" cy="408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453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 descr="Hiragana Chart Table 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10940" y="3835656"/>
            <a:ext cx="4591396" cy="2693688"/>
          </a:xfrm>
          <a:prstGeom prst="rect">
            <a:avLst/>
          </a:prstGeom>
          <a:noFill/>
          <a:ln/>
        </p:spPr>
      </p:pic>
      <p:sp>
        <p:nvSpPr>
          <p:cNvPr id="6" name="Vertical Title 7"/>
          <p:cNvSpPr txBox="1">
            <a:spLocks/>
          </p:cNvSpPr>
          <p:nvPr/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j-cs"/>
            </a:endParaRPr>
          </a:p>
        </p:txBody>
      </p:sp>
      <p:sp>
        <p:nvSpPr>
          <p:cNvPr id="9" name="Vertical Title 7"/>
          <p:cNvSpPr txBox="1">
            <a:spLocks/>
          </p:cNvSpPr>
          <p:nvPr/>
        </p:nvSpPr>
        <p:spPr>
          <a:xfrm>
            <a:off x="748144" y="274639"/>
            <a:ext cx="7938655" cy="31776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eaVert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mtClean="0">
                <a:latin typeface="DFPKyoKaSho-W4" pitchFamily="18" charset="-128"/>
                <a:ea typeface="DFPKyoKaSho-W4" pitchFamily="18" charset="-128"/>
                <a:cs typeface="+mj-cs"/>
              </a:rPr>
              <a:t>あ　お</a:t>
            </a:r>
            <a:endParaRPr kumimoji="0" lang="en-US" altLang="ja-JP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mtClean="0">
                <a:latin typeface="DFPKyoKaSho-W4" pitchFamily="18" charset="-128"/>
                <a:ea typeface="DFPKyoKaSho-W4" pitchFamily="18" charset="-128"/>
                <a:cs typeface="+mj-cs"/>
              </a:rPr>
              <a:t>い　り　こ</a:t>
            </a:r>
            <a:endParaRPr lang="en-US" altLang="ja-JP" sz="4800" b="1" dirty="0" smtClean="0">
              <a:latin typeface="DFPKyoKaSho-W4" pitchFamily="18" charset="-128"/>
              <a:ea typeface="DFPKyoKaSho-W4" pitchFamily="18" charset="-128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mtClean="0">
                <a:latin typeface="DFPKyoKaSho-W4" pitchFamily="18" charset="-128"/>
                <a:ea typeface="DFPKyoKaSho-W4" pitchFamily="18" charset="-128"/>
                <a:cs typeface="+mj-cs"/>
              </a:rPr>
              <a:t>に　け</a:t>
            </a:r>
            <a:endParaRPr lang="en-US" altLang="ja-JP" sz="4800" b="1" dirty="0" smtClean="0">
              <a:latin typeface="DFPKyoKaSho-W4" pitchFamily="18" charset="-128"/>
              <a:ea typeface="DFPKyoKaSho-W4" pitchFamily="18" charset="-128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mtClean="0">
                <a:latin typeface="DFPKyoKaSho-W4" pitchFamily="18" charset="-128"/>
                <a:ea typeface="DFPKyoKaSho-W4" pitchFamily="18" charset="-128"/>
                <a:cs typeface="+mj-cs"/>
              </a:rPr>
              <a:t>は　ほ</a:t>
            </a:r>
            <a:endParaRPr lang="en-US" altLang="ja-JP" sz="4800" b="1" dirty="0" smtClean="0">
              <a:latin typeface="DFPKyoKaSho-W4" pitchFamily="18" charset="-128"/>
              <a:ea typeface="DFPKyoKaSho-W4" pitchFamily="18" charset="-128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mtClean="0">
                <a:latin typeface="DFPKyoKaSho-W4" pitchFamily="18" charset="-128"/>
                <a:ea typeface="DFPKyoKaSho-W4" pitchFamily="18" charset="-128"/>
                <a:cs typeface="+mj-cs"/>
              </a:rPr>
              <a:t>さ　き</a:t>
            </a:r>
            <a:endParaRPr lang="en-US" altLang="ja-JP" sz="4800" b="1" dirty="0" smtClean="0">
              <a:latin typeface="DFPKyoKaSho-W4" pitchFamily="18" charset="-128"/>
              <a:ea typeface="DFPKyoKaSho-W4" pitchFamily="18" charset="-128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mtClean="0">
                <a:latin typeface="DFPKyoKaSho-W4" pitchFamily="18" charset="-128"/>
                <a:ea typeface="DFPKyoKaSho-W4" pitchFamily="18" charset="-128"/>
                <a:cs typeface="+mj-cs"/>
              </a:rPr>
              <a:t>へ　つ</a:t>
            </a:r>
            <a:endParaRPr lang="en-US" altLang="ja-JP" sz="4800" b="1" dirty="0" smtClean="0">
              <a:latin typeface="DFPKyoKaSho-W4" pitchFamily="18" charset="-128"/>
              <a:ea typeface="DFPKyoKaSho-W4" pitchFamily="18" charset="-128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mtClean="0">
                <a:latin typeface="DFPKyoKaSho-W4" pitchFamily="18" charset="-128"/>
                <a:ea typeface="DFPKyoKaSho-W4" pitchFamily="18" charset="-128"/>
                <a:cs typeface="+mj-cs"/>
              </a:rPr>
              <a:t>め　ぬ</a:t>
            </a:r>
            <a:endParaRPr lang="en-US" altLang="ja-JP" sz="4800" b="1" dirty="0" smtClean="0">
              <a:latin typeface="DFPKyoKaSho-W4" pitchFamily="18" charset="-128"/>
              <a:ea typeface="DFPKyoKaSho-W4" pitchFamily="18" charset="-128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mtClean="0">
                <a:latin typeface="DFPKyoKaSho-W4" pitchFamily="18" charset="-128"/>
                <a:ea typeface="DFPKyoKaSho-W4" pitchFamily="18" charset="-128"/>
                <a:cs typeface="+mj-cs"/>
              </a:rPr>
              <a:t>れ　わ　ね</a:t>
            </a:r>
            <a:endParaRPr lang="en-US" altLang="ja-JP" sz="4800" b="1" dirty="0" smtClean="0">
              <a:latin typeface="DFPKyoKaSho-W4" pitchFamily="18" charset="-128"/>
              <a:ea typeface="DFPKyoKaSho-W4" pitchFamily="18" charset="-128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mtClean="0">
                <a:latin typeface="DFPKyoKaSho-W4" pitchFamily="18" charset="-128"/>
                <a:ea typeface="DFPKyoKaSho-W4" pitchFamily="18" charset="-128"/>
                <a:cs typeface="+mj-cs"/>
              </a:rPr>
              <a:t>る　ろ</a:t>
            </a:r>
            <a:endParaRPr lang="en-US" altLang="ja-JP" sz="4800" b="1" dirty="0" smtClean="0">
              <a:latin typeface="DFPKyoKaSho-W4" pitchFamily="18" charset="-128"/>
              <a:ea typeface="DFPKyoKaSho-W4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Princeton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493818"/>
            <a:ext cx="4724400" cy="308817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4300">
                <a:latin typeface="+mj-ea"/>
                <a:ea typeface="+mj-ea"/>
              </a:rPr>
              <a:t>いちねんせ</a:t>
            </a:r>
            <a:r>
              <a:rPr lang="ja-JP" altLang="en-US" sz="4300" smtClean="0">
                <a:latin typeface="+mj-ea"/>
                <a:ea typeface="+mj-ea"/>
              </a:rPr>
              <a:t>い</a:t>
            </a:r>
            <a:endParaRPr lang="en-US" altLang="ja-JP" sz="4300" dirty="0" smtClean="0">
              <a:latin typeface="+mj-ea"/>
              <a:ea typeface="+mj-ea"/>
            </a:endParaRPr>
          </a:p>
          <a:p>
            <a:r>
              <a:rPr lang="ja-JP" altLang="en-US" sz="4300" smtClean="0">
                <a:latin typeface="+mj-ea"/>
                <a:ea typeface="+mj-ea"/>
              </a:rPr>
              <a:t>に</a:t>
            </a:r>
            <a:r>
              <a:rPr lang="ja-JP" altLang="en-US" sz="4300">
                <a:latin typeface="+mj-ea"/>
                <a:ea typeface="+mj-ea"/>
              </a:rPr>
              <a:t>ねんせ</a:t>
            </a:r>
            <a:r>
              <a:rPr lang="ja-JP" altLang="en-US" sz="4300" smtClean="0">
                <a:latin typeface="+mj-ea"/>
                <a:ea typeface="+mj-ea"/>
              </a:rPr>
              <a:t>い</a:t>
            </a:r>
            <a:endParaRPr lang="en-US" altLang="ja-JP" sz="4300" dirty="0" smtClean="0">
              <a:latin typeface="+mj-ea"/>
              <a:ea typeface="+mj-ea"/>
            </a:endParaRPr>
          </a:p>
          <a:p>
            <a:r>
              <a:rPr lang="ja-JP" altLang="en-US" sz="4300" smtClean="0">
                <a:latin typeface="+mj-ea"/>
                <a:ea typeface="+mj-ea"/>
              </a:rPr>
              <a:t>さ</a:t>
            </a:r>
            <a:r>
              <a:rPr lang="ja-JP" altLang="en-US" sz="4300">
                <a:latin typeface="+mj-ea"/>
                <a:ea typeface="+mj-ea"/>
              </a:rPr>
              <a:t>んねんせ</a:t>
            </a:r>
            <a:r>
              <a:rPr lang="ja-JP" altLang="en-US" sz="4300" smtClean="0">
                <a:latin typeface="+mj-ea"/>
                <a:ea typeface="+mj-ea"/>
              </a:rPr>
              <a:t>い</a:t>
            </a:r>
            <a:endParaRPr lang="en-US" altLang="ja-JP" sz="4300" dirty="0" smtClean="0">
              <a:latin typeface="+mj-ea"/>
              <a:ea typeface="+mj-ea"/>
            </a:endParaRPr>
          </a:p>
          <a:p>
            <a:r>
              <a:rPr lang="ja-JP" altLang="en-US" sz="4300" smtClean="0">
                <a:latin typeface="+mj-ea"/>
                <a:ea typeface="+mj-ea"/>
              </a:rPr>
              <a:t>よ</a:t>
            </a:r>
            <a:r>
              <a:rPr lang="ja-JP" altLang="en-US" sz="4300">
                <a:latin typeface="+mj-ea"/>
                <a:ea typeface="+mj-ea"/>
              </a:rPr>
              <a:t>ねんせ</a:t>
            </a:r>
            <a:r>
              <a:rPr lang="ja-JP" altLang="en-US" sz="4300" smtClean="0">
                <a:latin typeface="+mj-ea"/>
                <a:ea typeface="+mj-ea"/>
              </a:rPr>
              <a:t>い</a:t>
            </a:r>
            <a:endParaRPr lang="en-US" altLang="ja-JP" sz="4300" dirty="0" smtClean="0">
              <a:latin typeface="+mj-ea"/>
              <a:ea typeface="+mj-ea"/>
            </a:endParaRPr>
          </a:p>
          <a:p>
            <a:r>
              <a:rPr lang="ja-JP" altLang="en-US" sz="4300" smtClean="0">
                <a:latin typeface="+mj-ea"/>
                <a:ea typeface="+mj-ea"/>
              </a:rPr>
              <a:t>だ</a:t>
            </a:r>
            <a:r>
              <a:rPr lang="ja-JP" altLang="en-US" sz="4300">
                <a:latin typeface="+mj-ea"/>
                <a:ea typeface="+mj-ea"/>
              </a:rPr>
              <a:t>いがくいんせ</a:t>
            </a:r>
            <a:r>
              <a:rPr lang="ja-JP" altLang="en-US" sz="4300" smtClean="0">
                <a:latin typeface="+mj-ea"/>
                <a:ea typeface="+mj-ea"/>
              </a:rPr>
              <a:t>い</a:t>
            </a:r>
            <a:endParaRPr lang="en-US" altLang="ja-JP" sz="4300" dirty="0" smtClean="0">
              <a:latin typeface="+mj-ea"/>
              <a:ea typeface="+mj-ea"/>
            </a:endParaRPr>
          </a:p>
          <a:p>
            <a:pPr>
              <a:buNone/>
            </a:pPr>
            <a:endParaRPr lang="en-US" sz="2800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2733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57200" y="4724400"/>
            <a:ext cx="8028214" cy="18158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ja-JP" altLang="en-US" sz="2800" b="1">
                <a:latin typeface="+mn-ea"/>
              </a:rPr>
              <a:t>はじめまして</a:t>
            </a:r>
            <a:r>
              <a:rPr kumimoji="0" lang="ja-JP" altLang="en-US" sz="2800" b="1" smtClean="0">
                <a:latin typeface="+mn-ea"/>
              </a:rPr>
              <a:t>。</a:t>
            </a:r>
            <a:r>
              <a:rPr kumimoji="0" lang="en-US" altLang="ja-JP" sz="2800" b="1" dirty="0" smtClean="0">
                <a:latin typeface="+mn-ea"/>
              </a:rPr>
              <a:t> </a:t>
            </a:r>
          </a:p>
          <a:p>
            <a:r>
              <a:rPr kumimoji="0" lang="en-US" altLang="ja-JP" sz="2800" dirty="0" smtClean="0">
                <a:latin typeface="+mn-ea"/>
              </a:rPr>
              <a:t>	</a:t>
            </a:r>
            <a:r>
              <a:rPr kumimoji="0" lang="en-US" altLang="ja-JP" sz="2000" dirty="0" smtClean="0">
                <a:latin typeface="+mn-ea"/>
              </a:rPr>
              <a:t>(How do you do?)</a:t>
            </a:r>
          </a:p>
          <a:p>
            <a:r>
              <a:rPr kumimoji="0" lang="ja-JP" altLang="en-US" sz="2800" b="1" smtClean="0">
                <a:latin typeface="+mn-ea"/>
              </a:rPr>
              <a:t>～</a:t>
            </a:r>
            <a:r>
              <a:rPr kumimoji="0" lang="ja-JP" altLang="en-US" sz="2800" b="1">
                <a:latin typeface="+mn-ea"/>
              </a:rPr>
              <a:t>です</a:t>
            </a:r>
            <a:r>
              <a:rPr kumimoji="0" lang="ja-JP" altLang="en-US" sz="2800" b="1" smtClean="0">
                <a:latin typeface="+mn-ea"/>
              </a:rPr>
              <a:t>。～です。ど</a:t>
            </a:r>
            <a:r>
              <a:rPr kumimoji="0" lang="ja-JP" altLang="en-US" sz="2800" b="1">
                <a:latin typeface="+mn-ea"/>
              </a:rPr>
              <a:t>うぞよろしく</a:t>
            </a:r>
            <a:r>
              <a:rPr kumimoji="0" lang="ja-JP" altLang="en-US" sz="2800" b="1" smtClean="0">
                <a:latin typeface="+mn-ea"/>
              </a:rPr>
              <a:t>。</a:t>
            </a:r>
            <a:endParaRPr kumimoji="0" lang="en-US" altLang="ja-JP" sz="2800" b="1" dirty="0" smtClean="0">
              <a:latin typeface="+mn-ea"/>
            </a:endParaRPr>
          </a:p>
          <a:p>
            <a:r>
              <a:rPr lang="en-US" altLang="ja-JP" sz="2800" dirty="0" smtClean="0">
                <a:latin typeface="+mn-ea"/>
              </a:rPr>
              <a:t>	</a:t>
            </a:r>
            <a:r>
              <a:rPr lang="en-US" altLang="ja-JP" sz="2000" dirty="0" smtClean="0">
                <a:latin typeface="+mn-ea"/>
              </a:rPr>
              <a:t>(I am </a:t>
            </a:r>
            <a:r>
              <a:rPr lang="ja-JP" altLang="en-US" sz="2000" smtClean="0">
                <a:latin typeface="+mn-ea"/>
              </a:rPr>
              <a:t>～</a:t>
            </a:r>
            <a:r>
              <a:rPr lang="en-US" altLang="ja-JP" sz="2000" dirty="0" smtClean="0">
                <a:latin typeface="+mn-ea"/>
              </a:rPr>
              <a:t>. I am a </a:t>
            </a:r>
            <a:r>
              <a:rPr lang="ja-JP" altLang="en-US" sz="2000" smtClean="0">
                <a:latin typeface="+mn-ea"/>
              </a:rPr>
              <a:t>～</a:t>
            </a:r>
            <a:r>
              <a:rPr lang="en-US" altLang="ja-JP" sz="2000" dirty="0" smtClean="0">
                <a:latin typeface="+mn-ea"/>
              </a:rPr>
              <a:t>.Pleased to meet you.)</a:t>
            </a:r>
            <a:endParaRPr kumimoji="0" lang="en-US" altLang="ja-JP" sz="2000" dirty="0">
              <a:latin typeface="+mn-ea"/>
            </a:endParaRPr>
          </a:p>
        </p:txBody>
      </p:sp>
      <p:pic>
        <p:nvPicPr>
          <p:cNvPr id="5" name="Picture 4" descr="hajimemas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8787" y="1417638"/>
            <a:ext cx="3696942" cy="32100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Introducing yourself</a:t>
            </a:r>
            <a:br>
              <a:rPr lang="en-US" dirty="0" smtClean="0"/>
            </a:br>
            <a:r>
              <a:rPr lang="en-US" sz="2700" dirty="0" smtClean="0"/>
              <a:t>(Textbook / p8)</a:t>
            </a:r>
            <a:endParaRPr lang="en-US" sz="2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ea typeface="ＭＳ Ｐゴシック" pitchFamily="50" charset="-128"/>
              </a:rPr>
              <a:t>Greetings</a:t>
            </a:r>
            <a:br>
              <a:rPr lang="en-US" altLang="ja-JP" dirty="0" smtClean="0">
                <a:ea typeface="ＭＳ Ｐゴシック" pitchFamily="50" charset="-128"/>
              </a:rPr>
            </a:br>
            <a:r>
              <a:rPr lang="en-US" altLang="ja-JP" sz="2700" dirty="0" smtClean="0">
                <a:ea typeface="ＭＳ Ｐゴシック" pitchFamily="50" charset="-128"/>
              </a:rPr>
              <a:t>(textbook p10-12)</a:t>
            </a:r>
            <a:endParaRPr lang="en-US" sz="2700" dirty="0"/>
          </a:p>
        </p:txBody>
      </p:sp>
      <p:pic>
        <p:nvPicPr>
          <p:cNvPr id="3074" name="Picture 2" descr="C:\Users\tokumasu\Desktop\Nakama1a\illustration-web\ch1\gr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110783" cy="3505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Greetings</a:t>
            </a:r>
            <a:br>
              <a:rPr kumimoji="0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</a:br>
            <a:r>
              <a:rPr kumimoji="0" lang="en-US" altLang="ja-JP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(textbook p10-12)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50" charset="-128"/>
            </a:endParaRPr>
          </a:p>
        </p:txBody>
      </p:sp>
      <p:pic>
        <p:nvPicPr>
          <p:cNvPr id="3077" name="Picture 5" descr="Aisatsu_Pag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5354638"/>
            <a:ext cx="7500938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おはよう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>
              <a:latin typeface="Verdana" pitchFamily="34" charset="0"/>
              <a:ea typeface="HGP教科書体" pitchFamily="18" charset="-128"/>
            </a:endParaRPr>
          </a:p>
        </p:txBody>
      </p:sp>
      <p:pic>
        <p:nvPicPr>
          <p:cNvPr id="3079" name="Picture 7" descr="as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514600" cy="1889125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50" charset="-128"/>
            </a:endParaRPr>
          </a:p>
        </p:txBody>
      </p:sp>
      <p:pic>
        <p:nvPicPr>
          <p:cNvPr id="4100" name="Picture 4" descr="Aisatsu_Page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5029200"/>
            <a:ext cx="7924800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おはようございます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>
              <a:latin typeface="Verdana" pitchFamily="34" charset="0"/>
              <a:ea typeface="HGP教科書体" pitchFamily="18" charset="-128"/>
            </a:endParaRPr>
          </a:p>
        </p:txBody>
      </p:sp>
      <p:pic>
        <p:nvPicPr>
          <p:cNvPr id="4102" name="Picture 6" descr="as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514600" cy="1887538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isatsu_Page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553200" cy="4633886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5257800"/>
            <a:ext cx="7964488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 dirty="0">
                <a:latin typeface="Verdana" pitchFamily="34" charset="0"/>
                <a:ea typeface="HGP教科書体" pitchFamily="18" charset="-128"/>
              </a:rPr>
              <a:t>こんにち</a:t>
            </a:r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は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 dirty="0">
              <a:latin typeface="Verdana" pitchFamily="34" charset="0"/>
              <a:ea typeface="HGP教科書体" pitchFamily="18" charset="-128"/>
            </a:endParaRPr>
          </a:p>
        </p:txBody>
      </p:sp>
      <p:pic>
        <p:nvPicPr>
          <p:cNvPr id="5126" name="Picture 6" descr="hir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286000" cy="17145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isatsu_Page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7086600" cy="5009833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5537200"/>
            <a:ext cx="7019925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000" b="1">
                <a:latin typeface="Verdana" pitchFamily="34" charset="0"/>
                <a:ea typeface="HGP教科書体" pitchFamily="18" charset="-128"/>
              </a:rPr>
              <a:t>こんばんは</a:t>
            </a:r>
            <a:r>
              <a:rPr lang="ja-JP" altLang="en-US" sz="40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000" b="1">
              <a:latin typeface="Verdana" pitchFamily="34" charset="0"/>
              <a:ea typeface="HGP教科書体" pitchFamily="18" charset="-128"/>
            </a:endParaRPr>
          </a:p>
        </p:txBody>
      </p:sp>
      <p:pic>
        <p:nvPicPr>
          <p:cNvPr id="6150" name="Picture 6" descr="yor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438400" cy="18288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L09_Page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05800" cy="5872993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66800" y="5416550"/>
            <a:ext cx="6951663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しつれいします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>
              <a:latin typeface="Verdana" pitchFamily="34" charset="0"/>
              <a:ea typeface="HGP教科書体" pitchFamily="18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7898" y="274638"/>
            <a:ext cx="980902" cy="473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Aisatsu_Page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962400" y="304800"/>
            <a:ext cx="3200400" cy="1676400"/>
          </a:xfrm>
          <a:prstGeom prst="wedgeEllipseCallout">
            <a:avLst>
              <a:gd name="adj1" fmla="val -44347"/>
              <a:gd name="adj2" fmla="val 46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1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372894" y="648197"/>
            <a:ext cx="2731837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さようなら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>
              <a:latin typeface="Verdana" pitchFamily="34" charset="0"/>
              <a:ea typeface="HGP教科書体" pitchFamily="18" charset="-128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486400" y="5257800"/>
            <a:ext cx="3352800" cy="1600200"/>
          </a:xfrm>
          <a:prstGeom prst="wedgeEllipseCallout">
            <a:avLst>
              <a:gd name="adj1" fmla="val -32671"/>
              <a:gd name="adj2" fmla="val -8164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 b="1"/>
              <a:t>2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486400" y="5586909"/>
            <a:ext cx="3355406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じゃあ、また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>
              <a:latin typeface="Verdana" pitchFamily="34" charset="0"/>
              <a:ea typeface="HGP教科書体" pitchFamily="18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74638"/>
            <a:ext cx="1172095" cy="72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sayoona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84675" y="0"/>
            <a:ext cx="4759325" cy="3835400"/>
          </a:xfrm>
          <a:noFill/>
          <a:ln/>
        </p:spPr>
      </p:pic>
      <p:pic>
        <p:nvPicPr>
          <p:cNvPr id="52228" name="Picture 4" descr="shitsureeshimas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060575"/>
            <a:ext cx="3717925" cy="4797425"/>
          </a:xfrm>
          <a:noFill/>
          <a:ln/>
        </p:spPr>
      </p:pic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3810000" y="5029200"/>
            <a:ext cx="4038600" cy="1447800"/>
          </a:xfrm>
          <a:prstGeom prst="wedgeEllipseCallout">
            <a:avLst>
              <a:gd name="adj1" fmla="val -35144"/>
              <a:gd name="adj2" fmla="val -97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1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12622" y="5337720"/>
            <a:ext cx="4652356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しつれいします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>
              <a:latin typeface="Verdana" pitchFamily="34" charset="0"/>
              <a:ea typeface="HGP教科書体" pitchFamily="18" charset="-128"/>
            </a:endParaRP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2438400" y="609600"/>
            <a:ext cx="2895600" cy="1066800"/>
          </a:xfrm>
          <a:prstGeom prst="wedgeEllipseCallout">
            <a:avLst>
              <a:gd name="adj1" fmla="val 78620"/>
              <a:gd name="adj2" fmla="val 4002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2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778924" y="609600"/>
            <a:ext cx="3859876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さようなら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>
              <a:latin typeface="Verdana" pitchFamily="34" charset="0"/>
              <a:ea typeface="HGP教科書体" pitchFamily="18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E24E-2906-4A2D-8057-9A3BE145ABA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Hiragana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6131" y="1961804"/>
          <a:ext cx="8728362" cy="3474719"/>
        </p:xfrm>
        <a:graphic>
          <a:graphicData uri="http://schemas.openxmlformats.org/drawingml/2006/table">
            <a:tbl>
              <a:tblPr/>
              <a:tblGrid>
                <a:gridCol w="793308"/>
                <a:gridCol w="793308"/>
                <a:gridCol w="794295"/>
                <a:gridCol w="793308"/>
                <a:gridCol w="793308"/>
                <a:gridCol w="793308"/>
                <a:gridCol w="793308"/>
                <a:gridCol w="793308"/>
                <a:gridCol w="793308"/>
                <a:gridCol w="793308"/>
                <a:gridCol w="794295"/>
              </a:tblGrid>
              <a:tr h="708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ん</a:t>
                      </a: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3600" smtClean="0">
                          <a:latin typeface="ＤＦＰ教科書体W4" pitchFamily="18" charset="-128"/>
                          <a:ea typeface="ＤＦＰ教科書体W4" pitchFamily="18" charset="-128"/>
                        </a:rPr>
                        <a:t>や</a:t>
                      </a: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た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か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solidFill>
                            <a:srgbClr val="000000"/>
                          </a:solidFill>
                          <a:latin typeface="ＤＦＰ教科書体W4" pitchFamily="18" charset="-128"/>
                          <a:ea typeface="ＤＦＰ教科書体W4" pitchFamily="18" charset="-128"/>
                        </a:rPr>
                        <a:t>×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×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り</a:t>
                      </a: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×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に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い</a:t>
                      </a: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×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×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×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×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×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へ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せ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×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も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の</a:t>
                      </a: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3600">
                          <a:latin typeface="ＤＦＰ教科書体W4" pitchFamily="18" charset="-128"/>
                          <a:ea typeface="ＤＦＰ教科書体W4" pitchFamily="18" charset="-128"/>
                        </a:rPr>
                        <a:t>お</a:t>
                      </a:r>
                      <a:endParaRPr lang="en-US" sz="3600" dirty="0">
                        <a:latin typeface="ＤＦＰ教科書体W4" pitchFamily="18" charset="-128"/>
                        <a:ea typeface="ＤＦＰ教科書体W4" pitchFamily="18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sayoona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6338" y="2708275"/>
            <a:ext cx="4157662" cy="3349625"/>
          </a:xfrm>
          <a:noFill/>
          <a:ln/>
        </p:spPr>
      </p:pic>
      <p:pic>
        <p:nvPicPr>
          <p:cNvPr id="53252" name="Picture 4" descr="sayoona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566988"/>
            <a:ext cx="3889375" cy="3138487"/>
          </a:xfrm>
          <a:noFill/>
          <a:ln/>
        </p:spPr>
      </p:pic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0" y="5181600"/>
            <a:ext cx="3200400" cy="1676400"/>
          </a:xfrm>
          <a:prstGeom prst="wedgeEllipseCallout">
            <a:avLst>
              <a:gd name="adj1" fmla="val 12796"/>
              <a:gd name="adj2" fmla="val -86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/>
              <a:t>1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5673179"/>
            <a:ext cx="3690851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じゃあ、また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>
              <a:latin typeface="Verdana" pitchFamily="34" charset="0"/>
              <a:ea typeface="HGP教科書体" pitchFamily="18" charset="-128"/>
            </a:endParaRP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5562600" y="1066800"/>
            <a:ext cx="3352800" cy="1600200"/>
          </a:xfrm>
          <a:prstGeom prst="wedgeEllipseCallout">
            <a:avLst>
              <a:gd name="adj1" fmla="val 11079"/>
              <a:gd name="adj2" fmla="val 6835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4400" b="1"/>
              <a:t>2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562600" y="1120438"/>
            <a:ext cx="3581400" cy="144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じゃあ、また。</a:t>
            </a:r>
          </a:p>
          <a:p>
            <a:pPr algn="ctr"/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じ</a:t>
            </a:r>
            <a:r>
              <a:rPr lang="ja-JP" altLang="en-US" sz="4400" b="1">
                <a:latin typeface="Verdana" pitchFamily="34" charset="0"/>
                <a:ea typeface="HGP教科書体" pitchFamily="18" charset="-128"/>
              </a:rPr>
              <a:t>ゃあね</a:t>
            </a:r>
            <a:r>
              <a:rPr lang="ja-JP" altLang="en-US" sz="4400" b="1" smtClean="0">
                <a:latin typeface="Verdana" pitchFamily="34" charset="0"/>
                <a:ea typeface="HGP教科書体" pitchFamily="18" charset="-128"/>
              </a:rPr>
              <a:t>。</a:t>
            </a:r>
            <a:endParaRPr lang="ja-JP" altLang="en-US" sz="4400" b="1">
              <a:latin typeface="Verdana" pitchFamily="34" charset="0"/>
              <a:ea typeface="HGP教科書体" pitchFamily="18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2793" y="1600200"/>
            <a:ext cx="5320145" cy="5105400"/>
          </a:xfrm>
        </p:spPr>
        <p:txBody>
          <a:bodyPr>
            <a:noAutofit/>
          </a:bodyPr>
          <a:lstStyle/>
          <a:p>
            <a:r>
              <a:rPr lang="ja-JP" altLang="en-US" sz="4000" smtClean="0">
                <a:latin typeface="+mn-ea"/>
              </a:rPr>
              <a:t>おはよう</a:t>
            </a:r>
            <a:r>
              <a:rPr lang="en-US" altLang="ja-JP" sz="4000" dirty="0" smtClean="0">
                <a:latin typeface="+mn-ea"/>
              </a:rPr>
              <a:t>		 	</a:t>
            </a:r>
          </a:p>
          <a:p>
            <a:r>
              <a:rPr lang="ja-JP" altLang="en-US" sz="4000" smtClean="0">
                <a:latin typeface="+mn-ea"/>
              </a:rPr>
              <a:t>おはようございます</a:t>
            </a:r>
            <a:r>
              <a:rPr lang="en-US" altLang="ja-JP" sz="4000" dirty="0" smtClean="0">
                <a:latin typeface="+mn-ea"/>
              </a:rPr>
              <a:t>	</a:t>
            </a:r>
          </a:p>
          <a:p>
            <a:r>
              <a:rPr lang="ja-JP" altLang="en-US" sz="4000" smtClean="0">
                <a:latin typeface="+mn-ea"/>
              </a:rPr>
              <a:t>こんにちは</a:t>
            </a:r>
            <a:r>
              <a:rPr lang="en-US" altLang="ja-JP" sz="4000" dirty="0" smtClean="0">
                <a:latin typeface="+mn-ea"/>
              </a:rPr>
              <a:t>		</a:t>
            </a:r>
          </a:p>
          <a:p>
            <a:r>
              <a:rPr lang="ja-JP" altLang="en-US" sz="4000" smtClean="0">
                <a:latin typeface="+mn-ea"/>
              </a:rPr>
              <a:t>こんばんは</a:t>
            </a:r>
            <a:r>
              <a:rPr lang="en-US" altLang="ja-JP" sz="4000" dirty="0" smtClean="0">
                <a:latin typeface="+mn-ea"/>
              </a:rPr>
              <a:t>		</a:t>
            </a:r>
          </a:p>
          <a:p>
            <a:r>
              <a:rPr lang="ja-JP" altLang="en-US" sz="4000" smtClean="0">
                <a:latin typeface="+mn-ea"/>
              </a:rPr>
              <a:t>じゃあ、また</a:t>
            </a:r>
            <a:r>
              <a:rPr lang="en-US" altLang="ja-JP" sz="4000" dirty="0" smtClean="0">
                <a:latin typeface="+mn-ea"/>
              </a:rPr>
              <a:t>	</a:t>
            </a:r>
          </a:p>
          <a:p>
            <a:r>
              <a:rPr lang="ja-JP" altLang="en-US" sz="4000" smtClean="0">
                <a:latin typeface="+mn-ea"/>
              </a:rPr>
              <a:t>さようなら</a:t>
            </a:r>
            <a:r>
              <a:rPr lang="en-US" altLang="ja-JP" sz="4000" dirty="0" smtClean="0">
                <a:latin typeface="+mn-ea"/>
              </a:rPr>
              <a:t>	</a:t>
            </a:r>
          </a:p>
          <a:p>
            <a:r>
              <a:rPr lang="ja-JP" altLang="en-US" sz="4000" smtClean="0">
                <a:latin typeface="+mn-ea"/>
              </a:rPr>
              <a:t>しつれいします</a:t>
            </a:r>
            <a:endParaRPr lang="en-US" sz="4000" dirty="0">
              <a:latin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Greetings</a:t>
            </a:r>
            <a:br>
              <a:rPr kumimoji="0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</a:br>
            <a:r>
              <a:rPr kumimoji="0" lang="en-US" altLang="ja-JP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(textbook p10-12)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564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New useful expressions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5" descr="Aisatsu_Page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156" y="1722464"/>
            <a:ext cx="6899563" cy="487880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7156" y="1905000"/>
            <a:ext cx="1308177" cy="59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Aisatsu_Page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833" y="2348115"/>
            <a:ext cx="6377838" cy="4509885"/>
          </a:xfrm>
          <a:prstGeom prst="rect">
            <a:avLst/>
          </a:prstGeom>
          <a:noFill/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729111" y="1834445"/>
            <a:ext cx="3414889" cy="1001888"/>
          </a:xfrm>
          <a:prstGeom prst="wedgeEllipseCallout">
            <a:avLst>
              <a:gd name="adj1" fmla="val -35455"/>
              <a:gd name="adj2" fmla="val 6228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dirty="0" smtClean="0"/>
              <a:t>ありがとう。</a:t>
            </a:r>
            <a:endParaRPr lang="en-US" altLang="ja-JP" sz="3200" dirty="0" smtClean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16131" y="1310948"/>
            <a:ext cx="5769033" cy="1037167"/>
          </a:xfrm>
          <a:prstGeom prst="wedgeEllipseCallout">
            <a:avLst>
              <a:gd name="adj1" fmla="val 8492"/>
              <a:gd name="adj2" fmla="val 88873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dirty="0" smtClean="0"/>
              <a:t>どういたしまして。</a:t>
            </a:r>
            <a:endParaRPr lang="en-US" altLang="ja-JP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82833" y="2497667"/>
            <a:ext cx="1308177" cy="59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I’m sorry, excuse me.</a:t>
            </a:r>
            <a:endParaRPr lang="en-US" dirty="0"/>
          </a:p>
        </p:txBody>
      </p:sp>
      <p:pic>
        <p:nvPicPr>
          <p:cNvPr id="8197" name="Picture 5" descr="Aisatsu_Page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1417638"/>
            <a:ext cx="7695601" cy="54403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7156" y="1608666"/>
            <a:ext cx="1308177" cy="59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Aisatsu_Page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045" y="2033281"/>
            <a:ext cx="6824750" cy="4824719"/>
          </a:xfrm>
          <a:prstGeom prst="rect">
            <a:avLst/>
          </a:prstGeom>
          <a:noFill/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191000" y="1340556"/>
            <a:ext cx="4318000" cy="1236390"/>
          </a:xfrm>
          <a:prstGeom prst="wedgeEllipseCallout">
            <a:avLst>
              <a:gd name="adj1" fmla="val -21071"/>
              <a:gd name="adj2" fmla="val 7422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dirty="0" smtClean="0"/>
              <a:t>あ、すみません。</a:t>
            </a:r>
            <a:endParaRPr lang="en-US" altLang="ja-JP" sz="3200" dirty="0" smtClean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97556" y="3443111"/>
            <a:ext cx="3047999" cy="1199445"/>
          </a:xfrm>
          <a:prstGeom prst="wedgeEllipseCallout">
            <a:avLst>
              <a:gd name="adj1" fmla="val 33610"/>
              <a:gd name="adj2" fmla="val 5147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dirty="0" smtClean="0"/>
              <a:t>あ、いいえ。</a:t>
            </a:r>
            <a:endParaRPr lang="en-US" altLang="ja-JP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06045" y="2280612"/>
            <a:ext cx="1308177" cy="59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At the police box</a:t>
            </a:r>
            <a:endParaRPr lang="en-US" dirty="0"/>
          </a:p>
        </p:txBody>
      </p:sp>
      <p:pic>
        <p:nvPicPr>
          <p:cNvPr id="9220" name="Picture 4" descr="Aisatsu_Page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267" y="1657066"/>
            <a:ext cx="7355114" cy="520093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31823" y="1904999"/>
            <a:ext cx="1308177" cy="59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isatsu_Page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55" y="2485506"/>
            <a:ext cx="6183541" cy="4372494"/>
          </a:xfrm>
          <a:prstGeom prst="rect">
            <a:avLst/>
          </a:prstGeom>
          <a:noFill/>
        </p:spPr>
      </p:pic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424842" y="564444"/>
            <a:ext cx="5403274" cy="1243344"/>
          </a:xfrm>
          <a:prstGeom prst="wedgeEllipseCallout">
            <a:avLst>
              <a:gd name="adj1" fmla="val -22455"/>
              <a:gd name="adj2" fmla="val 155873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dirty="0" smtClean="0"/>
              <a:t>あのう、すみません。</a:t>
            </a:r>
            <a:endParaRPr lang="en-US" altLang="ja-JP" sz="3200" dirty="0" smtClean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336771" y="3370581"/>
            <a:ext cx="3807229" cy="1864641"/>
          </a:xfrm>
          <a:prstGeom prst="wedgeEllipseCallout">
            <a:avLst>
              <a:gd name="adj1" fmla="val -50741"/>
              <a:gd name="adj2" fmla="val 30973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dirty="0" smtClean="0"/>
              <a:t>ありがとう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ございます。</a:t>
            </a:r>
            <a:endParaRPr lang="en-US" altLang="ja-JP" sz="3200" dirty="0" smtClean="0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0" y="1807788"/>
            <a:ext cx="4655126" cy="922712"/>
          </a:xfrm>
          <a:prstGeom prst="wedgeEllipseCallout">
            <a:avLst>
              <a:gd name="adj1" fmla="val 8492"/>
              <a:gd name="adj2" fmla="val 88873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3200" dirty="0" smtClean="0"/>
              <a:t>どういたしまして。</a:t>
            </a:r>
            <a:endParaRPr lang="en-US" altLang="ja-JP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48955" y="2777914"/>
            <a:ext cx="1308177" cy="59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2793" y="1600200"/>
            <a:ext cx="6533803" cy="3520440"/>
          </a:xfrm>
        </p:spPr>
        <p:txBody>
          <a:bodyPr>
            <a:noAutofit/>
          </a:bodyPr>
          <a:lstStyle/>
          <a:p>
            <a:r>
              <a:rPr lang="ja-JP" altLang="en-US" sz="4000" smtClean="0">
                <a:latin typeface="+mn-ea"/>
              </a:rPr>
              <a:t>ありがとうございます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どういたしまして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すみません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あのう、すみません</a:t>
            </a:r>
            <a:endParaRPr lang="en-US" sz="4000" dirty="0">
              <a:latin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 smtClean="0">
                <a:latin typeface="+mj-lt"/>
                <a:ea typeface="ＭＳ Ｐゴシック" pitchFamily="50" charset="-128"/>
                <a:cs typeface="+mj-cs"/>
              </a:rPr>
              <a:t>Thanking, apologizing, and getting attention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/>
            </a:r>
            <a:b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</a:br>
            <a:r>
              <a:rPr kumimoji="0" lang="en-US" altLang="ja-JP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50" charset="-128"/>
                <a:cs typeface="+mj-cs"/>
              </a:rPr>
              <a:t>(textbook p18)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79418"/>
            <a:ext cx="8534400" cy="5006975"/>
          </a:xfrm>
          <a:noFill/>
          <a:ln/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5770605" y="1579418"/>
            <a:ext cx="2409568" cy="4419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400" smtClean="0"/>
              <a:t>あ～そ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2793" y="1371600"/>
            <a:ext cx="6533803" cy="5334000"/>
          </a:xfrm>
        </p:spPr>
        <p:txBody>
          <a:bodyPr>
            <a:noAutofit/>
          </a:bodyPr>
          <a:lstStyle/>
          <a:p>
            <a:r>
              <a:rPr lang="ja-JP" altLang="en-US" sz="2800" smtClean="0">
                <a:latin typeface="+mn-ea"/>
              </a:rPr>
              <a:t>じゃあ、また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smtClean="0">
                <a:latin typeface="+mn-ea"/>
              </a:rPr>
              <a:t>おはよう</a:t>
            </a:r>
            <a:r>
              <a:rPr lang="en-US" altLang="ja-JP" sz="2800" dirty="0" smtClean="0">
                <a:latin typeface="+mn-ea"/>
              </a:rPr>
              <a:t>		 			</a:t>
            </a:r>
          </a:p>
          <a:p>
            <a:r>
              <a:rPr lang="ja-JP" altLang="en-US" sz="2800" smtClean="0">
                <a:latin typeface="+mn-ea"/>
              </a:rPr>
              <a:t>さようなら</a:t>
            </a:r>
            <a:r>
              <a:rPr lang="en-US" altLang="ja-JP" sz="2800" dirty="0" smtClean="0">
                <a:latin typeface="+mn-ea"/>
              </a:rPr>
              <a:t>	</a:t>
            </a:r>
          </a:p>
          <a:p>
            <a:r>
              <a:rPr lang="ja-JP" altLang="en-US" sz="2800" smtClean="0">
                <a:latin typeface="+mn-ea"/>
              </a:rPr>
              <a:t>ありがとうございます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smtClean="0">
                <a:latin typeface="+mn-ea"/>
              </a:rPr>
              <a:t>こんにちは</a:t>
            </a:r>
            <a:r>
              <a:rPr lang="en-US" altLang="ja-JP" sz="2800" dirty="0" smtClean="0">
                <a:latin typeface="+mn-ea"/>
              </a:rPr>
              <a:t>	</a:t>
            </a:r>
          </a:p>
          <a:p>
            <a:r>
              <a:rPr lang="ja-JP" altLang="en-US" sz="2800" smtClean="0">
                <a:latin typeface="+mn-ea"/>
              </a:rPr>
              <a:t>すみません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smtClean="0">
                <a:latin typeface="+mn-ea"/>
              </a:rPr>
              <a:t>おはようございます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smtClean="0">
                <a:latin typeface="+mn-ea"/>
              </a:rPr>
              <a:t>こんばんは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smtClean="0">
                <a:latin typeface="+mn-ea"/>
              </a:rPr>
              <a:t>どういたしまして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smtClean="0">
                <a:latin typeface="+mn-ea"/>
              </a:rPr>
              <a:t>しつれいします</a:t>
            </a:r>
            <a:endParaRPr lang="en-US" sz="2800" dirty="0">
              <a:latin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7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よんでみましょう</a:t>
            </a: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4000" smtClean="0">
                <a:latin typeface="+mn-ea"/>
                <a:ea typeface="+mn-ea"/>
              </a:rPr>
              <a:t>はなしてみましょう</a:t>
            </a:r>
            <a:endParaRPr lang="en-US" sz="4000" dirty="0">
              <a:latin typeface="+mn-ea"/>
              <a:ea typeface="+mn-e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011680"/>
            <a:ext cx="8229600" cy="39734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What would you say to your instructor if you forgot your homework?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are leaving your professor’s office. Say good-bye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him/her.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2800" baseline="0" dirty="0" smtClean="0">
                <a:latin typeface="+mj-lt"/>
                <a:ea typeface="+mj-ea"/>
                <a:cs typeface="+mj-cs"/>
              </a:rPr>
              <a:t>You meet an elderly neighbor on the street. Greet him/her.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4000" smtClean="0">
                <a:latin typeface="+mn-ea"/>
                <a:ea typeface="+mn-ea"/>
              </a:rPr>
              <a:t>かいてみましょう</a:t>
            </a:r>
            <a:endParaRPr lang="en-US" sz="4000" dirty="0">
              <a:latin typeface="+mn-ea"/>
              <a:ea typeface="+mn-e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645920"/>
            <a:ext cx="8229600" cy="43392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What would you say to your instructor if you forgot your homework?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800" u="sng" dirty="0" smtClean="0">
                <a:latin typeface="+mj-lt"/>
                <a:ea typeface="+mj-ea"/>
                <a:cs typeface="+mj-cs"/>
              </a:rPr>
              <a:t>																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	You are leaving your professor’s office. Say good-bye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him/her.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800" u="sng" noProof="0" dirty="0" smtClean="0">
                <a:latin typeface="+mj-lt"/>
                <a:ea typeface="+mj-ea"/>
                <a:cs typeface="+mj-cs"/>
              </a:rPr>
              <a:t>																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aseline="0" dirty="0" smtClean="0">
              <a:latin typeface="+mj-lt"/>
              <a:ea typeface="+mj-ea"/>
              <a:cs typeface="+mj-cs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aseline="0" dirty="0" smtClean="0">
                <a:latin typeface="+mj-lt"/>
                <a:ea typeface="+mj-ea"/>
                <a:cs typeface="+mj-cs"/>
              </a:rPr>
              <a:t>3)	You meet an elderly neighbor on the street. Greet him/her.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aseline="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800" u="sng" baseline="0" dirty="0" smtClean="0">
                <a:latin typeface="+mj-lt"/>
                <a:ea typeface="+mj-ea"/>
                <a:cs typeface="+mj-cs"/>
              </a:rPr>
              <a:t>															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778" y="2443942"/>
            <a:ext cx="349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mtClean="0">
                <a:latin typeface="+mn-ea"/>
              </a:rPr>
              <a:t>すみません</a:t>
            </a:r>
            <a:endParaRPr lang="en-US" sz="320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778" y="3890356"/>
            <a:ext cx="349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mtClean="0">
                <a:latin typeface="+mn-ea"/>
              </a:rPr>
              <a:t>しつれいします</a:t>
            </a:r>
            <a:endParaRPr lang="en-US" sz="3200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777" y="5187142"/>
            <a:ext cx="418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mtClean="0">
                <a:latin typeface="+mn-ea"/>
              </a:rPr>
              <a:t>おはようございます</a:t>
            </a:r>
            <a:endParaRPr 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Hiragana Reading</a:t>
            </a:r>
            <a:r>
              <a:rPr lang="ja-JP" altLang="en-US" smtClean="0"/>
              <a:t>　あ～そ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p6)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52852"/>
            <a:ext cx="8169923" cy="49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79418"/>
            <a:ext cx="8534400" cy="5006975"/>
          </a:xfrm>
          <a:noFill/>
          <a:ln/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3546389" y="1579418"/>
            <a:ext cx="2224216" cy="4419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400" smtClean="0"/>
              <a:t>た～ほ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Hiragana Reading</a:t>
            </a:r>
            <a:r>
              <a:rPr lang="ja-JP" altLang="en-US" smtClean="0"/>
              <a:t>　た～ほ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(textbook p10)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9925"/>
            <a:ext cx="8229600" cy="418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79418"/>
            <a:ext cx="8534400" cy="5006975"/>
          </a:xfrm>
          <a:noFill/>
          <a:ln/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304800" y="1579418"/>
            <a:ext cx="3192162" cy="4419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250725" y="5809548"/>
            <a:ext cx="840260" cy="77684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400" smtClean="0"/>
              <a:t>ま～ん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518</Words>
  <Application>Microsoft Office PowerPoint</Application>
  <PresentationFormat>On-screen Show (4:3)</PresentationFormat>
  <Paragraphs>206</Paragraphs>
  <Slides>52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Equity</vt:lpstr>
      <vt:lpstr>Worksheet</vt:lpstr>
      <vt:lpstr>にほんご JPN101</vt:lpstr>
      <vt:lpstr>Slide 2</vt:lpstr>
      <vt:lpstr>Slide 3</vt:lpstr>
      <vt:lpstr>Hiragana Chart</vt:lpstr>
      <vt:lpstr>Slide 5</vt:lpstr>
      <vt:lpstr>Hiragana Reading　あ～そ (textbook p6)</vt:lpstr>
      <vt:lpstr>Slide 7</vt:lpstr>
      <vt:lpstr>Hiragana Reading　た～ほ (textbook p10)</vt:lpstr>
      <vt:lpstr>Slide 9</vt:lpstr>
      <vt:lpstr>Hiragana Reading　ま～ん (textbook p15) </vt:lpstr>
      <vt:lpstr>Dictation</vt:lpstr>
      <vt:lpstr>からだ  (body)</vt:lpstr>
      <vt:lpstr>てんき (weather)</vt:lpstr>
      <vt:lpstr>が～ぽ Voiced consonants (Textbook p17-18)</vt:lpstr>
      <vt:lpstr>Voiced consonants</vt:lpstr>
      <vt:lpstr>Voiced consonants</vt:lpstr>
      <vt:lpstr>Voiced consonants</vt:lpstr>
      <vt:lpstr>Voiced consonants</vt:lpstr>
      <vt:lpstr>Voiced consonants</vt:lpstr>
      <vt:lpstr>Voiced consonants</vt:lpstr>
      <vt:lpstr>Voiced consonants</vt:lpstr>
      <vt:lpstr>Voiced consonants</vt:lpstr>
      <vt:lpstr>Voiced consonants</vt:lpstr>
      <vt:lpstr>Voiced consonants</vt:lpstr>
      <vt:lpstr>Voiced consonants</vt:lpstr>
      <vt:lpstr>Voiced consonants</vt:lpstr>
      <vt:lpstr>Reading Hiragana (Textbook p18)</vt:lpstr>
      <vt:lpstr>Dictation</vt:lpstr>
      <vt:lpstr>Review</vt:lpstr>
      <vt:lpstr>Princeton University</vt:lpstr>
      <vt:lpstr>Introducing yourself (Textbook / p8)</vt:lpstr>
      <vt:lpstr>Greetings (textbook p10-12)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New useful expressions</vt:lpstr>
      <vt:lpstr>Thank you!</vt:lpstr>
      <vt:lpstr>Slide 44</vt:lpstr>
      <vt:lpstr>I’m sorry, excuse me.</vt:lpstr>
      <vt:lpstr>Slide 46</vt:lpstr>
      <vt:lpstr>At the police box</vt:lpstr>
      <vt:lpstr>Slide 48</vt:lpstr>
      <vt:lpstr>Slide 49</vt:lpstr>
      <vt:lpstr>Slide 50</vt:lpstr>
      <vt:lpstr>はなしてみましょう</vt:lpstr>
      <vt:lpstr>かいてみましょう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119</cp:revision>
  <dcterms:created xsi:type="dcterms:W3CDTF">2009-09-20T20:50:00Z</dcterms:created>
  <dcterms:modified xsi:type="dcterms:W3CDTF">2010-02-03T16:09:53Z</dcterms:modified>
</cp:coreProperties>
</file>