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30"/>
  </p:notesMasterIdLst>
  <p:handoutMasterIdLst>
    <p:handoutMasterId r:id="rId31"/>
  </p:handoutMasterIdLst>
  <p:sldIdLst>
    <p:sldId id="300" r:id="rId3"/>
    <p:sldId id="408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424" r:id="rId17"/>
    <p:sldId id="425" r:id="rId18"/>
    <p:sldId id="426" r:id="rId19"/>
    <p:sldId id="427" r:id="rId20"/>
    <p:sldId id="399" r:id="rId21"/>
    <p:sldId id="402" r:id="rId22"/>
    <p:sldId id="400" r:id="rId23"/>
    <p:sldId id="401" r:id="rId24"/>
    <p:sldId id="405" r:id="rId25"/>
    <p:sldId id="406" r:id="rId26"/>
    <p:sldId id="407" r:id="rId27"/>
    <p:sldId id="403" r:id="rId28"/>
    <p:sldId id="404" r:id="rId2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84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9/21/2009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9/21/2009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9/21/2009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/>
              <a:t>Sep.</a:t>
            </a:r>
            <a:r>
              <a:rPr lang="en-US" altLang="ja-JP" b="1" dirty="0" smtClean="0"/>
              <a:t> 23, 2009</a:t>
            </a:r>
            <a:endParaRPr lang="en-US" altLang="ja-JP" b="1" dirty="0"/>
          </a:p>
          <a:p>
            <a:r>
              <a:rPr lang="en-US" altLang="ja-JP" b="1" dirty="0" smtClean="0"/>
              <a:t>(Wednesday)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/>
              <a:t>JPN101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066800"/>
            <a:ext cx="5334000" cy="4724400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ja-JP" altLang="en-US" sz="9600" dirty="0">
                <a:latin typeface="ＤＦＰ教科書体W4"/>
                <a:ea typeface="ＤＦＰ教科書体W4"/>
              </a:rPr>
              <a:t>ちいさい</a:t>
            </a:r>
            <a:r>
              <a:rPr lang="ja-JP" altLang="en-US" sz="9600" dirty="0">
                <a:ea typeface="DFPKyoKaSho-W4" pitchFamily="18" charset="-128"/>
              </a:rPr>
              <a:t/>
            </a:r>
            <a:br>
              <a:rPr lang="ja-JP" altLang="en-US" sz="9600" dirty="0">
                <a:ea typeface="DFPKyoKaSho-W4" pitchFamily="18" charset="-128"/>
              </a:rPr>
            </a:br>
            <a:r>
              <a:rPr lang="en-US" altLang="ja-JP" sz="4800" dirty="0" smtClean="0">
                <a:latin typeface="Times New Roman" pitchFamily="18" charset="0"/>
                <a:ea typeface="DFPKyoKaSho-W4" pitchFamily="18" charset="-128"/>
              </a:rPr>
              <a:t>small</a:t>
            </a:r>
            <a:endParaRPr lang="en-US" altLang="ja-JP" sz="4800" dirty="0">
              <a:latin typeface="Times New Roman" pitchFamily="18" charset="0"/>
              <a:ea typeface="DFPKyoKaSho-W4" pitchFamily="18" charset="-128"/>
            </a:endParaRP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 flipV="1">
            <a:off x="3276600" y="2267643"/>
            <a:ext cx="2438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Line 3"/>
          <p:cNvSpPr>
            <a:spLocks noChangeShapeType="1"/>
          </p:cNvSpPr>
          <p:nvPr/>
        </p:nvSpPr>
        <p:spPr bwMode="auto">
          <a:xfrm flipV="1">
            <a:off x="3429000" y="1313411"/>
            <a:ext cx="2133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Reading hiragana</a:t>
            </a:r>
            <a:b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(Textbook p20)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3782" y="1417638"/>
            <a:ext cx="7133502" cy="32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3782" y="5686098"/>
            <a:ext cx="6659991" cy="117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3782" y="5072550"/>
            <a:ext cx="124690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exceptions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っ</a:t>
            </a:r>
            <a:r>
              <a:rPr lang="en-US" altLang="ja-JP" dirty="0" smtClean="0"/>
              <a:t> Double Consonants</a:t>
            </a:r>
            <a:br>
              <a:rPr lang="en-US" altLang="ja-JP" dirty="0" smtClean="0"/>
            </a:br>
            <a:r>
              <a:rPr lang="en-US" altLang="ja-JP" sz="2800" dirty="0" smtClean="0"/>
              <a:t>(Textbook p21)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712422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Small </a:t>
            </a:r>
            <a:r>
              <a:rPr lang="ja-JP" altLang="en-US" sz="2400" smtClean="0"/>
              <a:t>っ</a:t>
            </a:r>
            <a:r>
              <a:rPr lang="en-US" altLang="ja-JP" sz="2400" dirty="0" smtClean="0"/>
              <a:t> indicates that the consonant that immediately follow it is preceded by a glottal stop and held for an additional syllable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0975" y="3632316"/>
            <a:ext cx="25622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rot="5400000">
            <a:off x="953440" y="4397433"/>
            <a:ext cx="251044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193251" y="4951209"/>
            <a:ext cx="192491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1822" y="2543419"/>
            <a:ext cx="12477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4892" y="1830387"/>
            <a:ext cx="7371908" cy="4525963"/>
          </a:xfrm>
        </p:spPr>
        <p:txBody>
          <a:bodyPr/>
          <a:lstStyle/>
          <a:p>
            <a:r>
              <a:rPr lang="en-US" altLang="ja-JP" dirty="0" err="1" smtClean="0"/>
              <a:t>kk</a:t>
            </a:r>
            <a:r>
              <a:rPr lang="en-US" altLang="ja-JP" dirty="0" smtClean="0"/>
              <a:t>		ex. Ni</a:t>
            </a:r>
            <a:r>
              <a:rPr lang="en-US" altLang="ja-JP" dirty="0" smtClean="0">
                <a:solidFill>
                  <a:srgbClr val="FF0000"/>
                </a:solidFill>
              </a:rPr>
              <a:t>kk</a:t>
            </a:r>
            <a:r>
              <a:rPr lang="en-US" altLang="ja-JP" dirty="0" smtClean="0"/>
              <a:t>i</a:t>
            </a:r>
            <a:r>
              <a:rPr lang="ja-JP" altLang="en-US" dirty="0" smtClean="0"/>
              <a:t>　</a:t>
            </a:r>
            <a:r>
              <a:rPr lang="en-US" altLang="ja-JP" dirty="0" smtClean="0"/>
              <a:t>	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にっき</a:t>
            </a:r>
            <a:r>
              <a:rPr lang="en-US" altLang="ja-JP" dirty="0" smtClean="0"/>
              <a:t>(diary)</a:t>
            </a:r>
          </a:p>
          <a:p>
            <a:r>
              <a:rPr lang="en-US" altLang="ja-JP" dirty="0" err="1" smtClean="0"/>
              <a:t>ss</a:t>
            </a:r>
            <a:r>
              <a:rPr lang="en-US" altLang="ja-JP" dirty="0" smtClean="0"/>
              <a:t>		ex. </a:t>
            </a:r>
            <a:r>
              <a:rPr lang="en-US" altLang="ja-JP" dirty="0" err="1" smtClean="0"/>
              <a:t>Za</a:t>
            </a:r>
            <a:r>
              <a:rPr lang="en-US" altLang="ja-JP" dirty="0" err="1" smtClean="0">
                <a:solidFill>
                  <a:srgbClr val="FF0000"/>
                </a:solidFill>
              </a:rPr>
              <a:t>ss</a:t>
            </a:r>
            <a:r>
              <a:rPr lang="en-US" altLang="ja-JP" dirty="0" err="1" smtClean="0"/>
              <a:t>hi</a:t>
            </a:r>
            <a:r>
              <a:rPr lang="en-US" altLang="ja-JP" dirty="0" smtClean="0"/>
              <a:t> 	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ざっし</a:t>
            </a:r>
            <a:r>
              <a:rPr lang="en-US" altLang="ja-JP" dirty="0" smtClean="0"/>
              <a:t>(magazine)</a:t>
            </a:r>
          </a:p>
          <a:p>
            <a:r>
              <a:rPr lang="en-US" altLang="ja-JP" dirty="0" err="1" smtClean="0"/>
              <a:t>tt</a:t>
            </a:r>
            <a:r>
              <a:rPr lang="en-US" altLang="ja-JP" dirty="0" smtClean="0"/>
              <a:t>		ex. </a:t>
            </a:r>
            <a:r>
              <a:rPr lang="en-US" altLang="ja-JP" dirty="0" err="1" smtClean="0"/>
              <a:t>Ki</a:t>
            </a:r>
            <a:r>
              <a:rPr lang="en-US" altLang="ja-JP" dirty="0" err="1" smtClean="0">
                <a:solidFill>
                  <a:srgbClr val="FF0000"/>
                </a:solidFill>
              </a:rPr>
              <a:t>tt</a:t>
            </a:r>
            <a:r>
              <a:rPr lang="en-US" altLang="ja-JP" dirty="0" err="1" smtClean="0"/>
              <a:t>e</a:t>
            </a:r>
            <a:r>
              <a:rPr lang="en-US" altLang="ja-JP" dirty="0" smtClean="0"/>
              <a:t>		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きって</a:t>
            </a:r>
            <a:r>
              <a:rPr lang="en-US" altLang="ja-JP" dirty="0" smtClean="0"/>
              <a:t>(stamp)</a:t>
            </a:r>
          </a:p>
          <a:p>
            <a:r>
              <a:rPr lang="en-US" altLang="ja-JP" dirty="0" smtClean="0"/>
              <a:t>pp		ex. </a:t>
            </a:r>
            <a:r>
              <a:rPr lang="en-US" altLang="ja-JP" dirty="0" err="1" smtClean="0"/>
              <a:t>Ki</a:t>
            </a:r>
            <a:r>
              <a:rPr lang="en-US" altLang="ja-JP" dirty="0" err="1" smtClean="0">
                <a:solidFill>
                  <a:srgbClr val="FF0000"/>
                </a:solidFill>
              </a:rPr>
              <a:t>pp</a:t>
            </a:r>
            <a:r>
              <a:rPr lang="en-US" altLang="ja-JP" dirty="0" err="1" smtClean="0"/>
              <a:t>u</a:t>
            </a:r>
            <a:r>
              <a:rPr lang="en-US" altLang="ja-JP" dirty="0" smtClean="0"/>
              <a:t>	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きっぷ</a:t>
            </a:r>
            <a:r>
              <a:rPr lang="en-US" altLang="ja-JP" dirty="0" smtClean="0"/>
              <a:t>(ticket)</a:t>
            </a:r>
          </a:p>
          <a:p>
            <a:r>
              <a:rPr lang="en-US" altLang="ja-JP" dirty="0" err="1" smtClean="0"/>
              <a:t>dd</a:t>
            </a:r>
            <a:r>
              <a:rPr lang="en-US" altLang="ja-JP" dirty="0" smtClean="0"/>
              <a:t>		ex. </a:t>
            </a:r>
            <a:r>
              <a:rPr lang="en-US" altLang="ja-JP" dirty="0" err="1" smtClean="0"/>
              <a:t>Be</a:t>
            </a:r>
            <a:r>
              <a:rPr lang="en-US" altLang="ja-JP" dirty="0" err="1" smtClean="0">
                <a:solidFill>
                  <a:srgbClr val="FF0000"/>
                </a:solidFill>
              </a:rPr>
              <a:t>dd</a:t>
            </a:r>
            <a:r>
              <a:rPr lang="en-US" altLang="ja-JP" dirty="0" err="1" smtClean="0"/>
              <a:t>o</a:t>
            </a:r>
            <a:r>
              <a:rPr lang="en-US" altLang="ja-JP" dirty="0" smtClean="0"/>
              <a:t> 	</a:t>
            </a:r>
            <a:r>
              <a:rPr lang="ja-JP" altLang="en-US" dirty="0" smtClean="0">
                <a:latin typeface="ＤＦＰ教科書体W4"/>
                <a:ea typeface="ＤＦＰ教科書体W4"/>
              </a:rPr>
              <a:t>べっど</a:t>
            </a:r>
            <a:r>
              <a:rPr lang="en-US" altLang="ja-JP" dirty="0" smtClean="0"/>
              <a:t>(bed)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っ</a:t>
            </a:r>
            <a:r>
              <a:rPr lang="en-US" altLang="ja-JP" dirty="0" smtClean="0"/>
              <a:t> Double Consonants</a:t>
            </a:r>
            <a:br>
              <a:rPr lang="en-US" altLang="ja-JP" dirty="0" smtClean="0"/>
            </a:br>
            <a:r>
              <a:rPr lang="en-US" altLang="ja-JP" sz="2800" dirty="0" smtClean="0"/>
              <a:t>(Textbook p21)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Reading hiragana</a:t>
            </a:r>
            <a:br>
              <a:rPr lang="en-US" altLang="ja-JP" dirty="0" smtClean="0"/>
            </a:br>
            <a:r>
              <a:rPr lang="en-US" altLang="ja-JP" sz="2800" dirty="0" smtClean="0"/>
              <a:t>(Textbook p21)</a:t>
            </a:r>
            <a:endParaRPr lang="en-US" sz="2800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88546"/>
            <a:ext cx="8341099" cy="396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きゃ～ぴょ</a:t>
            </a:r>
            <a:r>
              <a:rPr lang="en-US" altLang="ja-JP" dirty="0" smtClean="0"/>
              <a:t> Glides</a:t>
            </a:r>
            <a:br>
              <a:rPr lang="en-US" altLang="ja-JP" dirty="0" smtClean="0"/>
            </a:br>
            <a:r>
              <a:rPr lang="en-US" altLang="ja-JP" sz="2800" dirty="0" smtClean="0"/>
              <a:t>(Textbook p24-25)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1763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Sounds containing a consonant and [y], such as [</a:t>
            </a:r>
            <a:r>
              <a:rPr lang="en-US" sz="2400" dirty="0" err="1" smtClean="0"/>
              <a:t>kya</a:t>
            </a:r>
            <a:r>
              <a:rPr lang="en-US" sz="2400" dirty="0" smtClean="0"/>
              <a:t>], [</a:t>
            </a:r>
            <a:r>
              <a:rPr lang="en-US" sz="2400" dirty="0" err="1" smtClean="0"/>
              <a:t>kyu</a:t>
            </a:r>
            <a:r>
              <a:rPr lang="en-US" sz="2400" dirty="0" smtClean="0"/>
              <a:t>], or [</a:t>
            </a:r>
            <a:r>
              <a:rPr lang="en-US" sz="2400" dirty="0" err="1" smtClean="0"/>
              <a:t>kyo</a:t>
            </a:r>
            <a:r>
              <a:rPr lang="en-US" sz="2400" dirty="0" smtClean="0"/>
              <a:t>] are called glides. Glides are written with a hiragana containing the sound [</a:t>
            </a:r>
            <a:r>
              <a:rPr lang="en-US" sz="2400" dirty="0" err="1" smtClean="0"/>
              <a:t>i</a:t>
            </a:r>
            <a:r>
              <a:rPr lang="en-US" sz="2400" dirty="0" smtClean="0"/>
              <a:t>] followed by a small </a:t>
            </a:r>
            <a:r>
              <a:rPr lang="ja-JP" altLang="en-US" sz="2400" smtClean="0"/>
              <a:t>ゃ</a:t>
            </a:r>
            <a:r>
              <a:rPr lang="en-US" altLang="ja-JP" sz="2400" dirty="0" smtClean="0"/>
              <a:t>,</a:t>
            </a:r>
            <a:r>
              <a:rPr lang="ja-JP" altLang="en-US" sz="2400" smtClean="0"/>
              <a:t>ゅ</a:t>
            </a:r>
            <a:r>
              <a:rPr lang="en-US" altLang="ja-JP" sz="2400" dirty="0" smtClean="0"/>
              <a:t>, or </a:t>
            </a:r>
            <a:r>
              <a:rPr lang="ja-JP" altLang="en-US" sz="2400" smtClean="0"/>
              <a:t>ょ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6785" y="2617967"/>
            <a:ext cx="5730497" cy="424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296785" y="2992582"/>
            <a:ext cx="5730497" cy="24938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きゃ～ぴょ</a:t>
            </a:r>
            <a:r>
              <a:rPr lang="en-US" altLang="ja-JP" dirty="0" smtClean="0"/>
              <a:t> Glides</a:t>
            </a:r>
            <a:br>
              <a:rPr lang="en-US" altLang="ja-JP" dirty="0" smtClean="0"/>
            </a:br>
            <a:r>
              <a:rPr lang="en-US" altLang="ja-JP" sz="2800" dirty="0" smtClean="0"/>
              <a:t>(Textbook p24-25)</a:t>
            </a:r>
            <a:endParaRPr lang="en-US" sz="2800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6520" y="1624047"/>
            <a:ext cx="1430994" cy="502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6133" y="3042458"/>
            <a:ext cx="3619347" cy="109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5400000">
            <a:off x="441369" y="3848792"/>
            <a:ext cx="320871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38502" y="4355869"/>
            <a:ext cx="2277687" cy="166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きゃ～ぴょ</a:t>
            </a:r>
            <a:r>
              <a:rPr lang="en-US" altLang="ja-JP" dirty="0" smtClean="0"/>
              <a:t> Glides</a:t>
            </a:r>
            <a:br>
              <a:rPr lang="en-US" altLang="ja-JP" dirty="0" smtClean="0"/>
            </a:br>
            <a:r>
              <a:rPr lang="en-US" altLang="ja-JP" sz="2800" dirty="0" smtClean="0"/>
              <a:t>(Textbook p24-25)</a:t>
            </a:r>
            <a:endParaRPr lang="en-US" sz="2800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08798"/>
            <a:ext cx="7767582" cy="382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Reading Hiragana</a:t>
            </a:r>
            <a:br>
              <a:rPr lang="en-US" dirty="0" smtClean="0"/>
            </a:br>
            <a:r>
              <a:rPr lang="en-US" sz="3100" dirty="0" smtClean="0"/>
              <a:t>(Textbook p25)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2085975"/>
            <a:ext cx="84867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Asking for Japanese words and English Equivalents</a:t>
            </a:r>
            <a:br>
              <a:rPr lang="en-US" sz="2800" dirty="0" smtClean="0"/>
            </a:br>
            <a:r>
              <a:rPr lang="en-US" sz="2000" dirty="0" smtClean="0"/>
              <a:t>(Textbook p25-28)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0418" name="Picture 2" descr="C:\Users\tokumasu\Desktop\Nakama1a\illustration-web\ch1\hondes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2940" y="2841682"/>
            <a:ext cx="6219649" cy="294940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82940" y="1928553"/>
            <a:ext cx="6916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Look at the objects in your classroom. Is there anything you do not know hot to say in Japanese?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507971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Smith-san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376160" y="3507971"/>
            <a:ext cx="176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Yamada-san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ああ～わあ</a:t>
            </a:r>
            <a:r>
              <a:rPr lang="en-US" altLang="ja-JP" dirty="0" smtClean="0"/>
              <a:t> Long vowels</a:t>
            </a:r>
            <a:br>
              <a:rPr lang="en-US" altLang="ja-JP" dirty="0" smtClean="0"/>
            </a:br>
            <a:r>
              <a:rPr lang="en-US" altLang="ja-JP" sz="2800" dirty="0" smtClean="0"/>
              <a:t>(Textbook p19-20)</a:t>
            </a:r>
            <a:endParaRPr lang="en-US" sz="2800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705" y="2481863"/>
            <a:ext cx="7605529" cy="347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171242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When the same vowel appears twice consecutively in a word, the two are pronounced as a continuous sound rather than as two separate vowels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Asking for Japanese words and English Equivalents</a:t>
            </a:r>
            <a:br>
              <a:rPr lang="en-US" sz="2800" dirty="0" smtClean="0"/>
            </a:br>
            <a:r>
              <a:rPr lang="en-US" sz="2000" dirty="0" smtClean="0"/>
              <a:t>(Textbook p25-28)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0418" name="Picture 2" descr="C:\Users\tokumasu\Desktop\Nakama1a\illustration-web\ch1\hondes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2940" y="1417638"/>
            <a:ext cx="6219649" cy="29494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4633782"/>
            <a:ext cx="8377881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/>
              <a:t>Smith:	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これ</a:t>
            </a:r>
            <a:r>
              <a:rPr lang="ja-JP" altLang="en-US" sz="3200" b="1" dirty="0" smtClean="0"/>
              <a:t>は　にほんごで　なんといいますか。</a:t>
            </a:r>
            <a:endParaRPr lang="en-US" altLang="ja-JP" sz="3200" b="1" dirty="0" smtClean="0"/>
          </a:p>
          <a:p>
            <a:r>
              <a:rPr lang="en-US" altLang="ja-JP" sz="2800" b="1" dirty="0" smtClean="0"/>
              <a:t>			</a:t>
            </a:r>
            <a:r>
              <a:rPr lang="en-US" altLang="ja-JP" sz="2000" b="1" dirty="0" smtClean="0"/>
              <a:t>What do you call this in Japanese?</a:t>
            </a:r>
          </a:p>
          <a:p>
            <a:r>
              <a:rPr lang="en-US" altLang="ja-JP" sz="3200" b="1" dirty="0" smtClean="0"/>
              <a:t>Yamada:	</a:t>
            </a:r>
            <a:r>
              <a:rPr lang="ja-JP" altLang="en-US" sz="3200" b="1" dirty="0" smtClean="0"/>
              <a:t>「ほん」と／って　いいます。</a:t>
            </a:r>
            <a:endParaRPr lang="en-US" altLang="ja-JP" sz="3200" b="1" dirty="0" smtClean="0"/>
          </a:p>
          <a:p>
            <a:r>
              <a:rPr lang="en-US" sz="2800" b="1" dirty="0" smtClean="0"/>
              <a:t>			</a:t>
            </a:r>
            <a:r>
              <a:rPr lang="en-US" sz="2000" b="1" dirty="0" smtClean="0"/>
              <a:t>You call it hon.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094807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Smith-san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376160" y="2094807"/>
            <a:ext cx="176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Yamada-san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6" name="Oval 22"/>
          <p:cNvSpPr>
            <a:spLocks noChangeArrowheads="1"/>
          </p:cNvSpPr>
          <p:nvPr/>
        </p:nvSpPr>
        <p:spPr bwMode="auto">
          <a:xfrm>
            <a:off x="1143000" y="4408583"/>
            <a:ext cx="533400" cy="533400"/>
          </a:xfrm>
          <a:prstGeom prst="ellipse">
            <a:avLst/>
          </a:prstGeom>
          <a:solidFill>
            <a:srgbClr val="FF060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962973" y="5188948"/>
            <a:ext cx="1018227" cy="646331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3600" b="1"/>
              <a:t>こ</a:t>
            </a:r>
            <a:r>
              <a:rPr lang="ja-JP" altLang="en-US" sz="3600" b="1" smtClean="0"/>
              <a:t>れ</a:t>
            </a:r>
            <a:endParaRPr lang="ja-JP" altLang="en-US" sz="3600" b="1"/>
          </a:p>
        </p:txBody>
      </p:sp>
      <p:sp>
        <p:nvSpPr>
          <p:cNvPr id="21528" name="Oval 24"/>
          <p:cNvSpPr>
            <a:spLocks noChangeArrowheads="1"/>
          </p:cNvSpPr>
          <p:nvPr/>
        </p:nvSpPr>
        <p:spPr bwMode="auto">
          <a:xfrm>
            <a:off x="3124200" y="4332383"/>
            <a:ext cx="533400" cy="533400"/>
          </a:xfrm>
          <a:prstGeom prst="ellipse">
            <a:avLst/>
          </a:prstGeom>
          <a:solidFill>
            <a:srgbClr val="FF060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2965870" y="5188948"/>
            <a:ext cx="1072730" cy="646331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3600"/>
              <a:t>そ</a:t>
            </a:r>
            <a:r>
              <a:rPr lang="ja-JP" altLang="en-US" sz="3600" smtClean="0"/>
              <a:t>れ</a:t>
            </a:r>
            <a:endParaRPr lang="ja-JP" altLang="en-US" sz="3600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>
            <a:off x="1981200" y="4027583"/>
            <a:ext cx="1066800" cy="381000"/>
          </a:xfrm>
          <a:prstGeom prst="line">
            <a:avLst/>
          </a:prstGeom>
          <a:noFill/>
          <a:ln w="28575">
            <a:solidFill>
              <a:srgbClr val="FF060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31" name="Oval 27"/>
          <p:cNvSpPr>
            <a:spLocks noChangeArrowheads="1"/>
          </p:cNvSpPr>
          <p:nvPr/>
        </p:nvSpPr>
        <p:spPr bwMode="auto">
          <a:xfrm>
            <a:off x="7467600" y="2198783"/>
            <a:ext cx="304800" cy="381000"/>
          </a:xfrm>
          <a:prstGeom prst="ellipse">
            <a:avLst/>
          </a:prstGeom>
          <a:solidFill>
            <a:srgbClr val="FF060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 flipV="1">
            <a:off x="2057400" y="2503583"/>
            <a:ext cx="5334000" cy="1371600"/>
          </a:xfrm>
          <a:prstGeom prst="line">
            <a:avLst/>
          </a:prstGeom>
          <a:noFill/>
          <a:ln w="28575">
            <a:solidFill>
              <a:srgbClr val="FF060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 flipV="1">
            <a:off x="4038600" y="2655983"/>
            <a:ext cx="34290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7696200" y="2655983"/>
            <a:ext cx="1080745" cy="646331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3600"/>
              <a:t>あ</a:t>
            </a:r>
            <a:r>
              <a:rPr lang="ja-JP" altLang="en-US" sz="3600" smtClean="0"/>
              <a:t>れ</a:t>
            </a:r>
            <a:endParaRPr lang="ja-JP" altLang="en-US" sz="3600"/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781050" y="2396426"/>
            <a:ext cx="1456863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/>
              <a:t>Speaker</a:t>
            </a: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3226" y="2978054"/>
            <a:ext cx="942974" cy="119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050" y="3032221"/>
            <a:ext cx="10071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これ　それ　あれ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100" dirty="0" smtClean="0"/>
              <a:t>If the object is …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414463" y="2759075"/>
            <a:ext cx="3237719" cy="52322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2800" b="1" dirty="0">
                <a:ea typeface="HGP教科書体" pitchFamily="18" charset="-128"/>
              </a:rPr>
              <a:t>これ・それ</a:t>
            </a:r>
            <a:r>
              <a:rPr lang="ja-JP" altLang="en-US" sz="2800" b="1" dirty="0" smtClean="0">
                <a:ea typeface="HGP教科書体" pitchFamily="18" charset="-128"/>
              </a:rPr>
              <a:t>・</a:t>
            </a:r>
            <a:r>
              <a:rPr lang="ja-JP" altLang="ja-JP" sz="2800" b="1" dirty="0" smtClean="0">
                <a:ea typeface="HGP教科書体" pitchFamily="18" charset="-128"/>
              </a:rPr>
              <a:t>あ</a:t>
            </a:r>
            <a:r>
              <a:rPr lang="ja-JP" altLang="en-US" sz="2800" b="1" dirty="0" smtClean="0">
                <a:ea typeface="HGP教科書体" pitchFamily="18" charset="-128"/>
              </a:rPr>
              <a:t>れ</a:t>
            </a:r>
            <a:endParaRPr lang="en-US" altLang="ja-JP" sz="2800" b="1" dirty="0" smtClean="0">
              <a:ea typeface="HGP教科書体" pitchFamily="18" charset="-128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669135" y="2759075"/>
            <a:ext cx="543739" cy="52322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800" b="1" dirty="0" smtClean="0">
                <a:ea typeface="HGP教科書体" pitchFamily="18" charset="-128"/>
              </a:rPr>
              <a:t>は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212874" y="2759075"/>
            <a:ext cx="1620957" cy="52322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800" b="1" dirty="0">
                <a:ea typeface="HGP教科書体" pitchFamily="18" charset="-128"/>
              </a:rPr>
              <a:t>にほん</a:t>
            </a:r>
            <a:r>
              <a:rPr lang="ja-JP" altLang="en-US" sz="2800" b="1" dirty="0" smtClean="0">
                <a:ea typeface="HGP教科書体" pitchFamily="18" charset="-128"/>
              </a:rPr>
              <a:t>ご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33831" y="2759075"/>
            <a:ext cx="543739" cy="52322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800" b="1" dirty="0" smtClean="0">
                <a:ea typeface="HGP教科書体" pitchFamily="18" charset="-128"/>
              </a:rPr>
              <a:t>で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414463" y="3902075"/>
            <a:ext cx="902811" cy="52322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800" b="1" dirty="0" smtClean="0">
                <a:ea typeface="HGP教科書体" pitchFamily="18" charset="-128"/>
              </a:rPr>
              <a:t>なん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252663" y="3902075"/>
            <a:ext cx="609600" cy="52322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2800" b="1" dirty="0" smtClean="0">
                <a:ea typeface="HGP教科書体" pitchFamily="18" charset="-128"/>
              </a:rPr>
              <a:t>と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862263" y="3902075"/>
            <a:ext cx="1620957" cy="52322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800" b="1" dirty="0" smtClean="0">
                <a:ea typeface="HGP教科書体" pitchFamily="18" charset="-128"/>
              </a:rPr>
              <a:t>いいます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310063" y="3902075"/>
            <a:ext cx="902811" cy="52322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800" b="1" dirty="0">
                <a:ea typeface="HGP教科書体" pitchFamily="18" charset="-128"/>
              </a:rPr>
              <a:t>か</a:t>
            </a:r>
            <a:r>
              <a:rPr lang="ja-JP" altLang="en-US" sz="2800" b="1" dirty="0" smtClean="0">
                <a:ea typeface="HGP教科書体" pitchFamily="18" charset="-128"/>
              </a:rPr>
              <a:t>。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414463" y="5349875"/>
            <a:ext cx="666750" cy="5286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/>
              <a:t>XX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114828" y="5293737"/>
            <a:ext cx="595035" cy="58477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3200" b="1" dirty="0" smtClean="0">
                <a:ea typeface="HGP教科書体" pitchFamily="18" charset="-128"/>
              </a:rPr>
              <a:t>と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2709863" y="5293737"/>
            <a:ext cx="2199577" cy="584776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3200" b="1" dirty="0">
                <a:ea typeface="HGP教科書体" pitchFamily="18" charset="-128"/>
              </a:rPr>
              <a:t>いいます</a:t>
            </a:r>
            <a:r>
              <a:rPr lang="ja-JP" altLang="en-US" sz="3200" b="1" dirty="0" smtClean="0">
                <a:ea typeface="HGP教科書体" pitchFamily="18" charset="-128"/>
              </a:rPr>
              <a:t>。</a:t>
            </a: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1490663" y="1616075"/>
            <a:ext cx="1620957" cy="52322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800" b="1" dirty="0">
                <a:ea typeface="HGP教科書体" pitchFamily="18" charset="-128"/>
              </a:rPr>
              <a:t>あのう</a:t>
            </a:r>
            <a:r>
              <a:rPr lang="ja-JP" altLang="en-US" sz="2800" b="1" dirty="0" smtClean="0">
                <a:ea typeface="HGP教科書体" pitchFamily="18" charset="-128"/>
              </a:rPr>
              <a:t>、</a:t>
            </a:r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2633663" y="1616075"/>
            <a:ext cx="1620957" cy="52322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800" b="1" dirty="0">
                <a:ea typeface="HGP教科書体" pitchFamily="18" charset="-128"/>
              </a:rPr>
              <a:t>～さん</a:t>
            </a:r>
            <a:r>
              <a:rPr lang="ja-JP" altLang="en-US" sz="2800" b="1" dirty="0" smtClean="0">
                <a:ea typeface="HGP教科書体" pitchFamily="18" charset="-128"/>
              </a:rPr>
              <a:t>、</a:t>
            </a:r>
          </a:p>
        </p:txBody>
      </p:sp>
      <p:sp>
        <p:nvSpPr>
          <p:cNvPr id="23583" name="AutoShape 31"/>
          <p:cNvSpPr>
            <a:spLocks/>
          </p:cNvSpPr>
          <p:nvPr/>
        </p:nvSpPr>
        <p:spPr bwMode="auto">
          <a:xfrm>
            <a:off x="1262063" y="1616075"/>
            <a:ext cx="228600" cy="3352800"/>
          </a:xfrm>
          <a:prstGeom prst="leftBracket">
            <a:avLst>
              <a:gd name="adj" fmla="val 12222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AutoShape 32"/>
          <p:cNvSpPr>
            <a:spLocks/>
          </p:cNvSpPr>
          <p:nvPr/>
        </p:nvSpPr>
        <p:spPr bwMode="auto">
          <a:xfrm>
            <a:off x="1338263" y="5045075"/>
            <a:ext cx="76200" cy="990600"/>
          </a:xfrm>
          <a:prstGeom prst="leftBracket">
            <a:avLst>
              <a:gd name="adj" fmla="val 10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itle 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/>
              <a:t>これ　それ　あれ</a:t>
            </a:r>
            <a:endParaRPr lang="en-US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68875"/>
            <a:ext cx="942974" cy="119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16075"/>
            <a:ext cx="10071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Asking for Japanese words and English Equivalents</a:t>
            </a:r>
            <a:br>
              <a:rPr lang="en-US" sz="2800" dirty="0" smtClean="0"/>
            </a:br>
            <a:r>
              <a:rPr lang="en-US" sz="2000" dirty="0" smtClean="0"/>
              <a:t>(Textbook p25-28)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0418" name="Picture 2" descr="C:\Users\tokumasu\Desktop\Nakama1a\illustration-web\ch1\hondes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2940" y="1417638"/>
            <a:ext cx="6219649" cy="29494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4633782"/>
            <a:ext cx="8377881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/>
              <a:t>Smith:	</a:t>
            </a:r>
            <a:r>
              <a:rPr lang="ja-JP" altLang="en-US" sz="3200" b="1" smtClean="0">
                <a:solidFill>
                  <a:srgbClr val="FF0000"/>
                </a:solidFill>
              </a:rPr>
              <a:t>これ</a:t>
            </a:r>
            <a:r>
              <a:rPr lang="ja-JP" altLang="en-US" sz="3200" b="1" smtClean="0"/>
              <a:t>は　にほんごで　なんといいますか。</a:t>
            </a:r>
            <a:endParaRPr lang="en-US" altLang="ja-JP" sz="3200" b="1" dirty="0" smtClean="0"/>
          </a:p>
          <a:p>
            <a:r>
              <a:rPr lang="en-US" altLang="ja-JP" sz="2800" b="1" dirty="0" smtClean="0"/>
              <a:t>			</a:t>
            </a:r>
            <a:r>
              <a:rPr lang="en-US" altLang="ja-JP" sz="2000" b="1" dirty="0" smtClean="0"/>
              <a:t>What do you call this in Japanese?</a:t>
            </a:r>
          </a:p>
          <a:p>
            <a:r>
              <a:rPr lang="en-US" altLang="ja-JP" sz="3200" b="1" dirty="0" smtClean="0"/>
              <a:t>Yamada:	</a:t>
            </a:r>
            <a:r>
              <a:rPr lang="ja-JP" altLang="en-US" sz="3200" b="1" smtClean="0"/>
              <a:t>「ほん」と／って　いいます。</a:t>
            </a:r>
            <a:endParaRPr lang="en-US" altLang="ja-JP" sz="3200" b="1" dirty="0" smtClean="0"/>
          </a:p>
          <a:p>
            <a:r>
              <a:rPr lang="en-US" sz="2800" b="1" dirty="0" smtClean="0"/>
              <a:t>			</a:t>
            </a:r>
            <a:r>
              <a:rPr lang="en-US" sz="2000" b="1" dirty="0" smtClean="0"/>
              <a:t>You call it hon.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094807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Smith-san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376160" y="2094807"/>
            <a:ext cx="176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Yamada-san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Asking for Japanese words and English Equivalents</a:t>
            </a:r>
            <a:br>
              <a:rPr lang="en-US" sz="2800" dirty="0" smtClean="0"/>
            </a:br>
            <a:r>
              <a:rPr lang="en-US" sz="2000" dirty="0" smtClean="0"/>
              <a:t>(Textbook p25-28)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633782"/>
            <a:ext cx="8377881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/>
              <a:t>Smith:	</a:t>
            </a:r>
            <a:r>
              <a:rPr lang="ja-JP" altLang="en-US" sz="3200" b="1" smtClean="0">
                <a:solidFill>
                  <a:srgbClr val="FF0000"/>
                </a:solidFill>
              </a:rPr>
              <a:t>それ</a:t>
            </a:r>
            <a:r>
              <a:rPr lang="ja-JP" altLang="en-US" sz="3200" b="1" smtClean="0"/>
              <a:t>は　にほんごで　なんといいますか。</a:t>
            </a:r>
            <a:endParaRPr lang="en-US" altLang="ja-JP" sz="3200" b="1" dirty="0" smtClean="0"/>
          </a:p>
          <a:p>
            <a:r>
              <a:rPr lang="en-US" altLang="ja-JP" sz="2800" b="1" dirty="0" smtClean="0"/>
              <a:t>			</a:t>
            </a:r>
            <a:r>
              <a:rPr lang="en-US" altLang="ja-JP" sz="2000" b="1" dirty="0" smtClean="0"/>
              <a:t>What do you call that in Japanese?</a:t>
            </a:r>
          </a:p>
          <a:p>
            <a:r>
              <a:rPr lang="en-US" altLang="ja-JP" sz="3200" b="1" dirty="0" smtClean="0"/>
              <a:t>Yamada:	</a:t>
            </a:r>
            <a:r>
              <a:rPr lang="ja-JP" altLang="en-US" sz="3200" b="1" smtClean="0"/>
              <a:t>「いす」と／って　いいます。</a:t>
            </a:r>
            <a:endParaRPr lang="en-US" altLang="ja-JP" sz="3200" b="1" dirty="0" smtClean="0"/>
          </a:p>
          <a:p>
            <a:r>
              <a:rPr lang="en-US" sz="2800" b="1" dirty="0" smtClean="0"/>
              <a:t>			</a:t>
            </a:r>
            <a:r>
              <a:rPr lang="en-US" sz="2000" b="1" dirty="0" smtClean="0"/>
              <a:t>You call it </a:t>
            </a:r>
            <a:r>
              <a:rPr lang="en-US" sz="2000" b="1" dirty="0" err="1" smtClean="0"/>
              <a:t>isu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95215" y="2094807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Smith-san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918960" y="2094807"/>
            <a:ext cx="176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Yamada-san</a:t>
            </a:r>
            <a:endParaRPr lang="en-US" sz="2400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9695" y="1707623"/>
            <a:ext cx="3803505" cy="289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Asking for Japanese words and English Equivalents</a:t>
            </a:r>
            <a:br>
              <a:rPr lang="en-US" sz="2800" dirty="0" smtClean="0"/>
            </a:br>
            <a:r>
              <a:rPr lang="en-US" sz="2000" dirty="0" smtClean="0"/>
              <a:t>(Textbook p25-28)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633782"/>
            <a:ext cx="8377881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/>
              <a:t>Smith:	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あれ</a:t>
            </a:r>
            <a:r>
              <a:rPr lang="ja-JP" altLang="en-US" sz="3200" b="1" dirty="0" smtClean="0"/>
              <a:t>は　にほんごで　なんといいますか。</a:t>
            </a:r>
            <a:endParaRPr lang="en-US" altLang="ja-JP" sz="3200" b="1" dirty="0" smtClean="0"/>
          </a:p>
          <a:p>
            <a:r>
              <a:rPr lang="en-US" altLang="ja-JP" sz="2800" b="1" dirty="0" smtClean="0"/>
              <a:t>			</a:t>
            </a:r>
            <a:r>
              <a:rPr lang="en-US" altLang="ja-JP" sz="2000" b="1" dirty="0" smtClean="0"/>
              <a:t>What do you call that (over there) in Japanese?</a:t>
            </a:r>
          </a:p>
          <a:p>
            <a:r>
              <a:rPr lang="en-US" altLang="ja-JP" sz="3200" b="1" dirty="0" smtClean="0"/>
              <a:t>Yamada:	</a:t>
            </a:r>
            <a:r>
              <a:rPr lang="ja-JP" altLang="en-US" sz="3200" b="1" dirty="0" smtClean="0"/>
              <a:t>「でんわ」と／って　いいます。</a:t>
            </a:r>
            <a:endParaRPr lang="en-US" altLang="ja-JP" sz="3200" b="1" dirty="0" smtClean="0"/>
          </a:p>
          <a:p>
            <a:r>
              <a:rPr lang="en-US" sz="2800" b="1" dirty="0" smtClean="0"/>
              <a:t>			</a:t>
            </a:r>
            <a:r>
              <a:rPr lang="en-US" sz="2000" b="1" dirty="0" smtClean="0"/>
              <a:t>You call it </a:t>
            </a:r>
            <a:r>
              <a:rPr lang="en-US" sz="2000" b="1" dirty="0" err="1" smtClean="0"/>
              <a:t>denwa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3516423"/>
            <a:ext cx="176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Yamada-san</a:t>
            </a:r>
            <a:endParaRPr lang="en-US" sz="2400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7157" y="2069729"/>
            <a:ext cx="5140036" cy="233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62140" y="2069729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Smith-san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Asking for Japanese words and English Equivalents</a:t>
            </a:r>
            <a:br>
              <a:rPr lang="en-US" sz="2800" dirty="0" smtClean="0"/>
            </a:br>
            <a:r>
              <a:rPr lang="en-US" sz="2000" dirty="0" smtClean="0"/>
              <a:t>(Textbook p25-28)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1" name="Picture 4" descr="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192920"/>
            <a:ext cx="2896985" cy="3528555"/>
          </a:xfrm>
          <a:prstGeom prst="rect">
            <a:avLst/>
          </a:prstGeom>
          <a:noFill/>
        </p:spPr>
      </p:pic>
      <p:sp>
        <p:nvSpPr>
          <p:cNvPr id="14" name="Cloud Callout 13"/>
          <p:cNvSpPr/>
          <p:nvPr/>
        </p:nvSpPr>
        <p:spPr>
          <a:xfrm>
            <a:off x="3354185" y="2327564"/>
            <a:ext cx="5408814" cy="3308466"/>
          </a:xfrm>
          <a:prstGeom prst="cloudCallou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English  </a:t>
            </a:r>
            <a:r>
              <a:rPr lang="ja-JP" altLang="en-US" sz="3200" smtClean="0">
                <a:solidFill>
                  <a:schemeClr val="tx1"/>
                </a:solidFill>
              </a:rPr>
              <a:t>→</a:t>
            </a:r>
            <a:r>
              <a:rPr lang="en-US" sz="3200" dirty="0" smtClean="0">
                <a:solidFill>
                  <a:schemeClr val="tx1"/>
                </a:solidFill>
              </a:rPr>
              <a:t>Japanese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8097" y="3865471"/>
            <a:ext cx="1345103" cy="134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93938" y="1681233"/>
            <a:ext cx="7348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want to know the Japanese word for an object that is out of sight, for something intangible, or for any English words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2" descr="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971" y="3105006"/>
            <a:ext cx="3081252" cy="3752994"/>
          </a:xfrm>
          <a:prstGeom prst="rect">
            <a:avLst/>
          </a:prstGeom>
          <a:noFill/>
        </p:spPr>
      </p:pic>
      <p:pic>
        <p:nvPicPr>
          <p:cNvPr id="6" name="Picture 4" descr="ans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1346" y="3157294"/>
            <a:ext cx="3038626" cy="3700705"/>
          </a:xfrm>
          <a:prstGeom prst="rect">
            <a:avLst/>
          </a:prstGeom>
          <a:noFill/>
        </p:spPr>
      </p:pic>
      <p:sp>
        <p:nvSpPr>
          <p:cNvPr id="7" name="Oval Callout 6"/>
          <p:cNvSpPr/>
          <p:nvPr/>
        </p:nvSpPr>
        <p:spPr>
          <a:xfrm>
            <a:off x="-1" y="0"/>
            <a:ext cx="5761951" cy="2016369"/>
          </a:xfrm>
          <a:prstGeom prst="wedgeEllipseCallout">
            <a:avLst>
              <a:gd name="adj1" fmla="val -20544"/>
              <a:gd name="adj2" fmla="val 9135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mtClean="0">
                <a:solidFill>
                  <a:schemeClr val="tx1"/>
                </a:solidFill>
              </a:rPr>
              <a:t>「</a:t>
            </a:r>
            <a:r>
              <a:rPr lang="en-US" altLang="ja-JP" sz="3200" dirty="0" smtClean="0">
                <a:solidFill>
                  <a:schemeClr val="tx1"/>
                </a:solidFill>
              </a:rPr>
              <a:t>love</a:t>
            </a:r>
            <a:r>
              <a:rPr lang="ja-JP" altLang="en-US" sz="3200" smtClean="0">
                <a:solidFill>
                  <a:schemeClr val="tx1"/>
                </a:solidFill>
              </a:rPr>
              <a:t>」は　にほんごで　なんと　いいますか。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How do you say “love” in Japanese?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571403" y="2016369"/>
            <a:ext cx="6572597" cy="1168471"/>
          </a:xfrm>
          <a:prstGeom prst="wedgeEllipseCallout">
            <a:avLst>
              <a:gd name="adj1" fmla="val 857"/>
              <a:gd name="adj2" fmla="val 8078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mtClean="0">
                <a:solidFill>
                  <a:schemeClr val="tx1"/>
                </a:solidFill>
              </a:rPr>
              <a:t>「あい」と／って　いいます。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You say </a:t>
            </a:r>
            <a:r>
              <a:rPr lang="en-US" dirty="0" err="1" smtClean="0">
                <a:solidFill>
                  <a:schemeClr val="tx1"/>
                </a:solidFill>
              </a:rPr>
              <a:t>ai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ああ～わあ</a:t>
            </a:r>
            <a:r>
              <a:rPr lang="en-US" altLang="ja-JP" dirty="0" smtClean="0"/>
              <a:t> Long vowels</a:t>
            </a:r>
            <a:br>
              <a:rPr lang="en-US" altLang="ja-JP" dirty="0" smtClean="0"/>
            </a:br>
            <a:r>
              <a:rPr lang="en-US" altLang="ja-JP" sz="2800" dirty="0" smtClean="0"/>
              <a:t>(Textbook p19-20)</a:t>
            </a:r>
            <a:endParaRPr lang="en-US" sz="2800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5346" y="1657800"/>
            <a:ext cx="6029534" cy="275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" y="4413151"/>
            <a:ext cx="9143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400" dirty="0" smtClean="0"/>
              <a:t>When </a:t>
            </a:r>
            <a:r>
              <a:rPr lang="ja-JP" altLang="en-US" sz="2400" smtClean="0"/>
              <a:t>い </a:t>
            </a:r>
            <a:r>
              <a:rPr lang="en-US" altLang="ja-JP" sz="2400" dirty="0" smtClean="0"/>
              <a:t>is added after the vowel [e] it is pronounced as [e].</a:t>
            </a:r>
            <a:endParaRPr lang="en-US" sz="2400" dirty="0" smtClean="0"/>
          </a:p>
          <a:p>
            <a:r>
              <a:rPr lang="en-US" sz="2400" dirty="0" smtClean="0"/>
              <a:t>	ex. </a:t>
            </a:r>
            <a:r>
              <a:rPr lang="ja-JP" altLang="en-US" sz="2400" smtClean="0"/>
              <a:t>えいご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eego</a:t>
            </a:r>
            <a:endParaRPr lang="en-US" altLang="ja-JP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When </a:t>
            </a:r>
            <a:r>
              <a:rPr lang="ja-JP" altLang="en-US" sz="2400" smtClean="0"/>
              <a:t>う</a:t>
            </a:r>
            <a:r>
              <a:rPr lang="en-US" altLang="ja-JP" sz="2400" dirty="0" smtClean="0"/>
              <a:t> is added after the [o] sound, it is pronounced as [o].</a:t>
            </a:r>
          </a:p>
          <a:p>
            <a:r>
              <a:rPr lang="en-US" sz="2400" dirty="0" smtClean="0"/>
              <a:t>	ex. </a:t>
            </a:r>
            <a:r>
              <a:rPr lang="ja-JP" altLang="en-US" sz="2400" smtClean="0"/>
              <a:t>おとうさん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otoosan</a:t>
            </a:r>
            <a:endParaRPr lang="en-US" altLang="ja-JP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Here are some common exceptions that use </a:t>
            </a:r>
            <a:r>
              <a:rPr lang="ja-JP" altLang="en-US" sz="2400" smtClean="0"/>
              <a:t>え </a:t>
            </a:r>
            <a:r>
              <a:rPr lang="en-US" altLang="ja-JP" sz="2400" dirty="0" smtClean="0"/>
              <a:t>or </a:t>
            </a:r>
            <a:r>
              <a:rPr lang="ja-JP" altLang="en-US" sz="2400" smtClean="0"/>
              <a:t>お </a:t>
            </a:r>
            <a:r>
              <a:rPr lang="en-US" altLang="ja-JP" sz="2400" dirty="0" smtClean="0"/>
              <a:t>for long vowels.</a:t>
            </a:r>
            <a:endParaRPr lang="en-US" sz="2400" dirty="0" smtClean="0"/>
          </a:p>
          <a:p>
            <a:r>
              <a:rPr lang="en-US" sz="2400" dirty="0" smtClean="0"/>
              <a:t>	ex.  </a:t>
            </a:r>
            <a:r>
              <a:rPr lang="ja-JP" altLang="en-US" sz="2400" smtClean="0"/>
              <a:t>とおり　こおり　おねえさん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066800"/>
            <a:ext cx="5334000" cy="4724400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ja-JP" altLang="en-US" sz="9600" dirty="0">
                <a:latin typeface="ＤＦＰ教科書体W4"/>
                <a:ea typeface="ＤＦＰ教科書体W4"/>
              </a:rPr>
              <a:t>がくせい</a:t>
            </a:r>
            <a:r>
              <a:rPr lang="ja-JP" altLang="en-US" sz="9600" dirty="0">
                <a:ea typeface="DFPKyoKaSho-W4" pitchFamily="18" charset="-128"/>
              </a:rPr>
              <a:t/>
            </a:r>
            <a:br>
              <a:rPr lang="ja-JP" altLang="en-US" sz="9600" dirty="0">
                <a:ea typeface="DFPKyoKaSho-W4" pitchFamily="18" charset="-128"/>
              </a:rPr>
            </a:br>
            <a:r>
              <a:rPr lang="en-US" altLang="ja-JP" sz="4800" dirty="0" smtClean="0">
                <a:latin typeface="Times New Roman" pitchFamily="18" charset="0"/>
                <a:ea typeface="DFPKyoKaSho-W4" pitchFamily="18" charset="-128"/>
              </a:rPr>
              <a:t>student</a:t>
            </a:r>
            <a:endParaRPr lang="en-US" altLang="ja-JP" sz="4800" dirty="0">
              <a:latin typeface="Times New Roman" pitchFamily="18" charset="0"/>
              <a:ea typeface="DFPKyoKaSho-W4" pitchFamily="18" charset="-128"/>
            </a:endParaRP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 flipV="1">
            <a:off x="3809999" y="2384265"/>
            <a:ext cx="276007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066800"/>
            <a:ext cx="5334000" cy="4724400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ja-JP" altLang="en-US" sz="9600" dirty="0">
                <a:latin typeface="ＤＦＰ教科書体W4"/>
                <a:ea typeface="ＤＦＰ教科書体W4"/>
              </a:rPr>
              <a:t>さとう</a:t>
            </a:r>
            <a:r>
              <a:rPr lang="ja-JP" altLang="en-US" sz="9600" dirty="0">
                <a:ea typeface="DFPKyoKaSho-W4" pitchFamily="18" charset="-128"/>
              </a:rPr>
              <a:t/>
            </a:r>
            <a:br>
              <a:rPr lang="ja-JP" altLang="en-US" sz="9600" dirty="0">
                <a:ea typeface="DFPKyoKaSho-W4" pitchFamily="18" charset="-128"/>
              </a:rPr>
            </a:br>
            <a:r>
              <a:rPr lang="en-US" altLang="ja-JP" sz="4800" dirty="0" smtClean="0">
                <a:latin typeface="Times New Roman" pitchFamily="18" charset="0"/>
                <a:ea typeface="DFPKyoKaSho-W4" pitchFamily="18" charset="-128"/>
              </a:rPr>
              <a:t>sugar</a:t>
            </a:r>
            <a:endParaRPr lang="en-US" altLang="ja-JP" sz="4800" dirty="0">
              <a:latin typeface="Times New Roman" pitchFamily="18" charset="0"/>
              <a:ea typeface="DFPKyoKaSho-W4" pitchFamily="18" charset="-128"/>
            </a:endParaRP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 flipV="1">
            <a:off x="4038600" y="2306517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066800"/>
            <a:ext cx="5334000" cy="4724400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ja-JP" altLang="en-US" sz="9600" dirty="0">
                <a:latin typeface="ＤＦＰ教科書体W4"/>
                <a:ea typeface="ＤＦＰ教科書体W4"/>
              </a:rPr>
              <a:t>とおり</a:t>
            </a:r>
            <a:r>
              <a:rPr lang="ja-JP" altLang="en-US" sz="9600" dirty="0">
                <a:ea typeface="DFPKyoKaSho-W4" pitchFamily="18" charset="-128"/>
              </a:rPr>
              <a:t/>
            </a:r>
            <a:br>
              <a:rPr lang="ja-JP" altLang="en-US" sz="9600" dirty="0">
                <a:ea typeface="DFPKyoKaSho-W4" pitchFamily="18" charset="-128"/>
              </a:rPr>
            </a:br>
            <a:r>
              <a:rPr lang="en-US" altLang="ja-JP" sz="4800" dirty="0" smtClean="0">
                <a:latin typeface="Times New Roman" pitchFamily="18" charset="0"/>
                <a:ea typeface="DFPKyoKaSho-W4" pitchFamily="18" charset="-128"/>
              </a:rPr>
              <a:t>street</a:t>
            </a:r>
            <a:endParaRPr lang="en-US" altLang="ja-JP" sz="4800" dirty="0">
              <a:latin typeface="Times New Roman" pitchFamily="18" charset="0"/>
              <a:ea typeface="DFPKyoKaSho-W4" pitchFamily="18" charset="-128"/>
            </a:endParaRP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 flipV="1">
            <a:off x="4114800" y="2293559"/>
            <a:ext cx="2057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066800"/>
            <a:ext cx="5334000" cy="4724400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ja-JP" altLang="en-US" sz="9600" dirty="0">
                <a:ea typeface="DFPKyoKaSho-W4" pitchFamily="18" charset="-128"/>
              </a:rPr>
              <a:t>こ</a:t>
            </a:r>
            <a:r>
              <a:rPr lang="ja-JP" altLang="en-US" sz="9600" dirty="0">
                <a:latin typeface="ＤＦＰ教科書体W4"/>
                <a:ea typeface="ＤＦＰ教科書体W4"/>
              </a:rPr>
              <a:t>うこう</a:t>
            </a:r>
            <a:r>
              <a:rPr lang="ja-JP" altLang="en-US" sz="9600" dirty="0">
                <a:ea typeface="DFPKyoKaSho-W4" pitchFamily="18" charset="-128"/>
              </a:rPr>
              <a:t/>
            </a:r>
            <a:br>
              <a:rPr lang="ja-JP" altLang="en-US" sz="9600" dirty="0">
                <a:ea typeface="DFPKyoKaSho-W4" pitchFamily="18" charset="-128"/>
              </a:rPr>
            </a:br>
            <a:r>
              <a:rPr lang="en-US" altLang="ja-JP" sz="4800" dirty="0">
                <a:latin typeface="Times New Roman" pitchFamily="18" charset="0"/>
                <a:ea typeface="DFPKyoKaSho-W4" pitchFamily="18" charset="-128"/>
              </a:rPr>
              <a:t>high </a:t>
            </a:r>
            <a:r>
              <a:rPr lang="en-US" altLang="ja-JP" sz="4800" dirty="0" smtClean="0">
                <a:latin typeface="Times New Roman" pitchFamily="18" charset="0"/>
                <a:ea typeface="DFPKyoKaSho-W4" pitchFamily="18" charset="-128"/>
              </a:rPr>
              <a:t>school</a:t>
            </a:r>
            <a:endParaRPr lang="en-US" altLang="ja-JP" sz="4800" dirty="0">
              <a:latin typeface="Times New Roman" pitchFamily="18" charset="0"/>
              <a:ea typeface="DFPKyoKaSho-W4" pitchFamily="18" charset="-128"/>
            </a:endParaRP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 flipV="1">
            <a:off x="3581400" y="2436096"/>
            <a:ext cx="3200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066800"/>
            <a:ext cx="5334000" cy="4724400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ja-JP" altLang="en-US" sz="9600" dirty="0">
                <a:latin typeface="ＤＦＰ教科書体W4"/>
                <a:ea typeface="ＤＦＰ教科書体W4"/>
              </a:rPr>
              <a:t>とけい</a:t>
            </a:r>
            <a:r>
              <a:rPr lang="ja-JP" altLang="en-US" sz="9600" dirty="0">
                <a:ea typeface="DFPKyoKaSho-W4" pitchFamily="18" charset="-128"/>
              </a:rPr>
              <a:t/>
            </a:r>
            <a:br>
              <a:rPr lang="ja-JP" altLang="en-US" sz="9600" dirty="0">
                <a:ea typeface="DFPKyoKaSho-W4" pitchFamily="18" charset="-128"/>
              </a:rPr>
            </a:br>
            <a:r>
              <a:rPr lang="en-US" altLang="ja-JP" sz="4800" dirty="0">
                <a:latin typeface="Times New Roman" pitchFamily="18" charset="0"/>
                <a:ea typeface="DFPKyoKaSho-W4" pitchFamily="18" charset="-128"/>
              </a:rPr>
              <a:t>clock, </a:t>
            </a:r>
            <a:r>
              <a:rPr lang="en-US" altLang="ja-JP" sz="4800" dirty="0" smtClean="0">
                <a:latin typeface="Times New Roman" pitchFamily="18" charset="0"/>
                <a:ea typeface="DFPKyoKaSho-W4" pitchFamily="18" charset="-128"/>
              </a:rPr>
              <a:t>watch</a:t>
            </a:r>
            <a:endParaRPr lang="en-US" altLang="ja-JP" sz="4800" dirty="0">
              <a:latin typeface="Times New Roman" pitchFamily="18" charset="0"/>
              <a:ea typeface="DFPKyoKaSho-W4" pitchFamily="18" charset="-128"/>
            </a:endParaRP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 flipV="1">
            <a:off x="3886200" y="2371307"/>
            <a:ext cx="2209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066800"/>
            <a:ext cx="5334000" cy="4724400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ja-JP" altLang="en-US" sz="9600" dirty="0">
                <a:latin typeface="ＤＦＰ教科書体W4"/>
                <a:ea typeface="ＤＦＰ教科書体W4"/>
              </a:rPr>
              <a:t>おおきい</a:t>
            </a:r>
            <a:r>
              <a:rPr lang="ja-JP" altLang="en-US" sz="9600" dirty="0">
                <a:ea typeface="DFPKyoKaSho-W4" pitchFamily="18" charset="-128"/>
              </a:rPr>
              <a:t/>
            </a:r>
            <a:br>
              <a:rPr lang="ja-JP" altLang="en-US" sz="9600" dirty="0">
                <a:ea typeface="DFPKyoKaSho-W4" pitchFamily="18" charset="-128"/>
              </a:rPr>
            </a:br>
            <a:r>
              <a:rPr lang="en-US" altLang="ja-JP" sz="4800" dirty="0">
                <a:latin typeface="Times New Roman" pitchFamily="18" charset="0"/>
                <a:ea typeface="DFPKyoKaSho-W4" pitchFamily="18" charset="-128"/>
              </a:rPr>
              <a:t>big, </a:t>
            </a:r>
            <a:r>
              <a:rPr lang="en-US" altLang="ja-JP" sz="4800" dirty="0" smtClean="0">
                <a:latin typeface="Times New Roman" pitchFamily="18" charset="0"/>
                <a:ea typeface="DFPKyoKaSho-W4" pitchFamily="18" charset="-128"/>
              </a:rPr>
              <a:t>large</a:t>
            </a:r>
            <a:endParaRPr lang="en-US" altLang="ja-JP" sz="4800" dirty="0">
              <a:latin typeface="Times New Roman" pitchFamily="18" charset="0"/>
              <a:ea typeface="DFPKyoKaSho-W4" pitchFamily="18" charset="-128"/>
            </a:endParaRPr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 flipV="1">
            <a:off x="3429000" y="2293559"/>
            <a:ext cx="2286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384</Words>
  <Application>Microsoft Office PowerPoint</Application>
  <PresentationFormat>On-screen Show (4:3)</PresentationFormat>
  <Paragraphs>109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Equity</vt:lpstr>
      <vt:lpstr>にほんご JPN101</vt:lpstr>
      <vt:lpstr>ああ～わあ Long vowels (Textbook p19-20)</vt:lpstr>
      <vt:lpstr>ああ～わあ Long vowels (Textbook p19-20)</vt:lpstr>
      <vt:lpstr>がくせい student</vt:lpstr>
      <vt:lpstr>さとう sugar</vt:lpstr>
      <vt:lpstr>とおり street</vt:lpstr>
      <vt:lpstr>こうこう high school</vt:lpstr>
      <vt:lpstr>とけい clock, watch</vt:lpstr>
      <vt:lpstr>おおきい big, large</vt:lpstr>
      <vt:lpstr>ちいさい small</vt:lpstr>
      <vt:lpstr>Slide 11</vt:lpstr>
      <vt:lpstr>っ Double Consonants (Textbook p21)</vt:lpstr>
      <vt:lpstr>っ Double Consonants (Textbook p21)</vt:lpstr>
      <vt:lpstr>Reading hiragana (Textbook p21)</vt:lpstr>
      <vt:lpstr>きゃ～ぴょ Glides (Textbook p24-25)</vt:lpstr>
      <vt:lpstr>きゃ～ぴょ Glides (Textbook p24-25)</vt:lpstr>
      <vt:lpstr>きゃ～ぴょ Glides (Textbook p24-25)</vt:lpstr>
      <vt:lpstr>Reading Hiragana (Textbook p25)</vt:lpstr>
      <vt:lpstr>Asking for Japanese words and English Equivalents (Textbook p25-28)</vt:lpstr>
      <vt:lpstr>Asking for Japanese words and English Equivalents (Textbook p25-28)</vt:lpstr>
      <vt:lpstr>これ　それ　あれ If the object is …</vt:lpstr>
      <vt:lpstr>これ　それ　あれ</vt:lpstr>
      <vt:lpstr>Asking for Japanese words and English Equivalents (Textbook p25-28)</vt:lpstr>
      <vt:lpstr>Asking for Japanese words and English Equivalents (Textbook p25-28)</vt:lpstr>
      <vt:lpstr>Asking for Japanese words and English Equivalents (Textbook p25-28)</vt:lpstr>
      <vt:lpstr>Asking for Japanese words and English Equivalents (Textbook p25-28)</vt:lpstr>
      <vt:lpstr>Slide 27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77</cp:revision>
  <dcterms:created xsi:type="dcterms:W3CDTF">2009-09-20T18:14:48Z</dcterms:created>
  <dcterms:modified xsi:type="dcterms:W3CDTF">2009-09-21T22:50:19Z</dcterms:modified>
</cp:coreProperties>
</file>