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300" r:id="rId3"/>
    <p:sldId id="554" r:id="rId4"/>
    <p:sldId id="553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2" r:id="rId18"/>
    <p:sldId id="541" r:id="rId19"/>
    <p:sldId id="528" r:id="rId20"/>
    <p:sldId id="544" r:id="rId21"/>
    <p:sldId id="543" r:id="rId22"/>
    <p:sldId id="525" r:id="rId23"/>
    <p:sldId id="524" r:id="rId24"/>
    <p:sldId id="526" r:id="rId25"/>
    <p:sldId id="545" r:id="rId26"/>
    <p:sldId id="527" r:id="rId27"/>
    <p:sldId id="546" r:id="rId28"/>
    <p:sldId id="547" r:id="rId29"/>
    <p:sldId id="549" r:id="rId30"/>
    <p:sldId id="550" r:id="rId31"/>
    <p:sldId id="552" r:id="rId32"/>
    <p:sldId id="555" r:id="rId33"/>
    <p:sldId id="556" r:id="rId34"/>
    <p:sldId id="551" r:id="rId35"/>
    <p:sldId id="559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0" autoAdjust="0"/>
  </p:normalViewPr>
  <p:slideViewPr>
    <p:cSldViewPr snapToGrid="0" snapToObjects="1">
      <p:cViewPr varScale="1">
        <p:scale>
          <a:sx n="64" d="100"/>
          <a:sy n="6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2A7334-5418-AC43-9A69-1B2751AE3017}" type="datetime1">
              <a:rPr lang="ja-JP" altLang="en-US" smtClean="0"/>
              <a:pPr/>
              <a:t>2010/2/1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3E4E7-7AD1-4AEF-B907-74F3D2E55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</a:t>
            </a:r>
            <a:r>
              <a:rPr lang="en-US" altLang="ja-JP" b="1" dirty="0" smtClean="0"/>
              <a:t> 25, 2009</a:t>
            </a:r>
            <a:endParaRPr lang="en-US" altLang="ja-JP" b="1" dirty="0"/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6305" y="1816443"/>
            <a:ext cx="3258877" cy="4683211"/>
          </a:xfrm>
          <a:noFill/>
          <a:ln/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たってください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2745" y="1594022"/>
            <a:ext cx="4246521" cy="4856205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すわってください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6959" y="1804086"/>
            <a:ext cx="5606557" cy="4596027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8638" y="2284554"/>
            <a:ext cx="5108789" cy="4130534"/>
          </a:xfrm>
          <a:noFill/>
          <a:ln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042988" y="2420938"/>
            <a:ext cx="23764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0000" smtClean="0"/>
              <a:t>。。</a:t>
            </a:r>
            <a:endParaRPr lang="ja-JP" altLang="en-US" sz="100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いってください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0811" y="2262569"/>
            <a:ext cx="4911081" cy="3970685"/>
          </a:xfrm>
          <a:noFill/>
          <a:ln/>
        </p:spPr>
      </p:pic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042987" y="2262569"/>
            <a:ext cx="3059455" cy="1510812"/>
          </a:xfrm>
          <a:prstGeom prst="wedgeEllipseCallout">
            <a:avLst>
              <a:gd name="adj1" fmla="val 61483"/>
              <a:gd name="adj2" fmla="val 72668"/>
            </a:avLst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042988" y="3867665"/>
            <a:ext cx="3241675" cy="1793360"/>
          </a:xfrm>
          <a:prstGeom prst="wedgeEllipseCallout">
            <a:avLst>
              <a:gd name="adj1" fmla="val 63819"/>
              <a:gd name="adj2" fmla="val 1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512545" y="3632885"/>
            <a:ext cx="23764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0000"/>
              <a:t>。。。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もういちどいってください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おおきいこえでいってください</a:t>
            </a:r>
            <a:endParaRPr lang="en-US" dirty="0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4403" y="3017780"/>
            <a:ext cx="4406039" cy="3562350"/>
          </a:xfrm>
          <a:noFill/>
          <a:ln/>
        </p:spPr>
      </p:pic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1504393" y="2347784"/>
            <a:ext cx="2780270" cy="1978063"/>
          </a:xfrm>
          <a:prstGeom prst="wedgeEllipseCallout">
            <a:avLst>
              <a:gd name="adj1" fmla="val 63374"/>
              <a:gd name="adj2" fmla="val 406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29947" y="2664979"/>
            <a:ext cx="27802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0"/>
              <a:t>ＯＯＯ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72497" y="4325847"/>
            <a:ext cx="1912166" cy="1335178"/>
          </a:xfrm>
          <a:prstGeom prst="wedgeEllipseCallout">
            <a:avLst>
              <a:gd name="adj1" fmla="val 66126"/>
              <a:gd name="adj2" fmla="val 34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2159" y="4683211"/>
            <a:ext cx="1782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/>
              <a:t>ＯＯＯ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  <p:pic>
        <p:nvPicPr>
          <p:cNvPr id="8" name="Picture 7" descr="lis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94" y="1712906"/>
            <a:ext cx="2430963" cy="2487580"/>
          </a:xfrm>
          <a:prstGeom prst="rect">
            <a:avLst/>
          </a:prstGeom>
        </p:spPr>
      </p:pic>
      <p:pic>
        <p:nvPicPr>
          <p:cNvPr id="9" name="Picture 8" descr="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58" y="1712905"/>
            <a:ext cx="2706798" cy="2585899"/>
          </a:xfrm>
          <a:prstGeom prst="rect">
            <a:avLst/>
          </a:prstGeom>
        </p:spPr>
      </p:pic>
      <p:pic>
        <p:nvPicPr>
          <p:cNvPr id="10" name="Picture 9" descr="s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656" y="1712906"/>
            <a:ext cx="2849276" cy="2487580"/>
          </a:xfrm>
          <a:prstGeom prst="rect">
            <a:avLst/>
          </a:prstGeom>
        </p:spPr>
      </p:pic>
      <p:pic>
        <p:nvPicPr>
          <p:cNvPr id="11" name="Picture 10" descr="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41604"/>
            <a:ext cx="2547052" cy="2406796"/>
          </a:xfrm>
          <a:prstGeom prst="rect">
            <a:avLst/>
          </a:prstGeom>
        </p:spPr>
      </p:pic>
      <p:pic>
        <p:nvPicPr>
          <p:cNvPr id="12" name="Picture 11" descr="wri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899" y="4200486"/>
            <a:ext cx="2379807" cy="23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4028" y="1600200"/>
            <a:ext cx="7298575" cy="5105400"/>
          </a:xfrm>
        </p:spPr>
        <p:txBody>
          <a:bodyPr>
            <a:noAutofit/>
          </a:bodyPr>
          <a:lstStyle/>
          <a:p>
            <a:r>
              <a:rPr lang="ja-JP" altLang="en-US" sz="4000" smtClean="0">
                <a:latin typeface="+mn-ea"/>
              </a:rPr>
              <a:t>きいてください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みてください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かいてください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よんでください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いってください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もういちどいってください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おおきいこえでいってください</a:t>
            </a:r>
            <a:endParaRPr lang="en-US" sz="4000" dirty="0">
              <a:latin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0"/>
            <a:ext cx="8532812" cy="6802438"/>
          </a:xfrm>
          <a:noFill/>
          <a:ln/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555875" y="1268413"/>
            <a:ext cx="32400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2627313" y="765175"/>
            <a:ext cx="31686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627313" y="2060575"/>
            <a:ext cx="316865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700338" y="2565400"/>
            <a:ext cx="3095625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4211638" y="1196975"/>
            <a:ext cx="15843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859338" y="3429000"/>
            <a:ext cx="936625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779838" y="3933825"/>
            <a:ext cx="2016125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995738" y="2565400"/>
            <a:ext cx="18716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2843213" y="3429000"/>
            <a:ext cx="30241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3132138" y="1628775"/>
            <a:ext cx="26638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419475" y="3068638"/>
            <a:ext cx="2447925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4211638" y="4797425"/>
            <a:ext cx="15843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4643438" y="3933825"/>
            <a:ext cx="1152525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 rot="-1141669">
            <a:off x="171450" y="5967413"/>
            <a:ext cx="690563" cy="304800"/>
          </a:xfrm>
          <a:prstGeom prst="rect">
            <a:avLst/>
          </a:prstGeom>
          <a:solidFill>
            <a:srgbClr val="FFFF99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latin typeface="Lucida Console" pitchFamily="49" charset="0"/>
              </a:rPr>
              <a:t>New!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 rot="-1141669">
            <a:off x="250825" y="6381750"/>
            <a:ext cx="690563" cy="304800"/>
          </a:xfrm>
          <a:prstGeom prst="rect">
            <a:avLst/>
          </a:prstGeom>
          <a:solidFill>
            <a:srgbClr val="FFFF99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latin typeface="Lucida Console" pitchFamily="49" charset="0"/>
              </a:rPr>
              <a:t>New!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1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455" y="3157295"/>
            <a:ext cx="3038626" cy="37007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3157294"/>
            <a:ext cx="1075038" cy="685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262184" y="2656703"/>
            <a:ext cx="2879124" cy="1816444"/>
          </a:xfrm>
          <a:prstGeom prst="wedgeEllipseCallout">
            <a:avLst>
              <a:gd name="adj1" fmla="val 64574"/>
              <a:gd name="adj2" fmla="val 42772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rgbClr val="FF0000"/>
                </a:solidFill>
              </a:rPr>
              <a:t>～てください。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smtClean="0">
                <a:solidFill>
                  <a:srgbClr val="FF0000"/>
                </a:solidFill>
              </a:rPr>
              <a:t>～でください。</a:t>
            </a:r>
            <a:endParaRPr lang="en-US" altLang="ja-JP" sz="2400" b="1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541223" y="5288692"/>
            <a:ext cx="2409567" cy="3707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きいてみましょう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さか　</a:t>
            </a:r>
            <a:r>
              <a:rPr lang="en-US" altLang="ja-JP" dirty="0" smtClean="0"/>
              <a:t>		</a:t>
            </a:r>
            <a:r>
              <a:rPr lang="ja-JP" altLang="en-US" smtClean="0"/>
              <a:t>さっか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せかい　</a:t>
            </a:r>
            <a:r>
              <a:rPr lang="en-US" altLang="ja-JP" dirty="0" smtClean="0"/>
              <a:t>	</a:t>
            </a:r>
            <a:r>
              <a:rPr lang="ja-JP" altLang="en-US" smtClean="0"/>
              <a:t>せいかい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よじ　</a:t>
            </a:r>
            <a:r>
              <a:rPr lang="en-US" altLang="ja-JP" dirty="0" smtClean="0"/>
              <a:t>		</a:t>
            </a:r>
            <a:r>
              <a:rPr lang="ja-JP" altLang="en-US" smtClean="0"/>
              <a:t>ようじ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おじさん　</a:t>
            </a:r>
            <a:r>
              <a:rPr lang="en-US" altLang="ja-JP" dirty="0" smtClean="0"/>
              <a:t>	</a:t>
            </a:r>
            <a:r>
              <a:rPr lang="ja-JP" altLang="en-US" smtClean="0"/>
              <a:t>おじいさん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すき　</a:t>
            </a:r>
            <a:r>
              <a:rPr lang="en-US" altLang="ja-JP" dirty="0" smtClean="0"/>
              <a:t>		</a:t>
            </a:r>
            <a:r>
              <a:rPr lang="ja-JP" altLang="en-US" smtClean="0"/>
              <a:t>つき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まっち　</a:t>
            </a:r>
            <a:r>
              <a:rPr lang="en-US" altLang="ja-JP" dirty="0" smtClean="0"/>
              <a:t>		</a:t>
            </a:r>
            <a:r>
              <a:rPr lang="ja-JP" altLang="en-US" smtClean="0"/>
              <a:t>まち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こうきゅう　こうきょう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しょう　</a:t>
            </a:r>
            <a:r>
              <a:rPr lang="en-US" altLang="ja-JP" dirty="0" smtClean="0"/>
              <a:t>		</a:t>
            </a:r>
            <a:r>
              <a:rPr lang="ja-JP" altLang="en-US" smtClean="0"/>
              <a:t>ひょう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しょき　</a:t>
            </a:r>
            <a:r>
              <a:rPr lang="en-US" altLang="ja-JP" dirty="0" smtClean="0"/>
              <a:t>		</a:t>
            </a:r>
            <a:r>
              <a:rPr lang="ja-JP" altLang="en-US" smtClean="0"/>
              <a:t>しょっき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りょう　</a:t>
            </a:r>
            <a:r>
              <a:rPr lang="en-US" altLang="ja-JP" dirty="0" smtClean="0"/>
              <a:t>		</a:t>
            </a:r>
            <a:r>
              <a:rPr lang="ja-JP" altLang="en-US" smtClean="0"/>
              <a:t>りよう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50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New Useful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174" y="2260229"/>
            <a:ext cx="3038626" cy="3700705"/>
          </a:xfrm>
          <a:prstGeom prst="rect">
            <a:avLst/>
          </a:prstGeom>
          <a:noFill/>
        </p:spPr>
      </p:pic>
      <p:pic>
        <p:nvPicPr>
          <p:cNvPr id="7" name="Picture 3" descr="hond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55645"/>
            <a:ext cx="3779839" cy="4213478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679622" y="5522869"/>
            <a:ext cx="3100217" cy="1198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3064475" y="3274541"/>
            <a:ext cx="3225113" cy="859852"/>
          </a:xfrm>
          <a:prstGeom prst="wedgeEllipseCallout">
            <a:avLst>
              <a:gd name="adj1" fmla="val -43519"/>
              <a:gd name="adj2" fmla="val 1286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はい、わかりました。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629996" y="1610498"/>
            <a:ext cx="3018178" cy="859852"/>
          </a:xfrm>
          <a:prstGeom prst="wedgeEllipseCallout">
            <a:avLst>
              <a:gd name="adj1" fmla="val 69069"/>
              <a:gd name="adj2" fmla="val 1688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わかりましたか。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374" y="3020770"/>
            <a:ext cx="3038626" cy="3700705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3321974" y="1779373"/>
            <a:ext cx="3018178" cy="859852"/>
          </a:xfrm>
          <a:prstGeom prst="wedgeEllipseCallout">
            <a:avLst>
              <a:gd name="adj1" fmla="val 67022"/>
              <a:gd name="adj2" fmla="val 1760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わかりましたか。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891480" y="3509319"/>
            <a:ext cx="3661720" cy="859852"/>
          </a:xfrm>
          <a:prstGeom prst="wedgeEllipseCallout">
            <a:avLst>
              <a:gd name="adj1" fmla="val -43519"/>
              <a:gd name="adj2" fmla="val 1286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いいえ、わかりません。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374" y="3020770"/>
            <a:ext cx="3038626" cy="3700705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4013952" y="1730992"/>
            <a:ext cx="3018178" cy="859852"/>
          </a:xfrm>
          <a:prstGeom prst="wedgeEllipseCallout">
            <a:avLst>
              <a:gd name="adj1" fmla="val 40410"/>
              <a:gd name="adj2" fmla="val 1774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わかりましたか。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891480" y="3509319"/>
            <a:ext cx="3661720" cy="859852"/>
          </a:xfrm>
          <a:prstGeom prst="wedgeEllipseCallout">
            <a:avLst>
              <a:gd name="adj1" fmla="val -45544"/>
              <a:gd name="adj2" fmla="val 1228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いいえ、わかりません。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370410" y="4979773"/>
            <a:ext cx="3661720" cy="859852"/>
          </a:xfrm>
          <a:prstGeom prst="wedgeEllipseCallout">
            <a:avLst>
              <a:gd name="adj1" fmla="val -65454"/>
              <a:gd name="adj2" fmla="val -26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もういちど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おねがいします。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491" y="1543442"/>
            <a:ext cx="3373395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trouble understanding your teacher because he/she speaks too softly or too faster for you, you can make requests using </a:t>
            </a:r>
            <a:r>
              <a:rPr lang="ja-JP" altLang="en-US" b="1" smtClean="0"/>
              <a:t>～おねがいします</a:t>
            </a:r>
            <a:r>
              <a:rPr lang="en-US" altLang="ja-JP" dirty="0" smtClean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19250" y="6356350"/>
            <a:ext cx="2286124" cy="3707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374" y="3020770"/>
            <a:ext cx="3038626" cy="3700705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4596285" y="1581665"/>
            <a:ext cx="3018178" cy="859852"/>
          </a:xfrm>
          <a:prstGeom prst="wedgeEllipseCallout">
            <a:avLst>
              <a:gd name="adj1" fmla="val 33859"/>
              <a:gd name="adj2" fmla="val 1702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わかりましたか。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7200" y="1742303"/>
            <a:ext cx="3661720" cy="859852"/>
          </a:xfrm>
          <a:prstGeom prst="wedgeEllipseCallout">
            <a:avLst>
              <a:gd name="adj1" fmla="val -21247"/>
              <a:gd name="adj2" fmla="val 147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いいえ、わかりません。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443654" y="2675080"/>
            <a:ext cx="3661720" cy="859852"/>
          </a:xfrm>
          <a:prstGeom prst="wedgeEllipseCallout">
            <a:avLst>
              <a:gd name="adj1" fmla="val -52631"/>
              <a:gd name="adj2" fmla="val 452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もういちど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おねがいします。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908685" y="3734301"/>
            <a:ext cx="4035811" cy="859852"/>
          </a:xfrm>
          <a:prstGeom prst="wedgeEllipseCallout">
            <a:avLst>
              <a:gd name="adj1" fmla="val 54681"/>
              <a:gd name="adj2" fmla="val 783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あ、すみません。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じゃ、もういちどいいます。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3" descr="hon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55645"/>
            <a:ext cx="3779839" cy="4213478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679622" y="5522869"/>
            <a:ext cx="3100217" cy="1198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887" y="2477073"/>
            <a:ext cx="3038626" cy="370070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62698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3" descr="hon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3599" y="2861848"/>
            <a:ext cx="3779839" cy="4213478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210065" y="5522868"/>
            <a:ext cx="3256175" cy="133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363" y="2403655"/>
            <a:ext cx="3038626" cy="3700705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491" y="1912774"/>
            <a:ext cx="3373395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If your teacher speaks too softly…</a:t>
            </a:r>
            <a:endParaRPr lang="en-US" altLang="ja-JP" dirty="0" smtClean="0"/>
          </a:p>
        </p:txBody>
      </p:sp>
      <p:sp>
        <p:nvSpPr>
          <p:cNvPr id="15" name="Oval Callout 14"/>
          <p:cNvSpPr/>
          <p:nvPr/>
        </p:nvSpPr>
        <p:spPr>
          <a:xfrm>
            <a:off x="4052587" y="1482848"/>
            <a:ext cx="3018178" cy="859852"/>
          </a:xfrm>
          <a:prstGeom prst="wedgeEllipseCallout">
            <a:avLst>
              <a:gd name="adj1" fmla="val 33859"/>
              <a:gd name="adj2" fmla="val 1702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。。。。。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794184" y="2441517"/>
            <a:ext cx="3310053" cy="1599142"/>
          </a:xfrm>
          <a:prstGeom prst="wedgeEllipseCallout">
            <a:avLst>
              <a:gd name="adj1" fmla="val -53755"/>
              <a:gd name="adj2" fmla="val 110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あのう、すみません。おおきいこえで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おねがいします。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86059" y="4663016"/>
            <a:ext cx="3018178" cy="859852"/>
          </a:xfrm>
          <a:prstGeom prst="wedgeEllipseCallout">
            <a:avLst>
              <a:gd name="adj1" fmla="val 49007"/>
              <a:gd name="adj2" fmla="val 725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わかりました。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3" descr="hon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3599" y="2861848"/>
            <a:ext cx="3779839" cy="4213478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210065" y="5522868"/>
            <a:ext cx="3256175" cy="133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363" y="2403655"/>
            <a:ext cx="3038626" cy="37007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491" y="1912774"/>
            <a:ext cx="3373395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If your teacher speaks too fast…</a:t>
            </a:r>
            <a:endParaRPr lang="en-US" altLang="ja-JP" dirty="0" smtClean="0"/>
          </a:p>
        </p:txBody>
      </p:sp>
      <p:sp>
        <p:nvSpPr>
          <p:cNvPr id="15" name="Oval Callout 14"/>
          <p:cNvSpPr/>
          <p:nvPr/>
        </p:nvSpPr>
        <p:spPr>
          <a:xfrm>
            <a:off x="4052587" y="1482848"/>
            <a:ext cx="3018178" cy="859852"/>
          </a:xfrm>
          <a:prstGeom prst="wedgeEllipseCallout">
            <a:avLst>
              <a:gd name="adj1" fmla="val 33859"/>
              <a:gd name="adj2" fmla="val 1702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~~~~~~~~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794184" y="2441517"/>
            <a:ext cx="3310053" cy="1599142"/>
          </a:xfrm>
          <a:prstGeom prst="wedgeEllipseCallout">
            <a:avLst>
              <a:gd name="adj1" fmla="val -53755"/>
              <a:gd name="adj2" fmla="val 110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あのう、すみません。もうすこしゆっくり</a:t>
            </a:r>
            <a:endParaRPr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おねがいします。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86059" y="4663016"/>
            <a:ext cx="3018178" cy="859852"/>
          </a:xfrm>
          <a:prstGeom prst="wedgeEllipseCallout">
            <a:avLst>
              <a:gd name="adj1" fmla="val 49007"/>
              <a:gd name="adj2" fmla="val 725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わかりました。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90238" cy="5105400"/>
          </a:xfrm>
        </p:spPr>
        <p:txBody>
          <a:bodyPr>
            <a:noAutofit/>
          </a:bodyPr>
          <a:lstStyle/>
          <a:p>
            <a:r>
              <a:rPr lang="ja-JP" altLang="en-US" sz="3600" smtClean="0">
                <a:latin typeface="+mn-ea"/>
              </a:rPr>
              <a:t>もう　いちど　おねがいします。</a:t>
            </a:r>
            <a:endParaRPr lang="en-US" altLang="ja-JP" sz="3600" dirty="0" smtClean="0">
              <a:latin typeface="+mn-ea"/>
            </a:endParaRPr>
          </a:p>
          <a:p>
            <a:r>
              <a:rPr lang="ja-JP" altLang="en-US" sz="3600" smtClean="0">
                <a:latin typeface="+mn-ea"/>
              </a:rPr>
              <a:t>おおきい　こえで　おねがいします</a:t>
            </a:r>
            <a:endParaRPr lang="en-US" altLang="ja-JP" sz="3600" dirty="0" smtClean="0">
              <a:latin typeface="+mn-ea"/>
            </a:endParaRPr>
          </a:p>
          <a:p>
            <a:r>
              <a:rPr lang="ja-JP" altLang="en-US" sz="3600" smtClean="0">
                <a:latin typeface="+mn-ea"/>
              </a:rPr>
              <a:t>もう　すこし　ゆっくり　おねがいします。</a:t>
            </a:r>
            <a:endParaRPr lang="en-US" sz="3600" dirty="0">
              <a:latin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Confirming information and making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p22)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たんご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100" dirty="0" smtClean="0"/>
              <a:t>(Textbook p29-30)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おはよう</a:t>
            </a:r>
            <a:endParaRPr lang="en-US" altLang="ja-JP" sz="2800" dirty="0" smtClean="0"/>
          </a:p>
          <a:p>
            <a:r>
              <a:rPr lang="ja-JP" altLang="en-US" sz="2800" smtClean="0"/>
              <a:t>こんにちは</a:t>
            </a:r>
            <a:endParaRPr lang="en-US" altLang="ja-JP" sz="2800" dirty="0" smtClean="0"/>
          </a:p>
          <a:p>
            <a:r>
              <a:rPr lang="ja-JP" altLang="en-US" sz="2800" smtClean="0"/>
              <a:t>こんばんは</a:t>
            </a:r>
            <a:endParaRPr lang="en-US" altLang="ja-JP" sz="2800" dirty="0" smtClean="0"/>
          </a:p>
          <a:p>
            <a:r>
              <a:rPr lang="ja-JP" altLang="en-US" sz="2800" smtClean="0"/>
              <a:t>さようなら</a:t>
            </a:r>
            <a:endParaRPr lang="en-US" altLang="ja-JP" sz="2800" dirty="0" smtClean="0"/>
          </a:p>
          <a:p>
            <a:r>
              <a:rPr lang="ja-JP" altLang="en-US" sz="2800" smtClean="0"/>
              <a:t>じゃあ　また</a:t>
            </a:r>
            <a:endParaRPr lang="en-US" altLang="ja-JP" sz="2800" dirty="0" smtClean="0"/>
          </a:p>
          <a:p>
            <a:r>
              <a:rPr lang="ja-JP" altLang="en-US" sz="2800" smtClean="0"/>
              <a:t>さようなら</a:t>
            </a:r>
            <a:endParaRPr lang="en-US" altLang="ja-JP" sz="2800" dirty="0" smtClean="0"/>
          </a:p>
          <a:p>
            <a:r>
              <a:rPr lang="ja-JP" altLang="en-US" sz="2800" smtClean="0"/>
              <a:t>ありがとうございます。</a:t>
            </a:r>
            <a:endParaRPr lang="en-US" altLang="ja-JP" sz="2800" dirty="0" smtClean="0"/>
          </a:p>
          <a:p>
            <a:r>
              <a:rPr lang="ja-JP" altLang="en-US" sz="2800" smtClean="0"/>
              <a:t>どういたしまして。</a:t>
            </a:r>
            <a:endParaRPr lang="en-US" altLang="ja-JP" sz="2800" dirty="0" smtClean="0"/>
          </a:p>
          <a:p>
            <a:r>
              <a:rPr lang="ja-JP" altLang="en-US" sz="2800" smtClean="0"/>
              <a:t>はじめまして。</a:t>
            </a:r>
            <a:endParaRPr lang="en-US" altLang="ja-JP" sz="2800" dirty="0" smtClean="0"/>
          </a:p>
          <a:p>
            <a:r>
              <a:rPr lang="ja-JP" altLang="en-US" sz="2800" smtClean="0"/>
              <a:t>どうぞよろしく。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692876"/>
          <a:ext cx="1219200" cy="5429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2614612"/>
          <a:ext cx="1828800" cy="5429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3428999"/>
          <a:ext cx="3048000" cy="5429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4411362"/>
          <a:ext cx="3048000" cy="5429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5436973"/>
          <a:ext cx="3048000" cy="5429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たんご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100" dirty="0" smtClean="0"/>
              <a:t>(Textbook p29-30)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すみません。</a:t>
            </a:r>
            <a:endParaRPr lang="en-US" altLang="ja-JP" sz="2800" dirty="0" smtClean="0"/>
          </a:p>
          <a:p>
            <a:r>
              <a:rPr lang="ja-JP" altLang="en-US" sz="2800" smtClean="0"/>
              <a:t>わかりました。</a:t>
            </a:r>
            <a:endParaRPr lang="en-US" altLang="ja-JP" sz="2800" dirty="0" smtClean="0"/>
          </a:p>
          <a:p>
            <a:r>
              <a:rPr lang="ja-JP" altLang="en-US" sz="2800" smtClean="0"/>
              <a:t>これは　にほんごで　なんといいますか。</a:t>
            </a:r>
            <a:endParaRPr lang="en-US" altLang="ja-JP" sz="2800" dirty="0" smtClean="0"/>
          </a:p>
          <a:p>
            <a:r>
              <a:rPr lang="ja-JP" altLang="en-US" sz="2800" smtClean="0"/>
              <a:t>みてください。</a:t>
            </a:r>
            <a:endParaRPr lang="en-US" altLang="ja-JP" sz="2800" dirty="0" smtClean="0"/>
          </a:p>
          <a:p>
            <a:r>
              <a:rPr lang="ja-JP" altLang="en-US" sz="2800" smtClean="0"/>
              <a:t>よんでください。</a:t>
            </a:r>
            <a:endParaRPr lang="en-US" altLang="ja-JP" sz="2800" dirty="0" smtClean="0"/>
          </a:p>
          <a:p>
            <a:r>
              <a:rPr lang="ja-JP" altLang="en-US" sz="2800" smtClean="0"/>
              <a:t>いってください。</a:t>
            </a:r>
            <a:endParaRPr lang="en-US" altLang="ja-JP" sz="2800" dirty="0" smtClean="0"/>
          </a:p>
          <a:p>
            <a:r>
              <a:rPr lang="ja-JP" altLang="en-US" sz="2800" smtClean="0"/>
              <a:t>よんでください。</a:t>
            </a:r>
            <a:endParaRPr lang="en-US" altLang="ja-JP" sz="2800" dirty="0" smtClean="0"/>
          </a:p>
          <a:p>
            <a:r>
              <a:rPr lang="ja-JP" altLang="en-US" sz="2800" smtClean="0"/>
              <a:t>かいてください。</a:t>
            </a:r>
            <a:endParaRPr lang="en-US" altLang="ja-JP" sz="2800" dirty="0" smtClean="0"/>
          </a:p>
          <a:p>
            <a:r>
              <a:rPr lang="ja-JP" altLang="en-US" sz="2800" smtClean="0"/>
              <a:t>おおきい　こえで　おねがいします。</a:t>
            </a:r>
            <a:endParaRPr lang="en-US" altLang="ja-JP" sz="2800" dirty="0" smtClean="0"/>
          </a:p>
          <a:p>
            <a:r>
              <a:rPr lang="ja-JP" altLang="en-US" sz="2800" smtClean="0"/>
              <a:t>もう　すこし　ゆっくり　はなしてください。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はなしてみましょう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90238" cy="4530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student sitting next to you picks up the pencil you just dropped. What would you say to him.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Your instructor is talking to someone. You need to speak to him/her. How would you interrupt the conversation?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Your instructor says something you don’t understand completely because it was </a:t>
            </a:r>
            <a:r>
              <a:rPr lang="en-US" sz="2400" dirty="0" err="1" smtClean="0"/>
              <a:t>sopken</a:t>
            </a:r>
            <a:r>
              <a:rPr lang="en-US" sz="2400" dirty="0" smtClean="0"/>
              <a:t> too fast. Make the appropriate request so that you can understand what was said.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Role Play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hajimemas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78" y="1804087"/>
            <a:ext cx="2433514" cy="2113006"/>
          </a:xfrm>
          <a:prstGeom prst="rect">
            <a:avLst/>
          </a:prstGeom>
        </p:spPr>
      </p:pic>
      <p:pic>
        <p:nvPicPr>
          <p:cNvPr id="8" name="Picture 5" descr="Aisatsu_Page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051" y="1417638"/>
            <a:ext cx="3754149" cy="2654628"/>
          </a:xfrm>
          <a:prstGeom prst="rect">
            <a:avLst/>
          </a:prstGeom>
          <a:noFill/>
        </p:spPr>
      </p:pic>
      <p:pic>
        <p:nvPicPr>
          <p:cNvPr id="9" name="Picture 5" descr="Aisatsu_Page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3962" y="1569309"/>
            <a:ext cx="3540531" cy="2502958"/>
          </a:xfrm>
          <a:prstGeom prst="rect">
            <a:avLst/>
          </a:prstGeom>
          <a:noFill/>
        </p:spPr>
      </p:pic>
      <p:pic>
        <p:nvPicPr>
          <p:cNvPr id="10" name="Picture 4" descr="Aisatsu_Page_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17092"/>
            <a:ext cx="4159006" cy="2940908"/>
          </a:xfrm>
          <a:prstGeom prst="rect">
            <a:avLst/>
          </a:prstGeom>
          <a:noFill/>
        </p:spPr>
      </p:pic>
      <p:pic>
        <p:nvPicPr>
          <p:cNvPr id="11" name="Picture 2" descr="C:\Users\tokumasu\Desktop\Nakama1a\illustration-web\ch1\hondes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516" y="4402137"/>
            <a:ext cx="3893367" cy="184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　ビンゴ</a:t>
            </a:r>
            <a:r>
              <a:rPr lang="en-US" altLang="ja-JP" dirty="0" smtClean="0"/>
              <a:t> (</a:t>
            </a:r>
            <a:r>
              <a:rPr lang="en-US" dirty="0" smtClean="0"/>
              <a:t>BINGO!)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err="1" smtClean="0"/>
              <a:t>Dict</a:t>
            </a:r>
            <a:r>
              <a:rPr lang="en-US" altLang="ja-JP" dirty="0" smtClean="0"/>
              <a:t>-A-Conversation </a:t>
            </a:r>
            <a:endParaRPr lang="en-US" altLang="ja-JP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1600200"/>
            <a:ext cx="8538519" cy="4525963"/>
          </a:xfrm>
        </p:spPr>
        <p:txBody>
          <a:bodyPr/>
          <a:lstStyle/>
          <a:p>
            <a:r>
              <a:rPr lang="ja-JP" altLang="en-US" sz="3600">
                <a:ea typeface="HGP教科書体" pitchFamily="18" charset="-128"/>
              </a:rPr>
              <a:t>ほんだ：＿＿＿＿＿＿＿＿＿＿＿＿＿</a:t>
            </a:r>
            <a:endParaRPr lang="ja-JP" altLang="en-US" sz="3600" u="sng">
              <a:ea typeface="HGP教科書体" pitchFamily="18" charset="-128"/>
            </a:endParaRPr>
          </a:p>
          <a:p>
            <a:r>
              <a:rPr lang="ja-JP" altLang="en-US" sz="3600">
                <a:ea typeface="HGP教科書体" pitchFamily="18" charset="-128"/>
              </a:rPr>
              <a:t>すみす：＿＿＿＿＿＿＿＿＿＿＿＿＿</a:t>
            </a:r>
          </a:p>
          <a:p>
            <a:r>
              <a:rPr lang="ja-JP" altLang="en-US" sz="3600">
                <a:ea typeface="HGP教科書体" pitchFamily="18" charset="-128"/>
              </a:rPr>
              <a:t>ほんだ：＿＿＿＿＿＿＿＿＿＿＿＿＿</a:t>
            </a:r>
          </a:p>
          <a:p>
            <a:r>
              <a:rPr lang="ja-JP" altLang="en-US" sz="3600">
                <a:ea typeface="HGP教科書体" pitchFamily="18" charset="-128"/>
              </a:rPr>
              <a:t>すみす：＿＿＿＿＿＿＿＿＿＿＿＿＿</a:t>
            </a:r>
          </a:p>
          <a:p>
            <a:r>
              <a:rPr lang="ja-JP" altLang="en-US" sz="3600">
                <a:ea typeface="HGP教科書体" pitchFamily="18" charset="-128"/>
              </a:rPr>
              <a:t>ほんだ：＿＿＿＿＿＿＿＿＿＿＿＿＿</a:t>
            </a:r>
          </a:p>
          <a:p>
            <a:r>
              <a:rPr lang="ja-JP" altLang="en-US" sz="3600">
                <a:ea typeface="HGP教科書体" pitchFamily="18" charset="-128"/>
              </a:rPr>
              <a:t>すみす</a:t>
            </a:r>
            <a:r>
              <a:rPr lang="ja-JP" altLang="en-US" sz="2800">
                <a:ea typeface="HGP教科書体" pitchFamily="18" charset="-128"/>
              </a:rPr>
              <a:t>：＿＿＿＿＿＿＿＿＿＿＿＿</a:t>
            </a:r>
            <a:r>
              <a:rPr lang="ja-JP" altLang="en-US" sz="3600">
                <a:ea typeface="HGP教科書体" pitchFamily="18" charset="-128"/>
              </a:rPr>
              <a:t>＿</a:t>
            </a:r>
          </a:p>
          <a:p>
            <a:endParaRPr lang="ja-JP" altLang="en-US" sz="3600">
              <a:ea typeface="HGP教科書体" pitchFamily="18" charset="-128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68538" y="1628775"/>
            <a:ext cx="4824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ea typeface="HGP教科書体" pitchFamily="18" charset="-128"/>
              </a:rPr>
              <a:t>おはようございます。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68538" y="2924175"/>
            <a:ext cx="741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ea typeface="HGP教科書体" pitchFamily="18" charset="-128"/>
              </a:rPr>
              <a:t>すみすさんは、いちねんせいですか。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195513" y="409668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latin typeface="HGP教科書体" pitchFamily="18" charset="-128"/>
                <a:ea typeface="HGP教科書体" pitchFamily="18" charset="-128"/>
              </a:rPr>
              <a:t>いちねんせいは、えいごで</a:t>
            </a:r>
            <a:r>
              <a:rPr lang="en-US" altLang="ja-JP" sz="2800" dirty="0">
                <a:latin typeface="HGP教科書体" pitchFamily="18" charset="-128"/>
                <a:ea typeface="HGP教科書体" pitchFamily="18" charset="-128"/>
              </a:rPr>
              <a:t>freshman</a:t>
            </a:r>
            <a:r>
              <a:rPr lang="ja-JP" altLang="en-US" sz="2800">
                <a:latin typeface="HGP教科書体" pitchFamily="18" charset="-128"/>
                <a:ea typeface="HGP教科書体" pitchFamily="18" charset="-128"/>
              </a:rPr>
              <a:t>で</a:t>
            </a:r>
            <a:r>
              <a:rPr lang="ja-JP" altLang="en-US" sz="3600">
                <a:latin typeface="HGP教科書体" pitchFamily="18" charset="-128"/>
                <a:ea typeface="HGP教科書体" pitchFamily="18" charset="-128"/>
              </a:rPr>
              <a:t>す。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268538" y="2276475"/>
            <a:ext cx="4824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solidFill>
                  <a:srgbClr val="FF0000"/>
                </a:solidFill>
                <a:ea typeface="HGP教科書体" pitchFamily="18" charset="-128"/>
              </a:rPr>
              <a:t>おはようございます。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24075" y="3573463"/>
            <a:ext cx="7019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solidFill>
                  <a:srgbClr val="FF0000"/>
                </a:solidFill>
                <a:ea typeface="HGP教科書体" pitchFamily="18" charset="-128"/>
              </a:rPr>
              <a:t>「いちねんせい</a:t>
            </a:r>
            <a:r>
              <a:rPr lang="ja-JP" altLang="en-US" sz="2800" smtClean="0">
                <a:solidFill>
                  <a:srgbClr val="FF0000"/>
                </a:solidFill>
                <a:ea typeface="HGP教科書体" pitchFamily="18" charset="-128"/>
              </a:rPr>
              <a:t>」はえいごでなんといいますか。</a:t>
            </a:r>
            <a:endParaRPr lang="ja-JP" altLang="en-US" sz="2800">
              <a:solidFill>
                <a:srgbClr val="FF0000"/>
              </a:solidFill>
              <a:ea typeface="HGP教科書体" pitchFamily="18" charset="-128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268538" y="4941888"/>
            <a:ext cx="5688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solidFill>
                  <a:srgbClr val="FF0000"/>
                </a:solidFill>
                <a:ea typeface="HGP教科書体" pitchFamily="18" charset="-128"/>
              </a:rPr>
              <a:t>はい、いちねんせ</a:t>
            </a:r>
            <a:r>
              <a:rPr lang="ja-JP" altLang="en-US" sz="2800" smtClean="0">
                <a:solidFill>
                  <a:srgbClr val="FF0000"/>
                </a:solidFill>
                <a:ea typeface="HGP教科書体" pitchFamily="18" charset="-128"/>
              </a:rPr>
              <a:t>いです</a:t>
            </a:r>
            <a:r>
              <a:rPr lang="ja-JP" altLang="en-US" sz="2800">
                <a:solidFill>
                  <a:srgbClr val="FF0000"/>
                </a:solidFill>
                <a:ea typeface="HGP教科書体" pitchFamily="18" charset="-128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/>
      <p:bldP spid="69639" grpId="0"/>
      <p:bldP spid="69639" grpId="1"/>
      <p:bldP spid="69640" grpId="0"/>
      <p:bldP spid="69640" grpId="1"/>
      <p:bldP spid="69641" grpId="0"/>
      <p:bldP spid="69641" grpId="1"/>
      <p:bldP spid="6964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7005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5650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When you hear words don’t understand, try to guess what the teacher is saying from the context or situation or by observing gestures.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1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455" y="3157295"/>
            <a:ext cx="3038626" cy="37007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3157294"/>
            <a:ext cx="1075038" cy="685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262184" y="2656703"/>
            <a:ext cx="2879124" cy="1816444"/>
          </a:xfrm>
          <a:prstGeom prst="wedgeEllipseCallout">
            <a:avLst>
              <a:gd name="adj1" fmla="val 64574"/>
              <a:gd name="adj2" fmla="val 42772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rgbClr val="FF0000"/>
                </a:solidFill>
              </a:rPr>
              <a:t>～てください。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smtClean="0">
                <a:solidFill>
                  <a:srgbClr val="FF0000"/>
                </a:solidFill>
              </a:rPr>
              <a:t>～でください。</a:t>
            </a:r>
            <a:endParaRPr lang="en-US" altLang="ja-JP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060" y="1657519"/>
            <a:ext cx="4702518" cy="45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smtClean="0">
                <a:latin typeface="+mj-lt"/>
                <a:ea typeface="+mj-ea"/>
                <a:cs typeface="+mj-cs"/>
              </a:rPr>
              <a:t>きいてください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みてください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26804" y="1905000"/>
            <a:ext cx="46386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4213" y="1645914"/>
            <a:ext cx="4368371" cy="4662811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かいてください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3731" y="1684154"/>
            <a:ext cx="5117198" cy="5173846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よんでください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761</Words>
  <Application>Microsoft Office PowerPoint</Application>
  <PresentationFormat>On-screen Show (4:3)</PresentationFormat>
  <Paragraphs>170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Equity</vt:lpstr>
      <vt:lpstr>にほんご JPN101</vt:lpstr>
      <vt:lpstr>きいてみましょう</vt:lpstr>
      <vt:lpstr>Dictation</vt:lpstr>
      <vt:lpstr>Review</vt:lpstr>
      <vt:lpstr>Understanding your instructor’s requests (Textbook p20)</vt:lpstr>
      <vt:lpstr>Slide 6</vt:lpstr>
      <vt:lpstr>みてください</vt:lpstr>
      <vt:lpstr>かいてください</vt:lpstr>
      <vt:lpstr>よんでください</vt:lpstr>
      <vt:lpstr>たってください</vt:lpstr>
      <vt:lpstr>すわってください</vt:lpstr>
      <vt:lpstr>きてください</vt:lpstr>
      <vt:lpstr>いってください</vt:lpstr>
      <vt:lpstr>もういちどいってください</vt:lpstr>
      <vt:lpstr>おおきいこえでいってください</vt:lpstr>
      <vt:lpstr>Understanding your instructor’s requests (Textbook p20)</vt:lpstr>
      <vt:lpstr>Understanding your instructor’s requests (Textbook p20)</vt:lpstr>
      <vt:lpstr>Slide 18</vt:lpstr>
      <vt:lpstr>Understanding your instructor’s requests (Textbook p20)</vt:lpstr>
      <vt:lpstr>New Useful Expressions</vt:lpstr>
      <vt:lpstr>Confirming information and making requests (textbook p22)</vt:lpstr>
      <vt:lpstr>Confirming information and making requests (textbook p22)</vt:lpstr>
      <vt:lpstr>Confirming information and making requests (textbook p22)</vt:lpstr>
      <vt:lpstr>Confirming information and making requests (textbook p22)</vt:lpstr>
      <vt:lpstr>Confirming information and making requests (textbook p22)</vt:lpstr>
      <vt:lpstr>Confirming information and making requests (textbook p22)</vt:lpstr>
      <vt:lpstr>Confirming information and making requests (textbook p22)</vt:lpstr>
      <vt:lpstr>Confirming information and making requests (textbook p22)</vt:lpstr>
      <vt:lpstr>たんご  (Textbook p29-30)</vt:lpstr>
      <vt:lpstr>たんご  (Textbook p29-30)</vt:lpstr>
      <vt:lpstr>はなしてみましょう</vt:lpstr>
      <vt:lpstr>Role Play</vt:lpstr>
      <vt:lpstr>　ビンゴ (BINGO!)</vt:lpstr>
      <vt:lpstr>Dict-A-Conversation 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150</cp:revision>
  <dcterms:created xsi:type="dcterms:W3CDTF">2009-09-20T18:14:48Z</dcterms:created>
  <dcterms:modified xsi:type="dcterms:W3CDTF">2010-02-01T22:07:42Z</dcterms:modified>
</cp:coreProperties>
</file>