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300" r:id="rId3"/>
    <p:sldId id="438" r:id="rId4"/>
    <p:sldId id="403" r:id="rId5"/>
    <p:sldId id="406" r:id="rId6"/>
    <p:sldId id="409" r:id="rId7"/>
    <p:sldId id="407" r:id="rId8"/>
    <p:sldId id="410" r:id="rId9"/>
    <p:sldId id="298" r:id="rId10"/>
    <p:sldId id="374" r:id="rId11"/>
    <p:sldId id="415" r:id="rId12"/>
    <p:sldId id="414" r:id="rId13"/>
    <p:sldId id="413" r:id="rId14"/>
    <p:sldId id="412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03368-D1AC-4742-88B6-1DEE7BEC2EA2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3D16B-C4EC-4072-B7FD-0AED7FE2039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3D16B-C4EC-4072-B7FD-0AED7FE2039E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AD4ED-6B35-4977-948F-10DC8A45B0F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C65BF-CD52-49A7-AA79-07DDACFFA2B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ik.mo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uk.mo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ek.mo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ok.mov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kak.mo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kik.mov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kuk.mov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kek.mov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kok.mov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sak.mov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shik.mov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suk.mov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sek.mov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sok.mov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ak.mo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 </a:t>
            </a:r>
            <a:r>
              <a:rPr lang="en-US" altLang="ja-JP" b="1" smtClean="0"/>
              <a:t>28, </a:t>
            </a:r>
            <a:r>
              <a:rPr lang="en-US" altLang="ja-JP" b="1" dirty="0" smtClean="0"/>
              <a:t>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6530" y="4733879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451555"/>
            <a:ext cx="4026369" cy="301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6530" y="5348111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691444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6530" y="5715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479776"/>
            <a:ext cx="3969927" cy="297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6530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747888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40862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k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08000"/>
            <a:ext cx="4158075" cy="311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40862" y="4938888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k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451554"/>
            <a:ext cx="3932297" cy="294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40862" y="5305778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k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381000"/>
            <a:ext cx="4026371" cy="301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40862" y="570018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07999"/>
            <a:ext cx="4082815" cy="30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18666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k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0385" y="620889"/>
            <a:ext cx="4082815" cy="30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50555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s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620889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64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> (</a:t>
            </a:r>
            <a:r>
              <a:rPr lang="en-US" dirty="0" smtClean="0"/>
              <a:t>Katakana)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64666" y="4733879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sh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88431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36444" y="526344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s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35607"/>
            <a:ext cx="3933115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36444" y="574322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s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02089" y="663222"/>
            <a:ext cx="3951111" cy="296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64666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s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620889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よんでみましょう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(p75)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11" y="1600200"/>
            <a:ext cx="7656689" cy="51212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sz="2353" dirty="0" smtClean="0"/>
              <a:t>Read the following words in katakana and guess what they mean.</a:t>
            </a: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キス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ケーキ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サーカス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ケース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アイス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コース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エース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オアシス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シーソー</a:t>
            </a:r>
            <a:endParaRPr 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451556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08962" cy="5373687"/>
          </a:xfrm>
        </p:spPr>
        <p:txBody>
          <a:bodyPr/>
          <a:lstStyle/>
          <a:p>
            <a:pPr marL="571500" indent="-571500"/>
            <a:r>
              <a:rPr lang="en-US" altLang="ja-JP" sz="4000" dirty="0"/>
              <a:t>3 types</a:t>
            </a:r>
          </a:p>
          <a:p>
            <a:pPr marL="571500" indent="-571500"/>
            <a:r>
              <a:rPr lang="en-US" altLang="ja-JP" sz="4000" dirty="0" smtClean="0"/>
              <a:t>Hiragana</a:t>
            </a:r>
          </a:p>
          <a:p>
            <a:pPr marL="952500" lvl="1" indent="-495300"/>
            <a:r>
              <a:rPr lang="ja-JP" altLang="en-US" sz="4000" b="1" dirty="0" smtClean="0">
                <a:latin typeface="ＤＦＰ教科書体W4"/>
                <a:ea typeface="ＤＦＰ教科書体W4"/>
              </a:rPr>
              <a:t>あいうえお</a:t>
            </a:r>
            <a:r>
              <a:rPr lang="ja-JP" altLang="en-US" sz="4000" dirty="0" smtClean="0">
                <a:latin typeface="ＤＦＰ教科書体W4"/>
                <a:ea typeface="ＤＦＰ教科書体W4"/>
              </a:rPr>
              <a:t> </a:t>
            </a:r>
            <a:r>
              <a:rPr lang="en-US" altLang="ja-JP" sz="4000" dirty="0" smtClean="0"/>
              <a:t>&lt;curvilinear shape&gt;</a:t>
            </a:r>
          </a:p>
          <a:p>
            <a:pPr marL="571500" indent="-571500"/>
            <a:r>
              <a:rPr lang="en-US" altLang="ja-JP" sz="4000" dirty="0" smtClean="0"/>
              <a:t>Katakana </a:t>
            </a:r>
            <a:endParaRPr lang="en-US" altLang="ja-JP" sz="4000" dirty="0"/>
          </a:p>
          <a:p>
            <a:pPr marL="952500" lvl="1" indent="-495300"/>
            <a:r>
              <a:rPr lang="ja-JP" altLang="en-US" sz="4000" b="1" dirty="0" smtClean="0">
                <a:latin typeface="ＤＦＰ教科書体W4"/>
                <a:ea typeface="ＤＦＰ教科書体W4"/>
              </a:rPr>
              <a:t>アイウエオ</a:t>
            </a:r>
            <a:r>
              <a:rPr lang="ja-JP" altLang="en-US" sz="4000" dirty="0" smtClean="0"/>
              <a:t> </a:t>
            </a:r>
            <a:r>
              <a:rPr lang="en-US" altLang="ja-JP" sz="4000" dirty="0"/>
              <a:t>&lt;rectilinear shape&gt;</a:t>
            </a:r>
          </a:p>
          <a:p>
            <a:pPr marL="571500" indent="-571500"/>
            <a:r>
              <a:rPr lang="en-US" altLang="ja-JP" sz="4000" dirty="0"/>
              <a:t>Kanji (Chinese characters)</a:t>
            </a:r>
          </a:p>
          <a:p>
            <a:pPr marL="952500" lvl="1" indent="-495300"/>
            <a:r>
              <a:rPr lang="ja-JP" altLang="en-US" sz="4000" b="1" dirty="0" smtClean="0">
                <a:latin typeface="ＤＦＰ教科書体W4"/>
                <a:ea typeface="ＤＦＰ教科書体W4"/>
              </a:rPr>
              <a:t>牧野成一</a:t>
            </a:r>
            <a:endParaRPr lang="ja-JP" altLang="en-US" sz="4000" b="1" dirty="0">
              <a:latin typeface="ＤＦＰ教科書体W4"/>
              <a:ea typeface="ＤＦＰ教科書体W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Characters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1524000"/>
          </a:xfrm>
        </p:spPr>
        <p:txBody>
          <a:bodyPr>
            <a:normAutofit/>
          </a:bodyPr>
          <a:lstStyle/>
          <a:p>
            <a:r>
              <a:rPr lang="en-US" altLang="ja-JP" dirty="0"/>
              <a:t>Words borrowed from other </a:t>
            </a:r>
            <a:r>
              <a:rPr lang="en-US" altLang="ja-JP" dirty="0" smtClean="0"/>
              <a:t>languages</a:t>
            </a:r>
          </a:p>
          <a:p>
            <a:pPr lvl="1">
              <a:buNone/>
            </a:pPr>
            <a:r>
              <a:rPr lang="ja-JP" altLang="en-US" dirty="0" smtClean="0">
                <a:latin typeface="ＤＦＰ教科書体W4"/>
                <a:ea typeface="ＤＦＰ教科書体W4"/>
              </a:rPr>
              <a:t>わたしは　</a:t>
            </a:r>
            <a:r>
              <a:rPr lang="ja-JP" altLang="en-US" dirty="0" smtClean="0">
                <a:solidFill>
                  <a:srgbClr val="FF0000"/>
                </a:solidFill>
                <a:latin typeface="ＤＦＰ教科書体W4"/>
                <a:ea typeface="ＤＦＰ教科書体W4"/>
              </a:rPr>
              <a:t>プリンストン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だいがくの</a:t>
            </a:r>
            <a:r>
              <a:rPr lang="en-US" altLang="ja-JP" dirty="0" smtClean="0">
                <a:latin typeface="ＤＦＰ教科書体W4"/>
                <a:ea typeface="ＤＦＰ教科書体W4"/>
              </a:rPr>
              <a:t>　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がくせいです。</a:t>
            </a:r>
            <a:endParaRPr lang="en-US" altLang="ja-JP" dirty="0">
              <a:latin typeface="ＤＦＰ教科書体W4"/>
              <a:ea typeface="ＤＦＰ教科書体W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575" y="3274540"/>
            <a:ext cx="2259742" cy="30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032" y="3531952"/>
            <a:ext cx="2984479" cy="22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>(katakana)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1473"/>
            <a:ext cx="7772400" cy="1524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Words </a:t>
            </a:r>
            <a:r>
              <a:rPr lang="en-US" altLang="ja-JP" dirty="0"/>
              <a:t>for sounds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973" y="3488531"/>
            <a:ext cx="3191238" cy="231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987" y="3488531"/>
            <a:ext cx="31972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457200" y="2438400"/>
            <a:ext cx="2057400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ja-JP" altLang="en-US" sz="2400"/>
              <a:t>ドーン！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3782197" y="2524473"/>
            <a:ext cx="1905000" cy="762000"/>
          </a:xfrm>
          <a:prstGeom prst="wedgeEllipseCallout">
            <a:avLst>
              <a:gd name="adj1" fmla="val 42667"/>
              <a:gd name="adj2" fmla="val 78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ja-JP" altLang="en-US" sz="2400"/>
              <a:t>ワンワン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>(katakana)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487" y="562616"/>
            <a:ext cx="5723928" cy="629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78891" y="5782962"/>
            <a:ext cx="986481" cy="4572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08102" y="227012"/>
            <a:ext cx="5257671" cy="158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93840" y="5782962"/>
            <a:ext cx="986481" cy="4572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400" dirty="0" smtClean="0"/>
              <a:t>Katakana Chart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p73)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8919" y="1569308"/>
          <a:ext cx="8680450" cy="3484563"/>
        </p:xfrm>
        <a:graphic>
          <a:graphicData uri="http://schemas.openxmlformats.org/presentationml/2006/ole">
            <p:oleObj spid="_x0000_s3074" name="ワークシート" r:id="rId4" imgW="9458249" imgH="3781349" progId="Excel.Sheet.8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09568" y="5214551"/>
            <a:ext cx="3830596" cy="1323439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NTモトヤ教科書4KP" pitchFamily="18" charset="-128"/>
              </a:rPr>
              <a:t>Long vowel marker = </a:t>
            </a:r>
            <a:r>
              <a:rPr lang="ja-JP" altLang="en-US" sz="2000">
                <a:ea typeface="NTモトヤ教科書4KP" pitchFamily="18" charset="-128"/>
              </a:rPr>
              <a:t>ケーキ</a:t>
            </a:r>
          </a:p>
          <a:p>
            <a:r>
              <a:rPr lang="en-US" altLang="ja-JP" sz="2000" dirty="0">
                <a:ea typeface="NTモトヤ教科書4KP" pitchFamily="18" charset="-128"/>
              </a:rPr>
              <a:t>Voiced/voiceless marker = </a:t>
            </a:r>
            <a:r>
              <a:rPr lang="ja-JP" altLang="en-US" sz="2000">
                <a:ea typeface="NTモトヤ教科書4KP" pitchFamily="18" charset="-128"/>
              </a:rPr>
              <a:t>ガ、パ</a:t>
            </a:r>
          </a:p>
          <a:p>
            <a:r>
              <a:rPr lang="en-US" altLang="ja-JP" sz="2000" dirty="0">
                <a:ea typeface="NTモトヤ教科書4KP" pitchFamily="18" charset="-128"/>
              </a:rPr>
              <a:t>Double consonant = </a:t>
            </a:r>
            <a:r>
              <a:rPr lang="ja-JP" altLang="en-US" sz="2000">
                <a:ea typeface="NTモトヤ教科書4KP" pitchFamily="18" charset="-128"/>
              </a:rPr>
              <a:t>キック</a:t>
            </a:r>
          </a:p>
          <a:p>
            <a:r>
              <a:rPr lang="en-US" altLang="ja-JP" sz="2000" dirty="0">
                <a:ea typeface="NTモトヤ教科書4KP" pitchFamily="18" charset="-128"/>
              </a:rPr>
              <a:t>Glide = </a:t>
            </a:r>
            <a:r>
              <a:rPr lang="ja-JP" altLang="en-US" sz="2000">
                <a:ea typeface="NTモトヤ教科書4KP" pitchFamily="18" charset="-128"/>
              </a:rPr>
              <a:t>キャ、キュ、キョ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ア～ソ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p74-75)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4" y="1584485"/>
            <a:ext cx="7821828" cy="5273515"/>
          </a:xfrm>
          <a:prstGeom prst="rect">
            <a:avLst/>
          </a:prstGeom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6166021" y="1584484"/>
            <a:ext cx="2360141" cy="527351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6530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6829" y="493889"/>
            <a:ext cx="4026371" cy="301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190</Words>
  <Application>Microsoft Office PowerPoint</Application>
  <PresentationFormat>On-screen Show (4:3)</PresentationFormat>
  <Paragraphs>58</Paragraphs>
  <Slides>24</Slides>
  <Notes>5</Notes>
  <HiddenSlides>0</HiddenSlides>
  <MMClips>15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Equity</vt:lpstr>
      <vt:lpstr>ワークシート</vt:lpstr>
      <vt:lpstr>にほんご JPN101</vt:lpstr>
      <vt:lpstr>カタカナ (Katakana)</vt:lpstr>
      <vt:lpstr>Characters</vt:lpstr>
      <vt:lpstr>カタカナ(katakana)</vt:lpstr>
      <vt:lpstr>カタカナ(katakana)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よんでみましょう (p75)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124</cp:revision>
  <dcterms:created xsi:type="dcterms:W3CDTF">2009-09-28T12:39:14Z</dcterms:created>
  <dcterms:modified xsi:type="dcterms:W3CDTF">2010-02-01T22:08:32Z</dcterms:modified>
</cp:coreProperties>
</file>