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64"/>
  </p:notesMasterIdLst>
  <p:handoutMasterIdLst>
    <p:handoutMasterId r:id="rId65"/>
  </p:handoutMasterIdLst>
  <p:sldIdLst>
    <p:sldId id="300" r:id="rId3"/>
    <p:sldId id="469" r:id="rId4"/>
    <p:sldId id="470" r:id="rId5"/>
    <p:sldId id="471" r:id="rId6"/>
    <p:sldId id="472" r:id="rId7"/>
    <p:sldId id="475" r:id="rId8"/>
    <p:sldId id="473" r:id="rId9"/>
    <p:sldId id="480" r:id="rId10"/>
    <p:sldId id="483" r:id="rId11"/>
    <p:sldId id="482" r:id="rId12"/>
    <p:sldId id="481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74" r:id="rId24"/>
    <p:sldId id="476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05" r:id="rId34"/>
    <p:sldId id="506" r:id="rId35"/>
    <p:sldId id="507" r:id="rId36"/>
    <p:sldId id="508" r:id="rId37"/>
    <p:sldId id="477" r:id="rId38"/>
    <p:sldId id="502" r:id="rId39"/>
    <p:sldId id="503" r:id="rId40"/>
    <p:sldId id="504" r:id="rId41"/>
    <p:sldId id="478" r:id="rId42"/>
    <p:sldId id="479" r:id="rId43"/>
    <p:sldId id="437" r:id="rId44"/>
    <p:sldId id="439" r:id="rId45"/>
    <p:sldId id="440" r:id="rId46"/>
    <p:sldId id="463" r:id="rId47"/>
    <p:sldId id="460" r:id="rId48"/>
    <p:sldId id="441" r:id="rId49"/>
    <p:sldId id="461" r:id="rId50"/>
    <p:sldId id="442" r:id="rId51"/>
    <p:sldId id="443" r:id="rId52"/>
    <p:sldId id="444" r:id="rId53"/>
    <p:sldId id="464" r:id="rId54"/>
    <p:sldId id="466" r:id="rId55"/>
    <p:sldId id="465" r:id="rId56"/>
    <p:sldId id="445" r:id="rId57"/>
    <p:sldId id="468" r:id="rId58"/>
    <p:sldId id="447" r:id="rId59"/>
    <p:sldId id="446" r:id="rId60"/>
    <p:sldId id="448" r:id="rId61"/>
    <p:sldId id="451" r:id="rId62"/>
    <p:sldId id="450" r:id="rId6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tek.mov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tok.mov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nak.mov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nik.mov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nuk.mov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nek.mov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nok.mov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hak.mov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hik.mov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fuk.mov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hek.mov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hok.mov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mak.mov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mik.mov" TargetMode="Externa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muk.mov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mek.mov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mok.mov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yak.mov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yuk.mov" TargetMode="Externa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yok.mov.qt" TargetMode="Externa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rak.mov" TargetMode="Externa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rik.mov.qt" TargetMode="Externa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ruk.mov" TargetMode="Externa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rek.mov" TargetMode="Externa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rok.mov" TargetMode="Externa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wak.mov" TargetMode="Externa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wok.mov" TargetMode="Externa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nk.mov" TargetMode="Externa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8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37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39.wmf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tak.mov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chik.mov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takana%20mov\tsuk.mov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/>
              <a:t>Sep. </a:t>
            </a:r>
            <a:r>
              <a:rPr lang="en-US" altLang="ja-JP" b="1" smtClean="0"/>
              <a:t>29, </a:t>
            </a:r>
            <a:r>
              <a:rPr lang="en-US" altLang="ja-JP" b="1" dirty="0" smtClean="0"/>
              <a:t>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819135" y="5770605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6" y="677332"/>
            <a:ext cx="3933114" cy="294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831492" y="628403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o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564444"/>
            <a:ext cx="4013201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460789" y="429643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na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522111"/>
            <a:ext cx="3933115" cy="294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459263" y="4952601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ni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9201" y="606777"/>
            <a:ext cx="4063999" cy="304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485503" y="5288692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nu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592666"/>
            <a:ext cx="4026369" cy="301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471620" y="5721178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ne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9620" y="606777"/>
            <a:ext cx="4113580" cy="308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497859" y="628403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no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1117" y="691444"/>
            <a:ext cx="3913483" cy="293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127157" y="429643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ha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479777"/>
            <a:ext cx="3913481" cy="2935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139514" y="4893276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hi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6" y="592666"/>
            <a:ext cx="3988740" cy="2991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65373" y="5346759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fu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26829" y="493889"/>
            <a:ext cx="4026371" cy="301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3643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カタカナ</a:t>
            </a:r>
            <a:r>
              <a:rPr lang="en-US" altLang="ja-JP" dirty="0" smtClean="0"/>
              <a:t> (</a:t>
            </a:r>
            <a:r>
              <a:rPr lang="en-US" dirty="0" smtClean="0"/>
              <a:t>Katakana)</a:t>
            </a:r>
            <a:br>
              <a:rPr lang="en-US" dirty="0" smtClean="0"/>
            </a:br>
            <a:r>
              <a:rPr lang="en-US" dirty="0" smtClean="0"/>
              <a:t>Review </a:t>
            </a:r>
            <a:r>
              <a:rPr lang="ja-JP" altLang="en-US" smtClean="0"/>
              <a:t>ア～ソ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77730" y="5733535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he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634999"/>
            <a:ext cx="3913483" cy="293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90086" y="635635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ho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6" y="677332"/>
            <a:ext cx="4007556" cy="3005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よんでみましょう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11" dirty="0" smtClean="0"/>
              <a:t>(p76)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111" y="1600200"/>
            <a:ext cx="7656689" cy="51212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ja-JP" sz="2353" dirty="0" smtClean="0"/>
              <a:t>Read the following words in katakana and guess what they mean.</a:t>
            </a: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カタカナ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ネット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ヒーター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カヌー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ノート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エチケット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テキスト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カッター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ホット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ニット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  <a:p>
            <a:r>
              <a:rPr lang="ja-JP" altLang="en-US" sz="3300" smtClean="0">
                <a:latin typeface="ＤＦＰ教科書体W4"/>
                <a:ea typeface="ＤＦＰ教科書体W4"/>
              </a:rPr>
              <a:t>テスト</a:t>
            </a:r>
            <a:endParaRPr lang="en-US" altLang="ja-JP" sz="3300" dirty="0" smtClean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451556" y="63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4400" smtClean="0"/>
              <a:t>マ～ン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(Textbook / p77-78)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4" y="1584485"/>
            <a:ext cx="7821828" cy="5273515"/>
          </a:xfrm>
          <a:prstGeom prst="rect">
            <a:avLst/>
          </a:prstGeom>
        </p:spPr>
      </p:pic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864973" y="1584485"/>
            <a:ext cx="2940907" cy="527351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744097" y="429643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ma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507999"/>
            <a:ext cx="3951111" cy="296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731741" y="4952601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mi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733778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731741" y="5313405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mu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7" y="699829"/>
            <a:ext cx="3933114" cy="294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768811" y="5733535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me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719667"/>
            <a:ext cx="3969926" cy="297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719384" y="628403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mo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6" y="634386"/>
            <a:ext cx="3933114" cy="294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435178" y="429643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ya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606778"/>
            <a:ext cx="3951111" cy="296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4400" smtClean="0"/>
              <a:t>ア～ソ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(Textbook / p74-75)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4" y="1584485"/>
            <a:ext cx="7821828" cy="5273515"/>
          </a:xfrm>
          <a:prstGeom prst="rect">
            <a:avLst/>
          </a:prstGeom>
        </p:spPr>
      </p:pic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6166021" y="1584484"/>
            <a:ext cx="2360141" cy="527351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410465" y="5288692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yu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616655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361038" y="628403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yok.mov.qt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691444"/>
            <a:ext cx="4045185" cy="303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64476" y="429643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ra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6" y="690831"/>
            <a:ext cx="3933114" cy="294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76832" y="4783667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rik.mov.qt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6" y="747275"/>
            <a:ext cx="3933114" cy="294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124032" y="5314129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ru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846053"/>
            <a:ext cx="3933115" cy="294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85753" y="5800277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re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705556"/>
            <a:ext cx="4045185" cy="303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85753" y="628403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ro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6" y="719667"/>
            <a:ext cx="3988740" cy="2991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704604" y="429643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wa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6" y="606778"/>
            <a:ext cx="4045184" cy="303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620086" y="5330721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wo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776111"/>
            <a:ext cx="3988741" cy="299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692247" y="628403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n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9200" y="550333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よんでみましょう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11" dirty="0" smtClean="0"/>
              <a:t>(p75)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111" y="1600200"/>
            <a:ext cx="7656689" cy="51212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ja-JP" sz="2353" dirty="0" smtClean="0"/>
              <a:t>Read the following words in katakana and guess what they mean.</a:t>
            </a:r>
          </a:p>
          <a:p>
            <a:r>
              <a:rPr lang="ja-JP" altLang="en-US" sz="3000" dirty="0" smtClean="0">
                <a:latin typeface="ＤＦＰ教科書体W4"/>
                <a:ea typeface="ＤＦＰ教科書体W4"/>
              </a:rPr>
              <a:t>キス</a:t>
            </a:r>
            <a:endParaRPr lang="en-US" altLang="ja-JP" sz="3000" dirty="0" smtClean="0">
              <a:latin typeface="ＤＦＰ教科書体W4"/>
              <a:ea typeface="ＤＦＰ教科書体W4"/>
            </a:endParaRPr>
          </a:p>
          <a:p>
            <a:r>
              <a:rPr lang="ja-JP" altLang="en-US" sz="3000" dirty="0" smtClean="0">
                <a:latin typeface="ＤＦＰ教科書体W4"/>
                <a:ea typeface="ＤＦＰ教科書体W4"/>
              </a:rPr>
              <a:t>ケーキ</a:t>
            </a:r>
            <a:endParaRPr lang="en-US" altLang="ja-JP" sz="3000" dirty="0" smtClean="0">
              <a:latin typeface="ＤＦＰ教科書体W4"/>
              <a:ea typeface="ＤＦＰ教科書体W4"/>
            </a:endParaRPr>
          </a:p>
          <a:p>
            <a:r>
              <a:rPr lang="ja-JP" altLang="en-US" sz="3000" dirty="0" smtClean="0">
                <a:latin typeface="ＤＦＰ教科書体W4"/>
                <a:ea typeface="ＤＦＰ教科書体W4"/>
              </a:rPr>
              <a:t>サーカス</a:t>
            </a:r>
            <a:endParaRPr lang="en-US" altLang="ja-JP" sz="3000" dirty="0" smtClean="0">
              <a:latin typeface="ＤＦＰ教科書体W4"/>
              <a:ea typeface="ＤＦＰ教科書体W4"/>
            </a:endParaRPr>
          </a:p>
          <a:p>
            <a:r>
              <a:rPr lang="ja-JP" altLang="en-US" sz="3000" dirty="0" smtClean="0">
                <a:latin typeface="ＤＦＰ教科書体W4"/>
                <a:ea typeface="ＤＦＰ教科書体W4"/>
              </a:rPr>
              <a:t>ケース</a:t>
            </a:r>
            <a:endParaRPr lang="en-US" altLang="ja-JP" sz="3000" dirty="0" smtClean="0">
              <a:latin typeface="ＤＦＰ教科書体W4"/>
              <a:ea typeface="ＤＦＰ教科書体W4"/>
            </a:endParaRPr>
          </a:p>
          <a:p>
            <a:r>
              <a:rPr lang="ja-JP" altLang="en-US" sz="3000" dirty="0" smtClean="0">
                <a:latin typeface="ＤＦＰ教科書体W4"/>
                <a:ea typeface="ＤＦＰ教科書体W4"/>
              </a:rPr>
              <a:t>アイス</a:t>
            </a:r>
            <a:endParaRPr lang="en-US" altLang="ja-JP" sz="3000" dirty="0" smtClean="0">
              <a:latin typeface="ＤＦＰ教科書体W4"/>
              <a:ea typeface="ＤＦＰ教科書体W4"/>
            </a:endParaRPr>
          </a:p>
          <a:p>
            <a:r>
              <a:rPr lang="ja-JP" altLang="en-US" sz="3000" dirty="0" smtClean="0">
                <a:latin typeface="ＤＦＰ教科書体W4"/>
                <a:ea typeface="ＤＦＰ教科書体W4"/>
              </a:rPr>
              <a:t>コース</a:t>
            </a:r>
            <a:endParaRPr lang="en-US" altLang="ja-JP" sz="3000" dirty="0" smtClean="0">
              <a:latin typeface="ＤＦＰ教科書体W4"/>
              <a:ea typeface="ＤＦＰ教科書体W4"/>
            </a:endParaRPr>
          </a:p>
          <a:p>
            <a:r>
              <a:rPr lang="ja-JP" altLang="en-US" sz="3000" dirty="0" smtClean="0">
                <a:latin typeface="ＤＦＰ教科書体W4"/>
                <a:ea typeface="ＤＦＰ教科書体W4"/>
              </a:rPr>
              <a:t>エース</a:t>
            </a:r>
            <a:endParaRPr lang="en-US" altLang="ja-JP" sz="3000" dirty="0" smtClean="0">
              <a:latin typeface="ＤＦＰ教科書体W4"/>
              <a:ea typeface="ＤＦＰ教科書体W4"/>
            </a:endParaRPr>
          </a:p>
          <a:p>
            <a:r>
              <a:rPr lang="ja-JP" altLang="en-US" sz="3000" dirty="0" smtClean="0">
                <a:latin typeface="ＤＦＰ教科書体W4"/>
                <a:ea typeface="ＤＦＰ教科書体W4"/>
              </a:rPr>
              <a:t>オアシス</a:t>
            </a:r>
            <a:endParaRPr lang="en-US" altLang="ja-JP" sz="3000" dirty="0" smtClean="0">
              <a:latin typeface="ＤＦＰ教科書体W4"/>
              <a:ea typeface="ＤＦＰ教科書体W4"/>
            </a:endParaRPr>
          </a:p>
          <a:p>
            <a:r>
              <a:rPr lang="ja-JP" altLang="en-US" sz="3000" dirty="0" smtClean="0">
                <a:latin typeface="ＤＦＰ教科書体W4"/>
                <a:ea typeface="ＤＦＰ教科書体W4"/>
              </a:rPr>
              <a:t>シーソー</a:t>
            </a:r>
            <a:endParaRPr lang="en-US" sz="3000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451556" y="63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よんでみましょう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11" dirty="0" smtClean="0"/>
              <a:t>(p78)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5121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353" dirty="0" smtClean="0"/>
              <a:t>Read the following words in katakana and guess what they mean.</a:t>
            </a:r>
          </a:p>
          <a:p>
            <a:pPr>
              <a:buNone/>
            </a:pPr>
            <a:r>
              <a:rPr lang="ja-JP" altLang="en-US" sz="2600" smtClean="0">
                <a:latin typeface="ＤＦＰ教科書体W4"/>
                <a:ea typeface="ＤＦＰ教科書体W4"/>
              </a:rPr>
              <a:t>ワシントン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テキサス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モンタナ</a:t>
            </a:r>
            <a:endParaRPr lang="en-US" altLang="ja-JP" sz="26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r>
              <a:rPr lang="ja-JP" altLang="en-US" sz="2600" smtClean="0">
                <a:latin typeface="ＤＦＰ教科書体W4"/>
                <a:ea typeface="ＤＦＰ教科書体W4"/>
              </a:rPr>
              <a:t>ユタ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オクラホマ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ミシシッピー</a:t>
            </a:r>
            <a:endParaRPr lang="en-US" altLang="ja-JP" sz="26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r>
              <a:rPr lang="ja-JP" altLang="en-US" sz="2600" smtClean="0">
                <a:latin typeface="ＤＦＰ教科書体W4"/>
                <a:ea typeface="ＤＦＰ教科書体W4"/>
              </a:rPr>
              <a:t>アイオワ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ミネソタ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イリノイ</a:t>
            </a:r>
            <a:endParaRPr lang="en-US" altLang="ja-JP" sz="26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r>
              <a:rPr lang="ja-JP" altLang="en-US" sz="2600" smtClean="0">
                <a:latin typeface="ＤＦＰ教科書体W4"/>
                <a:ea typeface="ＤＦＰ教科書体W4"/>
              </a:rPr>
              <a:t>オハイオ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アーカンソー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テネシー</a:t>
            </a:r>
            <a:endParaRPr lang="en-US" altLang="ja-JP" sz="26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r>
              <a:rPr lang="ja-JP" altLang="en-US" sz="2600" smtClean="0">
                <a:latin typeface="ＤＦＰ教科書体W4"/>
                <a:ea typeface="ＤＦＰ教科書体W4"/>
              </a:rPr>
              <a:t>ノースカロライナ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サウスカロライナ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オーストラリア</a:t>
            </a:r>
            <a:endParaRPr lang="en-US" altLang="ja-JP" sz="26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r>
              <a:rPr lang="ja-JP" altLang="en-US" sz="2600" smtClean="0">
                <a:latin typeface="ＤＦＰ教科書体W4"/>
                <a:ea typeface="ＤＦＰ教科書体W4"/>
              </a:rPr>
              <a:t>アメリカ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メキシコ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フランス</a:t>
            </a:r>
            <a:endParaRPr lang="en-US" altLang="ja-JP" sz="2600" dirty="0" smtClean="0">
              <a:latin typeface="ＤＦＰ教科書体W4"/>
              <a:ea typeface="ＤＦＰ教科書体W4"/>
            </a:endParaRPr>
          </a:p>
          <a:p>
            <a:pPr>
              <a:buNone/>
            </a:pPr>
            <a:r>
              <a:rPr lang="ja-JP" altLang="en-US" sz="2600" smtClean="0">
                <a:latin typeface="ＤＦＰ教科書体W4"/>
                <a:ea typeface="ＤＦＰ教科書体W4"/>
              </a:rPr>
              <a:t>イタリア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スイス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</a:t>
            </a:r>
          </a:p>
          <a:p>
            <a:pPr>
              <a:buNone/>
            </a:pPr>
            <a:r>
              <a:rPr lang="ja-JP" altLang="en-US" sz="2600" smtClean="0">
                <a:latin typeface="ＤＦＰ教科書体W4"/>
                <a:ea typeface="ＤＦＰ教科書体W4"/>
              </a:rPr>
              <a:t>ロシア</a:t>
            </a:r>
            <a:r>
              <a:rPr lang="en-US" altLang="ja-JP" sz="2600" dirty="0" smtClean="0">
                <a:latin typeface="ＤＦＰ教科書体W4"/>
                <a:ea typeface="ＤＦＰ教科書体W4"/>
              </a:rPr>
              <a:t>					</a:t>
            </a:r>
            <a:r>
              <a:rPr lang="ja-JP" altLang="en-US" sz="2600" smtClean="0">
                <a:latin typeface="ＤＦＰ教科書体W4"/>
                <a:ea typeface="ＤＦＰ教科書体W4"/>
              </a:rPr>
              <a:t>インドネシア</a:t>
            </a:r>
            <a:endParaRPr lang="en-US" altLang="ja-JP" sz="2600" dirty="0" smtClean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451556" y="63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Chapter2</a:t>
            </a:r>
            <a:br>
              <a:rPr lang="en-US" dirty="0" smtClean="0"/>
            </a:br>
            <a:r>
              <a:rPr lang="ja-JP" altLang="en-US" smtClean="0"/>
              <a:t>あいさつと　じこしょうかい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Greetings and Introductions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ojig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07" y="2431687"/>
            <a:ext cx="3621024" cy="350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たんご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(p36-40)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ja-JP" altLang="en-US" smtClean="0"/>
              <a:t>くに </a:t>
            </a:r>
            <a:r>
              <a:rPr lang="en-US" altLang="ja-JP" dirty="0" smtClean="0"/>
              <a:t>Countries</a:t>
            </a:r>
          </a:p>
          <a:p>
            <a:r>
              <a:rPr lang="ja-JP" altLang="en-US" smtClean="0"/>
              <a:t>こくせきと　こくご 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Nationlities</a:t>
            </a:r>
            <a:r>
              <a:rPr lang="en-US" altLang="ja-JP" dirty="0" smtClean="0"/>
              <a:t> and languages)</a:t>
            </a:r>
          </a:p>
          <a:p>
            <a:r>
              <a:rPr lang="ja-JP" altLang="en-US" smtClean="0"/>
              <a:t>～ねんせい </a:t>
            </a:r>
            <a:r>
              <a:rPr lang="en-US" altLang="ja-JP" dirty="0" smtClean="0"/>
              <a:t>(Year in school and academic status)</a:t>
            </a:r>
          </a:p>
          <a:p>
            <a:r>
              <a:rPr lang="ja-JP" altLang="en-US" smtClean="0"/>
              <a:t>せんこう </a:t>
            </a:r>
            <a:r>
              <a:rPr lang="en-US" altLang="ja-JP" dirty="0" smtClean="0"/>
              <a:t>(Major)</a:t>
            </a:r>
          </a:p>
          <a:p>
            <a:r>
              <a:rPr lang="en-US" dirty="0" smtClean="0"/>
              <a:t>Time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くに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(p36)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 descr="worldma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2" y="1870730"/>
            <a:ext cx="8337658" cy="419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くに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(p37)</a:t>
            </a:r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07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A: </a:t>
            </a:r>
            <a:r>
              <a:rPr lang="ja-JP" altLang="en-US" smtClean="0"/>
              <a:t>（　　　）は　にほんですか。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B: </a:t>
            </a:r>
            <a:r>
              <a:rPr lang="ja-JP" altLang="en-US" smtClean="0"/>
              <a:t>はい、にほんです。／いいえ、かんこくです。</a:t>
            </a:r>
            <a:endParaRPr lang="en-US" dirty="0"/>
          </a:p>
        </p:txBody>
      </p:sp>
      <p:pic>
        <p:nvPicPr>
          <p:cNvPr id="8" name="Picture 7" descr="worldma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87" y="2977608"/>
            <a:ext cx="7522400" cy="3743867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41588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69988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066800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752600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438400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855788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675188"/>
            <a:ext cx="914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360988"/>
            <a:ext cx="914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200" y="3810000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" y="3124200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" y="4495800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5130800"/>
            <a:ext cx="914400" cy="61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" y="5816600"/>
            <a:ext cx="914400" cy="61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95800" y="3227388"/>
            <a:ext cx="914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95800" y="3913188"/>
            <a:ext cx="914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1752600" y="11430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Japan</a:t>
            </a:r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828800" y="1828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Korea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1752600" y="2438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China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1752600" y="32004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Spain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1752600" y="388620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France</a:t>
            </a: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1752600" y="44958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England</a:t>
            </a: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1752600" y="51816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Germany</a:t>
            </a:r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1752600" y="58674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Russia</a:t>
            </a:r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5562600" y="1169988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America</a:t>
            </a:r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5562600" y="1752600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Canada</a:t>
            </a:r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5638800" y="24384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Mexico</a:t>
            </a: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5638800" y="3124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Brazil</a:t>
            </a: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5638800" y="38100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India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5562600" y="46482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Australia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5562600" y="5257800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New Zealand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828800" y="1143000"/>
            <a:ext cx="1438275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DFPKyoKaSho-W4" pitchFamily="18" charset="-128"/>
                <a:ea typeface="DFPKyoKaSho-W4" pitchFamily="18" charset="-128"/>
              </a:rPr>
              <a:t>にほん</a:t>
            </a: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1828799" y="1714500"/>
            <a:ext cx="1967089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DFPKyoKaSho-W4" pitchFamily="18" charset="-128"/>
                <a:ea typeface="DFPKyoKaSho-W4" pitchFamily="18" charset="-128"/>
              </a:rPr>
              <a:t>かんこく</a:t>
            </a:r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1828800" y="2324100"/>
            <a:ext cx="2460978" cy="58477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DFPKyoKaSho-W4" pitchFamily="18" charset="-128"/>
                <a:ea typeface="DFPKyoKaSho-W4" pitchFamily="18" charset="-128"/>
              </a:rPr>
              <a:t>ちゅうごく</a:t>
            </a:r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1828799" y="2957513"/>
            <a:ext cx="1731963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スペイン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すぺいん</a:t>
            </a:r>
          </a:p>
        </p:txBody>
      </p:sp>
      <p:sp>
        <p:nvSpPr>
          <p:cNvPr id="5178" name="Rectangle 58"/>
          <p:cNvSpPr>
            <a:spLocks noChangeArrowheads="1"/>
          </p:cNvSpPr>
          <p:nvPr/>
        </p:nvSpPr>
        <p:spPr bwMode="auto">
          <a:xfrm>
            <a:off x="1828798" y="3624543"/>
            <a:ext cx="1731962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フランス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ふらんす</a:t>
            </a: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1828800" y="4441825"/>
            <a:ext cx="1731962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イギリス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いぎりす</a:t>
            </a:r>
          </a:p>
        </p:txBody>
      </p:sp>
      <p:sp>
        <p:nvSpPr>
          <p:cNvPr id="5180" name="Rectangle 60"/>
          <p:cNvSpPr>
            <a:spLocks noChangeArrowheads="1"/>
          </p:cNvSpPr>
          <p:nvPr/>
        </p:nvSpPr>
        <p:spPr bwMode="auto">
          <a:xfrm>
            <a:off x="1828800" y="5203825"/>
            <a:ext cx="1731961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ドイツ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どいつ　</a:t>
            </a:r>
            <a:r>
              <a:rPr lang="ja-JP" altLang="en-US" sz="2600" b="1" dirty="0">
                <a:ea typeface="NTモトヤ教科書4KP" pitchFamily="18" charset="-128"/>
              </a:rPr>
              <a:t>　</a:t>
            </a:r>
          </a:p>
        </p:txBody>
      </p:sp>
      <p:sp>
        <p:nvSpPr>
          <p:cNvPr id="5181" name="Rectangle 61"/>
          <p:cNvSpPr>
            <a:spLocks noChangeArrowheads="1"/>
          </p:cNvSpPr>
          <p:nvPr/>
        </p:nvSpPr>
        <p:spPr bwMode="auto">
          <a:xfrm>
            <a:off x="1828799" y="5889625"/>
            <a:ext cx="1731961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>
                <a:latin typeface="DFPKyoKaSho-W4" pitchFamily="18" charset="-128"/>
                <a:ea typeface="DFPKyoKaSho-W4" pitchFamily="18" charset="-128"/>
              </a:rPr>
              <a:t>ロシア</a:t>
            </a:r>
          </a:p>
          <a:p>
            <a:pPr>
              <a:lnSpc>
                <a:spcPct val="80000"/>
              </a:lnSpc>
            </a:pPr>
            <a:r>
              <a:rPr lang="ja-JP" altLang="en-US" sz="2600" b="1">
                <a:latin typeface="DFPKyoKaSho-W4" pitchFamily="18" charset="-128"/>
                <a:ea typeface="DFPKyoKaSho-W4" pitchFamily="18" charset="-128"/>
              </a:rPr>
              <a:t>ろしあ</a:t>
            </a:r>
            <a:r>
              <a:rPr lang="ja-JP" altLang="en-US" sz="2600" b="1">
                <a:ea typeface="NTモトヤ教科書4KP" pitchFamily="18" charset="-128"/>
              </a:rPr>
              <a:t>　</a:t>
            </a: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5562600" y="1019456"/>
            <a:ext cx="1656644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アメリカ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あめりか</a:t>
            </a:r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5562600" y="1765301"/>
            <a:ext cx="1656644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カナダ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かなだ　</a:t>
            </a:r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5562600" y="2451101"/>
            <a:ext cx="1656644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メキシコ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めきしこ</a:t>
            </a:r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5562600" y="3151188"/>
            <a:ext cx="1656644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ブラジル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ぶらじる</a:t>
            </a: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5562600" y="3913188"/>
            <a:ext cx="1656644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インド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いんど</a:t>
            </a:r>
            <a:r>
              <a:rPr lang="ja-JP" altLang="en-US" sz="2600" b="1" dirty="0">
                <a:ea typeface="NTモトヤ教科書4KP" pitchFamily="18" charset="-128"/>
              </a:rPr>
              <a:t>　</a:t>
            </a:r>
          </a:p>
        </p:txBody>
      </p:sp>
      <p:sp>
        <p:nvSpPr>
          <p:cNvPr id="5187" name="Rectangle 67"/>
          <p:cNvSpPr>
            <a:spLocks noChangeArrowheads="1"/>
          </p:cNvSpPr>
          <p:nvPr/>
        </p:nvSpPr>
        <p:spPr bwMode="auto">
          <a:xfrm>
            <a:off x="5562600" y="4615143"/>
            <a:ext cx="2884312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オーストラリア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おうすとらりあ</a:t>
            </a:r>
          </a:p>
        </p:txBody>
      </p:sp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5562600" y="5360988"/>
            <a:ext cx="2884311" cy="7458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ニュージーランド</a:t>
            </a:r>
          </a:p>
          <a:p>
            <a:pPr>
              <a:lnSpc>
                <a:spcPct val="80000"/>
              </a:lnSpc>
            </a:pPr>
            <a:r>
              <a:rPr lang="ja-JP" altLang="en-US" sz="2600" b="1" dirty="0">
                <a:latin typeface="DFPKyoKaSho-W4" pitchFamily="18" charset="-128"/>
                <a:ea typeface="DFPKyoKaSho-W4" pitchFamily="18" charset="-128"/>
              </a:rPr>
              <a:t>にゅうじいらんど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7016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くに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4" grpId="0" animBg="1"/>
      <p:bldP spid="5175" grpId="0" animBg="1"/>
      <p:bldP spid="5176" grpId="0" animBg="1"/>
      <p:bldP spid="5177" grpId="0" animBg="1"/>
      <p:bldP spid="5178" grpId="0" animBg="1"/>
      <p:bldP spid="5179" grpId="0" animBg="1"/>
      <p:bldP spid="5180" grpId="0" animBg="1"/>
      <p:bldP spid="5181" grpId="0" animBg="1"/>
      <p:bldP spid="5182" grpId="0" animBg="1"/>
      <p:bldP spid="5183" grpId="0" animBg="1"/>
      <p:bldP spid="5184" grpId="0" animBg="1"/>
      <p:bldP spid="5185" grpId="0" animBg="1"/>
      <p:bldP spid="5186" grpId="0" animBg="1"/>
      <p:bldP spid="5187" grpId="0" animBg="1"/>
      <p:bldP spid="518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8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こくせきと　こくご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(p36-37)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 descr="six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48162"/>
            <a:ext cx="8377881" cy="5294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0238" y="2965622"/>
            <a:ext cx="1367481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ちゅうごくじん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1881" y="2965622"/>
            <a:ext cx="1367481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にほんじん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9319" y="2965622"/>
            <a:ext cx="1367481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メキシコじん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1881" y="5165124"/>
            <a:ext cx="1367481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かんこくじん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732638" y="5165124"/>
            <a:ext cx="1367481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フランスじん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319319" y="5165124"/>
            <a:ext cx="1367481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アメリカじん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9752" y="1742303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たなか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49362" y="1725426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チョー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00119" y="1725426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ロペス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99752" y="6519446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キム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9362" y="6519446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モネ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100119" y="6519446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スミス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smtClean="0"/>
              <a:t>「おはようございます」は（　　　）でなんといいますか。</a:t>
            </a:r>
            <a:endParaRPr lang="en-US" sz="28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2303" y="2582863"/>
            <a:ext cx="50196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548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こくせきと　こくご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(p36-37)</a:t>
            </a:r>
            <a:endParaRPr lang="en-US" sz="31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881" y="2593182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881" y="3278982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9881" y="4650582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9881" y="3964782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9881" y="5362682"/>
            <a:ext cx="914400" cy="61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～ねんせい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(p38)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charact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4786"/>
            <a:ext cx="1472946" cy="1554212"/>
          </a:xfrm>
          <a:prstGeom prst="rect">
            <a:avLst/>
          </a:prstGeom>
        </p:spPr>
      </p:pic>
      <p:pic>
        <p:nvPicPr>
          <p:cNvPr id="6" name="Picture 5" descr="charact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314" y="2159858"/>
            <a:ext cx="1472947" cy="1554213"/>
          </a:xfrm>
          <a:prstGeom prst="rect">
            <a:avLst/>
          </a:prstGeom>
        </p:spPr>
      </p:pic>
      <p:pic>
        <p:nvPicPr>
          <p:cNvPr id="7" name="Picture 6" descr="character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261" y="2159860"/>
            <a:ext cx="1472945" cy="1554211"/>
          </a:xfrm>
          <a:prstGeom prst="rect">
            <a:avLst/>
          </a:prstGeom>
        </p:spPr>
      </p:pic>
      <p:pic>
        <p:nvPicPr>
          <p:cNvPr id="8" name="Picture 7" descr="character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123" y="2159860"/>
            <a:ext cx="1487091" cy="1569138"/>
          </a:xfrm>
          <a:prstGeom prst="rect">
            <a:avLst/>
          </a:prstGeom>
        </p:spPr>
      </p:pic>
      <p:pic>
        <p:nvPicPr>
          <p:cNvPr id="9" name="Picture 8" descr="character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043" y="2174788"/>
            <a:ext cx="1472947" cy="1554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3714071"/>
            <a:ext cx="165580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/>
              <a:t>いちねんせい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55806" y="3714070"/>
            <a:ext cx="187145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/>
              <a:t>にねんせい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27261" y="3714070"/>
            <a:ext cx="18411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/>
              <a:t>さんねんせい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8418" y="3714070"/>
            <a:ext cx="1602625" cy="415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/>
              <a:t>よねんせい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71043" y="3729001"/>
            <a:ext cx="217295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/>
              <a:t>だいがくいんせい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55806" y="4485503"/>
            <a:ext cx="5560541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がくせい</a:t>
            </a:r>
            <a:r>
              <a:rPr lang="en-US" altLang="ja-JP" sz="2400" dirty="0" smtClean="0"/>
              <a:t>			student</a:t>
            </a:r>
          </a:p>
          <a:p>
            <a:r>
              <a:rPr lang="ja-JP" altLang="en-US" sz="2400" smtClean="0"/>
              <a:t>りゅうがくせい</a:t>
            </a:r>
            <a:r>
              <a:rPr lang="en-US" altLang="ja-JP" sz="2400" dirty="0" smtClean="0"/>
              <a:t>		international student</a:t>
            </a:r>
          </a:p>
          <a:p>
            <a:r>
              <a:rPr lang="ja-JP" altLang="en-US" sz="2400" smtClean="0"/>
              <a:t>だいがく</a:t>
            </a:r>
            <a:r>
              <a:rPr lang="en-US" altLang="ja-JP" sz="2400" dirty="0" smtClean="0"/>
              <a:t>			college</a:t>
            </a:r>
          </a:p>
          <a:p>
            <a:r>
              <a:rPr lang="ja-JP" altLang="en-US" sz="2400" smtClean="0"/>
              <a:t>こうこう</a:t>
            </a:r>
            <a:r>
              <a:rPr lang="en-US" altLang="ja-JP" sz="2400" dirty="0" smtClean="0"/>
              <a:t>			high school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2665" y="1742303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たなか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59781" y="1725426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チョー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869642" y="1742303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ロペス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076509" y="1725426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スミス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6378" y="1742303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キム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3643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カタカナ</a:t>
            </a:r>
            <a:r>
              <a:rPr lang="en-US" altLang="ja-JP" dirty="0" smtClean="0"/>
              <a:t> (</a:t>
            </a:r>
            <a:r>
              <a:rPr lang="en-US" dirty="0" smtClean="0"/>
              <a:t>Katakana)</a:t>
            </a:r>
            <a:br>
              <a:rPr lang="en-US" dirty="0" smtClean="0"/>
            </a:br>
            <a:r>
              <a:rPr lang="ja-JP" altLang="en-US" dirty="0" smtClean="0"/>
              <a:t>タ～ホ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せんこう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(p38)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smtClean="0"/>
              <a:t>アジア（あじあ）けんきゅう</a:t>
            </a:r>
            <a:r>
              <a:rPr lang="en-US" altLang="ja-JP" sz="2800" dirty="0" smtClean="0"/>
              <a:t>	Asian studies</a:t>
            </a:r>
          </a:p>
          <a:p>
            <a:r>
              <a:rPr lang="ja-JP" altLang="en-US" sz="2800" smtClean="0"/>
              <a:t>けいえいがく</a:t>
            </a:r>
            <a:r>
              <a:rPr lang="en-US" altLang="ja-JP" sz="2800" dirty="0" smtClean="0"/>
              <a:t>						management</a:t>
            </a:r>
          </a:p>
          <a:p>
            <a:r>
              <a:rPr lang="ja-JP" altLang="en-US" sz="2800" smtClean="0"/>
              <a:t>こうがく</a:t>
            </a:r>
            <a:r>
              <a:rPr lang="en-US" altLang="ja-JP" sz="2800" dirty="0" smtClean="0"/>
              <a:t>							engineering</a:t>
            </a:r>
          </a:p>
          <a:p>
            <a:r>
              <a:rPr lang="ja-JP" altLang="en-US" sz="2800" smtClean="0"/>
              <a:t>ぶんがく</a:t>
            </a:r>
            <a:r>
              <a:rPr lang="en-US" altLang="ja-JP" sz="2800" dirty="0" smtClean="0"/>
              <a:t>							literature</a:t>
            </a:r>
          </a:p>
          <a:p>
            <a:r>
              <a:rPr lang="ja-JP" altLang="en-US" sz="2800" smtClean="0"/>
              <a:t>ビジネス（びじねす）</a:t>
            </a:r>
            <a:r>
              <a:rPr lang="en-US" altLang="ja-JP" sz="2800" dirty="0" smtClean="0"/>
              <a:t>			business</a:t>
            </a:r>
          </a:p>
          <a:p>
            <a:r>
              <a:rPr lang="ja-JP" altLang="en-US" sz="2800" smtClean="0"/>
              <a:t>れきし</a:t>
            </a:r>
            <a:r>
              <a:rPr lang="en-US" altLang="ja-JP" sz="2800" dirty="0" smtClean="0"/>
              <a:t>								history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せんこう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(p39)</a:t>
            </a:r>
            <a:endParaRPr lang="en-US" sz="3100" dirty="0"/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1583094"/>
            <a:ext cx="5955467" cy="5138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せんこう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(p39)</a:t>
            </a:r>
            <a:endParaRPr lang="en-US" sz="3100" dirty="0"/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12" y="2272143"/>
            <a:ext cx="4913380" cy="4239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9312" y="1625812"/>
            <a:ext cx="45102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A: </a:t>
            </a:r>
            <a:r>
              <a:rPr lang="ja-JP" altLang="en-US" smtClean="0"/>
              <a:t>～は　にほんごで　なんと　いいますか。</a:t>
            </a:r>
            <a:endParaRPr lang="en-US" altLang="ja-JP" dirty="0" smtClean="0"/>
          </a:p>
          <a:p>
            <a:r>
              <a:rPr lang="en-US" altLang="ja-JP" dirty="0" smtClean="0"/>
              <a:t>B: </a:t>
            </a:r>
            <a:r>
              <a:rPr lang="ja-JP" altLang="en-US" smtClean="0"/>
              <a:t>～と　いいます。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9516" y="4621427"/>
            <a:ext cx="27694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ロペス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メキシコじん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ボストンだいがく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ぶんがく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Picture 5" descr="charac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24" y="2229435"/>
            <a:ext cx="2266920" cy="2391992"/>
          </a:xfrm>
          <a:prstGeom prst="rect">
            <a:avLst/>
          </a:prstGeom>
        </p:spPr>
      </p:pic>
      <p:pic>
        <p:nvPicPr>
          <p:cNvPr id="9" name="Picture 8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9435"/>
            <a:ext cx="2122077" cy="2375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621427"/>
            <a:ext cx="292855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にほんじん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とうきょうだいがく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いちねんせい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けいえいがく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76" y="2277758"/>
            <a:ext cx="2221124" cy="2343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1881" y="4621427"/>
            <a:ext cx="299494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ちゅうごくじん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コロンビアだいがく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アジアけんきゅう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せんこう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(p39)</a:t>
            </a:r>
            <a:endParaRPr lang="en-US" sz="31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621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9574" y="1715783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4865" y="1714196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じこしょうかい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(self introduction)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 descr="charact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6572"/>
            <a:ext cx="2740292" cy="2891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0292" y="1902941"/>
            <a:ext cx="624307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にほんじん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とうきょうだいがく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いちねんせい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けいえいがく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0292" y="4048026"/>
            <a:ext cx="624307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はじめまして。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たなかです。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にほんじんです。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とうきょうだいがくの　いちねんせいです。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せんこうは　けいえいがくです。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どうぞよろしく。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Time expressions</a:t>
            </a:r>
            <a:br>
              <a:rPr lang="en-US" dirty="0" smtClean="0"/>
            </a:br>
            <a:r>
              <a:rPr lang="en-US" sz="3100" dirty="0" smtClean="0"/>
              <a:t>(p39)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 descr="clo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0" y="1641388"/>
            <a:ext cx="8384390" cy="471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Time expressions</a:t>
            </a:r>
            <a:br>
              <a:rPr lang="en-US" dirty="0" smtClean="0"/>
            </a:br>
            <a:r>
              <a:rPr lang="en-US" sz="3100" dirty="0" smtClean="0"/>
              <a:t>(p40 Activity 6)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 descr="clock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735"/>
            <a:ext cx="9144000" cy="4358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Review</a:t>
            </a:r>
            <a:br>
              <a:rPr lang="en-US" altLang="ja-JP" dirty="0" smtClean="0"/>
            </a:br>
            <a:r>
              <a:rPr lang="en-US" altLang="ja-JP" dirty="0" smtClean="0"/>
              <a:t>Vocabulary </a:t>
            </a:r>
            <a:r>
              <a:rPr lang="en-US" altLang="ja-JP" sz="3100" dirty="0" smtClean="0"/>
              <a:t>(p32-34)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87" y="0"/>
            <a:ext cx="66020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3" name="Picture 2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64" y="0"/>
            <a:ext cx="50112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4400" smtClean="0"/>
              <a:t>タ～ホ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(Textbook / p75-76)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4" y="1584485"/>
            <a:ext cx="7821828" cy="5273515"/>
          </a:xfrm>
          <a:prstGeom prst="rect">
            <a:avLst/>
          </a:prstGeom>
        </p:spPr>
      </p:pic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3805880" y="1584484"/>
            <a:ext cx="2360141" cy="527351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" name="Picture 2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58" y="0"/>
            <a:ext cx="55994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86" y="0"/>
            <a:ext cx="52810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856205" y="429643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a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536222"/>
            <a:ext cx="3988741" cy="299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856205" y="4905632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chi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20085" y="536222"/>
            <a:ext cx="3988741" cy="299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1712" y="148281"/>
            <a:ext cx="4328097" cy="396705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86" y="4296434"/>
            <a:ext cx="3596889" cy="24250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843849" y="5313405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suk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733778"/>
            <a:ext cx="3988741" cy="299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698</Words>
  <Application>Microsoft Office PowerPoint</Application>
  <PresentationFormat>On-screen Show (4:3)</PresentationFormat>
  <Paragraphs>225</Paragraphs>
  <Slides>61</Slides>
  <Notes>0</Notes>
  <HiddenSlides>0</HiddenSlides>
  <MMClips>31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Equity</vt:lpstr>
      <vt:lpstr>にほんご JPN101</vt:lpstr>
      <vt:lpstr>カタカナ (Katakana) Review ア～ソ</vt:lpstr>
      <vt:lpstr>Slide 3</vt:lpstr>
      <vt:lpstr>よんでみましょう (p75)</vt:lpstr>
      <vt:lpstr>カタカナ (Katakana) タ～ホ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よんでみましょう (p76)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よんでみましょう (p78)</vt:lpstr>
      <vt:lpstr>Dictation</vt:lpstr>
      <vt:lpstr>Chapter2 あいさつと　じこしょうかい Greetings and Introductions</vt:lpstr>
      <vt:lpstr>たんご (p36-40)</vt:lpstr>
      <vt:lpstr>くに (p36)</vt:lpstr>
      <vt:lpstr>くに (p37)</vt:lpstr>
      <vt:lpstr>くに</vt:lpstr>
      <vt:lpstr>こくせきと　こくご (p36-37)</vt:lpstr>
      <vt:lpstr>こくせきと　こくご (p36-37)</vt:lpstr>
      <vt:lpstr>～ねんせい (p38)</vt:lpstr>
      <vt:lpstr>せんこう (p38)</vt:lpstr>
      <vt:lpstr>せんこう (p39)</vt:lpstr>
      <vt:lpstr>せんこう (p39)</vt:lpstr>
      <vt:lpstr>せんこう (p39)</vt:lpstr>
      <vt:lpstr>じこしょうかい (self introduction)</vt:lpstr>
      <vt:lpstr>Time expressions (p39)</vt:lpstr>
      <vt:lpstr>Time expressions (p40 Activity 6)</vt:lpstr>
      <vt:lpstr>Review Vocabulary (p32-34)</vt:lpstr>
      <vt:lpstr>Slide 58</vt:lpstr>
      <vt:lpstr>Slide 59</vt:lpstr>
      <vt:lpstr>Slide 60</vt:lpstr>
      <vt:lpstr>Slide 61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153</cp:revision>
  <dcterms:created xsi:type="dcterms:W3CDTF">2009-09-29T00:42:41Z</dcterms:created>
  <dcterms:modified xsi:type="dcterms:W3CDTF">2010-02-01T22:09:17Z</dcterms:modified>
</cp:coreProperties>
</file>