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300" r:id="rId3"/>
    <p:sldId id="455" r:id="rId4"/>
    <p:sldId id="456" r:id="rId5"/>
    <p:sldId id="477" r:id="rId6"/>
    <p:sldId id="474" r:id="rId7"/>
    <p:sldId id="476" r:id="rId8"/>
    <p:sldId id="497" r:id="rId9"/>
    <p:sldId id="479" r:id="rId10"/>
    <p:sldId id="480" r:id="rId11"/>
    <p:sldId id="481" r:id="rId12"/>
    <p:sldId id="482" r:id="rId13"/>
    <p:sldId id="483" r:id="rId14"/>
    <p:sldId id="484" r:id="rId15"/>
    <p:sldId id="496" r:id="rId16"/>
    <p:sldId id="485" r:id="rId17"/>
    <p:sldId id="489" r:id="rId18"/>
    <p:sldId id="470" r:id="rId19"/>
    <p:sldId id="498" r:id="rId20"/>
    <p:sldId id="499" r:id="rId21"/>
    <p:sldId id="500" r:id="rId22"/>
    <p:sldId id="490" r:id="rId23"/>
    <p:sldId id="472" r:id="rId24"/>
    <p:sldId id="495" r:id="rId25"/>
    <p:sldId id="501" r:id="rId26"/>
    <p:sldId id="502" r:id="rId27"/>
    <p:sldId id="493" r:id="rId2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52" autoAdjust="0"/>
  </p:normalViewPr>
  <p:slideViewPr>
    <p:cSldViewPr snapToGrid="0" snapToObjects="1">
      <p:cViewPr varScale="1">
        <p:scale>
          <a:sx n="55" d="100"/>
          <a:sy n="5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5CF57D-9219-EE40-885D-22FAB768DC00}" type="datetimeFigureOut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F11DC8-25C7-D84D-8CAF-E01A579A5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D4D1A3-1AFD-874B-B580-1C5F174CECC2}" type="datetimeFigureOut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4D442-2351-4443-9842-9C3E56295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C22106-4C1B-4BC5-9783-C303AFCA5A36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E24-A65C-45BA-B11E-D6861C29CAB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BB72-12AD-4015-8694-9F7BC821B0B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A76E-2305-4648-9CA4-1267231313B8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B8C8-E1F3-479F-9412-822A697EF2D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94F7-8356-4D08-877E-B05D13CB8B5A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4943-87AF-4568-A24A-5B5856966DE0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C24D-BD55-4D62-9EFB-46E27BEEC46C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302E-BA76-4E85-9172-7CDDE0FAB66E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FD39-FA30-48B8-9104-C08A980F16F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6B0B-8A35-4875-97BF-59A18FB887B1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BB1-7A36-43F9-9CB9-2F41D6FDF686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AFBFC5-3415-4410-B00C-4814CB032DDD}" type="datetime1">
              <a:rPr lang="en-US" altLang="ja-JP" smtClean="0"/>
              <a:pPr/>
              <a:t>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D9E3E14-38A0-0946-BEFB-FD0F2B06A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3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5.wmf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b="1" dirty="0" smtClean="0"/>
              <a:t>Oct. 1, 2009</a:t>
            </a:r>
            <a:endParaRPr lang="en-US" altLang="ja-JP" b="1" dirty="0"/>
          </a:p>
          <a:p>
            <a:r>
              <a:rPr lang="en-US" altLang="ja-JP" b="1" dirty="0" smtClean="0"/>
              <a:t>(Thursday)</a:t>
            </a:r>
            <a:endParaRPr lang="en-US" altLang="ja-JP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にほんご</a:t>
            </a:r>
            <a:br>
              <a:rPr lang="ja-JP" altLang="en-US"/>
            </a:br>
            <a:r>
              <a:rPr lang="en-US" altLang="ja-JP" dirty="0"/>
              <a:t>JPN101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mtClean="0"/>
              <a:t>～ねんせい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100" dirty="0" smtClean="0"/>
              <a:t>(p38)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charact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74786"/>
            <a:ext cx="1472946" cy="1554212"/>
          </a:xfrm>
          <a:prstGeom prst="rect">
            <a:avLst/>
          </a:prstGeom>
        </p:spPr>
      </p:pic>
      <p:pic>
        <p:nvPicPr>
          <p:cNvPr id="6" name="Picture 5" descr="character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4314" y="2159858"/>
            <a:ext cx="1472947" cy="1554213"/>
          </a:xfrm>
          <a:prstGeom prst="rect">
            <a:avLst/>
          </a:prstGeom>
        </p:spPr>
      </p:pic>
      <p:pic>
        <p:nvPicPr>
          <p:cNvPr id="7" name="Picture 6" descr="characte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7261" y="2159860"/>
            <a:ext cx="1472945" cy="1554211"/>
          </a:xfrm>
          <a:prstGeom prst="rect">
            <a:avLst/>
          </a:prstGeom>
        </p:spPr>
      </p:pic>
      <p:pic>
        <p:nvPicPr>
          <p:cNvPr id="8" name="Picture 7" descr="character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7123" y="2159860"/>
            <a:ext cx="1487091" cy="1569138"/>
          </a:xfrm>
          <a:prstGeom prst="rect">
            <a:avLst/>
          </a:prstGeom>
        </p:spPr>
      </p:pic>
      <p:pic>
        <p:nvPicPr>
          <p:cNvPr id="9" name="Picture 8" descr="character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1043" y="2174788"/>
            <a:ext cx="1472947" cy="15542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" y="3714071"/>
            <a:ext cx="1655804" cy="4001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/>
              <a:t>いちねんせい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55806" y="3714070"/>
            <a:ext cx="1871456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/>
              <a:t>にねんせい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27261" y="3714070"/>
            <a:ext cx="1841157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/>
              <a:t>さんねんせい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68418" y="3714070"/>
            <a:ext cx="1602625" cy="415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/>
              <a:t>よねんせい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71043" y="3729001"/>
            <a:ext cx="217295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smtClean="0"/>
              <a:t>だいがくいんせい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655806" y="4485503"/>
            <a:ext cx="5560541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smtClean="0"/>
              <a:t>がくせい</a:t>
            </a:r>
            <a:r>
              <a:rPr lang="en-US" altLang="ja-JP" sz="2400" dirty="0" smtClean="0"/>
              <a:t>			student</a:t>
            </a:r>
          </a:p>
          <a:p>
            <a:r>
              <a:rPr lang="ja-JP" altLang="en-US" sz="2400" smtClean="0"/>
              <a:t>りゅうがくせい</a:t>
            </a:r>
            <a:r>
              <a:rPr lang="en-US" altLang="ja-JP" sz="2400" dirty="0" smtClean="0"/>
              <a:t>		international student</a:t>
            </a:r>
          </a:p>
          <a:p>
            <a:r>
              <a:rPr lang="ja-JP" altLang="en-US" sz="2400" smtClean="0"/>
              <a:t>だいがく</a:t>
            </a:r>
            <a:r>
              <a:rPr lang="en-US" altLang="ja-JP" sz="2400" dirty="0" smtClean="0"/>
              <a:t>			college</a:t>
            </a:r>
          </a:p>
          <a:p>
            <a:r>
              <a:rPr lang="ja-JP" altLang="en-US" sz="2400" smtClean="0"/>
              <a:t>こうこう</a:t>
            </a:r>
            <a:r>
              <a:rPr lang="en-US" altLang="ja-JP" sz="2400" dirty="0" smtClean="0"/>
              <a:t>			high school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62665" y="1742303"/>
            <a:ext cx="1367481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mtClean="0"/>
              <a:t>たなか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159781" y="1725426"/>
            <a:ext cx="1367481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mtClean="0"/>
              <a:t>チョー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869642" y="1742303"/>
            <a:ext cx="1367481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mtClean="0"/>
              <a:t>ロペス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076509" y="1725426"/>
            <a:ext cx="1367481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mtClean="0"/>
              <a:t>スミス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416378" y="1742303"/>
            <a:ext cx="1367481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mtClean="0"/>
              <a:t>キム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mtClean="0"/>
              <a:t>せんこう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100" dirty="0" smtClean="0"/>
              <a:t>(p38)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smtClean="0"/>
              <a:t>アジア（あじあ）けんきゅう</a:t>
            </a:r>
            <a:r>
              <a:rPr lang="en-US" altLang="ja-JP" sz="2800" dirty="0" smtClean="0"/>
              <a:t>	Asian studies</a:t>
            </a:r>
          </a:p>
          <a:p>
            <a:r>
              <a:rPr lang="ja-JP" altLang="en-US" sz="2800" smtClean="0"/>
              <a:t>けいえいがく</a:t>
            </a:r>
            <a:r>
              <a:rPr lang="en-US" altLang="ja-JP" sz="2800" dirty="0" smtClean="0"/>
              <a:t>						management</a:t>
            </a:r>
          </a:p>
          <a:p>
            <a:r>
              <a:rPr lang="ja-JP" altLang="en-US" sz="2800" smtClean="0"/>
              <a:t>こうがく</a:t>
            </a:r>
            <a:r>
              <a:rPr lang="en-US" altLang="ja-JP" sz="2800" dirty="0" smtClean="0"/>
              <a:t>							engineering</a:t>
            </a:r>
          </a:p>
          <a:p>
            <a:r>
              <a:rPr lang="ja-JP" altLang="en-US" sz="2800" smtClean="0"/>
              <a:t>ぶんがく</a:t>
            </a:r>
            <a:r>
              <a:rPr lang="en-US" altLang="ja-JP" sz="2800" dirty="0" smtClean="0"/>
              <a:t>							literature</a:t>
            </a:r>
          </a:p>
          <a:p>
            <a:r>
              <a:rPr lang="ja-JP" altLang="en-US" sz="2800" smtClean="0"/>
              <a:t>ビジネス（びじねす）</a:t>
            </a:r>
            <a:r>
              <a:rPr lang="en-US" altLang="ja-JP" sz="2800" dirty="0" smtClean="0"/>
              <a:t>			business</a:t>
            </a:r>
          </a:p>
          <a:p>
            <a:r>
              <a:rPr lang="ja-JP" altLang="en-US" sz="2800" smtClean="0"/>
              <a:t>れきし</a:t>
            </a:r>
            <a:r>
              <a:rPr lang="en-US" altLang="ja-JP" sz="2800" dirty="0" smtClean="0"/>
              <a:t>								history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mtClean="0"/>
              <a:t>せんこう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100" dirty="0" smtClean="0"/>
              <a:t>(p39)</a:t>
            </a:r>
            <a:endParaRPr lang="en-US" sz="3100" dirty="0"/>
          </a:p>
        </p:txBody>
      </p:sp>
      <p:pic>
        <p:nvPicPr>
          <p:cNvPr id="6" name="Picture 5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571" y="1583094"/>
            <a:ext cx="5955467" cy="5138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mtClean="0"/>
              <a:t>せんこう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100" dirty="0" smtClean="0"/>
              <a:t>(p39)</a:t>
            </a:r>
            <a:endParaRPr lang="en-US" sz="3100" dirty="0"/>
          </a:p>
        </p:txBody>
      </p:sp>
      <p:pic>
        <p:nvPicPr>
          <p:cNvPr id="6" name="Picture 5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312" y="2272143"/>
            <a:ext cx="4913380" cy="4239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99312" y="1625812"/>
            <a:ext cx="451021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A: </a:t>
            </a:r>
            <a:r>
              <a:rPr lang="ja-JP" altLang="en-US" smtClean="0"/>
              <a:t>～は　にほんごで　なんと　いいますか。</a:t>
            </a:r>
            <a:endParaRPr lang="en-US" altLang="ja-JP" dirty="0" smtClean="0"/>
          </a:p>
          <a:p>
            <a:r>
              <a:rPr lang="en-US" altLang="ja-JP" dirty="0" smtClean="0"/>
              <a:t>B: </a:t>
            </a:r>
            <a:r>
              <a:rPr lang="ja-JP" altLang="en-US" smtClean="0"/>
              <a:t>～と　いいます。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9516" y="4621427"/>
            <a:ext cx="2769428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ロペス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メキシコじん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ボストンだいがく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さんねんせい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ぶんがく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</p:txBody>
      </p:sp>
      <p:pic>
        <p:nvPicPr>
          <p:cNvPr id="6" name="Picture 5" descr="characte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024" y="2229435"/>
            <a:ext cx="2266920" cy="2391992"/>
          </a:xfrm>
          <a:prstGeom prst="rect">
            <a:avLst/>
          </a:prstGeom>
        </p:spPr>
      </p:pic>
      <p:pic>
        <p:nvPicPr>
          <p:cNvPr id="9" name="Picture 8" descr="characte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29435"/>
            <a:ext cx="2122077" cy="237513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604573"/>
            <a:ext cx="2928551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たなか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にほんじん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とうきょうだいがく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けいえいがく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</p:txBody>
      </p:sp>
      <p:pic>
        <p:nvPicPr>
          <p:cNvPr id="11" name="Picture 10" descr="character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5676" y="2277758"/>
            <a:ext cx="2221124" cy="234366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79524" y="4621427"/>
            <a:ext cx="3007299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チョー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ちゅうごくじん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コロンビアだいがく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さんねんせい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  <a:p>
            <a:r>
              <a:rPr lang="ja-JP" altLang="en-US" sz="2400" smtClean="0">
                <a:latin typeface="DFPKyoKaSho-W4" pitchFamily="18" charset="-128"/>
                <a:ea typeface="DFPKyoKaSho-W4" pitchFamily="18" charset="-128"/>
              </a:rPr>
              <a:t>アジアけんきゅう</a:t>
            </a:r>
            <a:endParaRPr lang="en-US" altLang="ja-JP" sz="2400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smtClean="0"/>
              <a:t>じこしょうかい</a:t>
            </a:r>
            <a:endParaRPr lang="en-US" sz="3100" dirty="0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0621" y="1715783"/>
            <a:ext cx="838200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89574" y="1715783"/>
            <a:ext cx="8382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52900" y="1667460"/>
            <a:ext cx="838200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93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mtClean="0"/>
              <a:t>ぶんぽう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Review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ぶんぽう１：</a:t>
            </a:r>
            <a:r>
              <a:rPr lang="en-US" altLang="ja-JP" sz="2800" dirty="0" smtClean="0"/>
              <a:t>	Identifying someone or something,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～は～です。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238" y="2044389"/>
            <a:ext cx="6209524" cy="3263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ぶんぽう１：</a:t>
            </a:r>
            <a:r>
              <a:rPr lang="en-US" altLang="ja-JP" sz="2800" dirty="0" smtClean="0"/>
              <a:t>	Identifying someone or something,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～は～です。</a:t>
            </a:r>
            <a:endParaRPr lang="ja-JP" altLang="en-US" sz="2800" dirty="0"/>
          </a:p>
        </p:txBody>
      </p:sp>
      <p:pic>
        <p:nvPicPr>
          <p:cNvPr id="6" name="Picture 5" descr="sixpe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8" y="1737112"/>
            <a:ext cx="6981568" cy="44123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48682" y="603318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モネ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だいがくいんせい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7352" y="607514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キム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7352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たなか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さんねんせい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48682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チョー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よねんせい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4108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ロペス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にねんせい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4108" y="603318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スミス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29778" y="2412999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4730808" y="4106333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P48 Activity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5599" y="1649627"/>
            <a:ext cx="7294574" cy="485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P48 Activity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660" y="1716560"/>
            <a:ext cx="7464227" cy="346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93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mtClean="0"/>
              <a:t>カタカナ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Review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P49 Activity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184" y="1606377"/>
            <a:ext cx="6919784" cy="477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ぶんぽう２：</a:t>
            </a:r>
            <a:r>
              <a:rPr lang="en-US" altLang="ja-JP" sz="2800" dirty="0" smtClean="0"/>
              <a:t>	Asking </a:t>
            </a:r>
            <a:r>
              <a:rPr lang="ja-JP" altLang="en-US" sz="2800" smtClean="0"/>
              <a:t>はい／いいえ</a:t>
            </a:r>
            <a:r>
              <a:rPr lang="en-US" altLang="ja-JP" sz="2800" dirty="0" smtClean="0"/>
              <a:t> questions,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～は～ですか</a:t>
            </a:r>
            <a:endParaRPr lang="ja-JP" alt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 descr="Picture 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936" y="1718300"/>
            <a:ext cx="6184127" cy="500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7" descr="sixpeop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38" y="1737112"/>
            <a:ext cx="6981568" cy="44123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48682" y="603318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モネ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だいがくいんせい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7352" y="607514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キム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7352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たなか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さんねんせい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8682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チョー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よねんせい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4108" y="1580716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ロペス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にねんせい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84108" y="6033184"/>
            <a:ext cx="205945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スミス</a:t>
            </a:r>
            <a:endParaRPr lang="en-US" altLang="ja-JP" b="1" dirty="0" smtClean="0">
              <a:latin typeface="DFPKyoKaSho-W4" pitchFamily="18" charset="-128"/>
              <a:ea typeface="DFPKyoKaSho-W4" pitchFamily="18" charset="-128"/>
            </a:endParaRPr>
          </a:p>
          <a:p>
            <a:pPr algn="ctr"/>
            <a:r>
              <a:rPr lang="ja-JP" altLang="en-US" b="1" smtClean="0">
                <a:latin typeface="DFPKyoKaSho-W4" pitchFamily="18" charset="-128"/>
                <a:ea typeface="DFPKyoKaSho-W4" pitchFamily="18" charset="-128"/>
              </a:rPr>
              <a:t>いちねんせい</a:t>
            </a:r>
            <a:endParaRPr lang="en-US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ぶんぽう２：</a:t>
            </a:r>
            <a:r>
              <a:rPr lang="en-US" altLang="ja-JP" sz="2800" dirty="0" smtClean="0"/>
              <a:t>	Asking </a:t>
            </a:r>
            <a:r>
              <a:rPr lang="ja-JP" altLang="en-US" sz="2800" smtClean="0"/>
              <a:t>はい／いいえ</a:t>
            </a:r>
            <a:r>
              <a:rPr lang="en-US" altLang="ja-JP" sz="2800" dirty="0" smtClean="0"/>
              <a:t> questions,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～は～ですか</a:t>
            </a:r>
            <a:endParaRPr lang="ja-JP" alt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6829778" y="2412999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Rectangle 16"/>
          <p:cNvSpPr/>
          <p:nvPr/>
        </p:nvSpPr>
        <p:spPr>
          <a:xfrm>
            <a:off x="4730808" y="4089400"/>
            <a:ext cx="677333" cy="2116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smtClean="0"/>
              <a:t>ぶんぽう２：</a:t>
            </a:r>
            <a:r>
              <a:rPr lang="en-US" altLang="ja-JP" sz="2800" dirty="0" smtClean="0"/>
              <a:t>	Asking </a:t>
            </a:r>
            <a:r>
              <a:rPr lang="ja-JP" altLang="en-US" sz="2800" smtClean="0"/>
              <a:t>はい／いいえ</a:t>
            </a:r>
            <a:r>
              <a:rPr lang="en-US" altLang="ja-JP" sz="2800" dirty="0" smtClean="0"/>
              <a:t> questions,</a:t>
            </a:r>
            <a:br>
              <a:rPr lang="en-US" altLang="ja-JP" sz="2800" dirty="0" smtClean="0"/>
            </a:br>
            <a:r>
              <a:rPr lang="en-US" altLang="ja-JP" sz="2800" dirty="0" smtClean="0"/>
              <a:t>				using </a:t>
            </a:r>
            <a:r>
              <a:rPr lang="ja-JP" altLang="en-US" sz="2800" smtClean="0"/>
              <a:t>～は～ですか</a:t>
            </a:r>
            <a:endParaRPr lang="ja-JP" altLang="en-US" sz="2800" dirty="0"/>
          </a:p>
        </p:txBody>
      </p:sp>
      <p:pic>
        <p:nvPicPr>
          <p:cNvPr id="18" name="Picture 17" descr="character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144" y="4574570"/>
            <a:ext cx="1925163" cy="2031379"/>
          </a:xfrm>
          <a:prstGeom prst="rect">
            <a:avLst/>
          </a:prstGeom>
        </p:spPr>
      </p:pic>
      <p:pic>
        <p:nvPicPr>
          <p:cNvPr id="20" name="Picture 19" descr="characte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552" y="4574571"/>
            <a:ext cx="1995072" cy="2105145"/>
          </a:xfrm>
          <a:prstGeom prst="rect">
            <a:avLst/>
          </a:prstGeom>
        </p:spPr>
      </p:pic>
      <p:sp>
        <p:nvSpPr>
          <p:cNvPr id="22" name="Oval Callout 21"/>
          <p:cNvSpPr/>
          <p:nvPr/>
        </p:nvSpPr>
        <p:spPr>
          <a:xfrm>
            <a:off x="0" y="4061765"/>
            <a:ext cx="2570205" cy="1025611"/>
          </a:xfrm>
          <a:prstGeom prst="wedgeEllipseCallout">
            <a:avLst>
              <a:gd name="adj1" fmla="val 37340"/>
              <a:gd name="adj2" fmla="val 5768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solidFill>
                  <a:schemeClr val="tx1"/>
                </a:solidFill>
              </a:rPr>
              <a:t>ああ、そうですか。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5008605" y="1729946"/>
            <a:ext cx="2973859" cy="1025611"/>
          </a:xfrm>
          <a:prstGeom prst="wedgeEllipseCallout">
            <a:avLst>
              <a:gd name="adj1" fmla="val -23742"/>
              <a:gd name="adj2" fmla="val 8539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solidFill>
                  <a:schemeClr val="tx1"/>
                </a:solidFill>
              </a:rPr>
              <a:t>あっ、はじめまして。ロペスです。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Oval Callout 23"/>
          <p:cNvSpPr/>
          <p:nvPr/>
        </p:nvSpPr>
        <p:spPr>
          <a:xfrm>
            <a:off x="0" y="2848232"/>
            <a:ext cx="2298357" cy="1025611"/>
          </a:xfrm>
          <a:prstGeom prst="wedgeEllipseCallout">
            <a:avLst>
              <a:gd name="adj1" fmla="val 45296"/>
              <a:gd name="adj2" fmla="val 6611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solidFill>
                  <a:schemeClr val="tx1"/>
                </a:solidFill>
              </a:rPr>
              <a:t>ロペスさんはいちねんせいですか。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4226011" y="3200400"/>
            <a:ext cx="4065373" cy="1025611"/>
          </a:xfrm>
          <a:prstGeom prst="wedgeEllipseCallout">
            <a:avLst>
              <a:gd name="adj1" fmla="val -12018"/>
              <a:gd name="adj2" fmla="val 80572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solidFill>
                  <a:schemeClr val="tx1"/>
                </a:solidFill>
              </a:rPr>
              <a:t>いいえ、そうじゃありません。よねんせいです。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Oval Callout 25"/>
          <p:cNvSpPr/>
          <p:nvPr/>
        </p:nvSpPr>
        <p:spPr>
          <a:xfrm>
            <a:off x="457200" y="1729946"/>
            <a:ext cx="2508422" cy="1025611"/>
          </a:xfrm>
          <a:prstGeom prst="wedgeEllipseCallout">
            <a:avLst>
              <a:gd name="adj1" fmla="val 40806"/>
              <a:gd name="adj2" fmla="val 122741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mtClean="0">
                <a:solidFill>
                  <a:schemeClr val="tx1"/>
                </a:solidFill>
              </a:rPr>
              <a:t>あのう。。。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smtClean="0">
                <a:solidFill>
                  <a:schemeClr val="tx1"/>
                </a:solidFill>
              </a:rPr>
              <a:t>はじめまして。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b="1" smtClean="0">
                <a:solidFill>
                  <a:schemeClr val="tx1"/>
                </a:solidFill>
              </a:rPr>
              <a:t>たなかです。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P51 Activity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179" y="1706806"/>
            <a:ext cx="6882584" cy="36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P51 Activity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546" y="1603804"/>
            <a:ext cx="7665762" cy="354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P52 Activity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9184" y="1555237"/>
            <a:ext cx="4244546" cy="516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100" smtClean="0"/>
              <a:t>カタカナ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350" y="1594105"/>
            <a:ext cx="4992163" cy="52807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83708" y="2372497"/>
            <a:ext cx="321276" cy="383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83708" y="3240521"/>
            <a:ext cx="321276" cy="383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よんでみましょう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111" dirty="0" smtClean="0"/>
              <a:t>(p78)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5121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353" dirty="0" smtClean="0"/>
              <a:t>Read the following words in katakana and guess what they mean.</a:t>
            </a:r>
          </a:p>
          <a:p>
            <a:pPr>
              <a:buNone/>
            </a:pPr>
            <a:r>
              <a:rPr lang="ja-JP" altLang="en-US" sz="2600" smtClean="0">
                <a:latin typeface="ＤＦＰ教科書体W4"/>
                <a:ea typeface="ＤＦＰ教科書体W4"/>
              </a:rPr>
              <a:t>ワシントン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テキサス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モンタナ</a:t>
            </a:r>
            <a:endParaRPr lang="en-US" altLang="ja-JP" sz="2600" dirty="0" smtClean="0">
              <a:latin typeface="ＤＦＰ教科書体W4"/>
              <a:ea typeface="ＤＦＰ教科書体W4"/>
            </a:endParaRPr>
          </a:p>
          <a:p>
            <a:pPr>
              <a:buNone/>
            </a:pPr>
            <a:r>
              <a:rPr lang="ja-JP" altLang="en-US" sz="2600" smtClean="0">
                <a:latin typeface="ＤＦＰ教科書体W4"/>
                <a:ea typeface="ＤＦＰ教科書体W4"/>
              </a:rPr>
              <a:t>ユタ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オクラホマ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ミシシッピー</a:t>
            </a:r>
            <a:endParaRPr lang="en-US" altLang="ja-JP" sz="2600" dirty="0" smtClean="0">
              <a:latin typeface="ＤＦＰ教科書体W4"/>
              <a:ea typeface="ＤＦＰ教科書体W4"/>
            </a:endParaRPr>
          </a:p>
          <a:p>
            <a:pPr>
              <a:buNone/>
            </a:pPr>
            <a:r>
              <a:rPr lang="ja-JP" altLang="en-US" sz="2600" smtClean="0">
                <a:latin typeface="ＤＦＰ教科書体W4"/>
                <a:ea typeface="ＤＦＰ教科書体W4"/>
              </a:rPr>
              <a:t>アイオワ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ミネソタ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イリノイ</a:t>
            </a:r>
            <a:endParaRPr lang="en-US" altLang="ja-JP" sz="2600" dirty="0" smtClean="0">
              <a:latin typeface="ＤＦＰ教科書体W4"/>
              <a:ea typeface="ＤＦＰ教科書体W4"/>
            </a:endParaRPr>
          </a:p>
          <a:p>
            <a:pPr>
              <a:buNone/>
            </a:pPr>
            <a:r>
              <a:rPr lang="ja-JP" altLang="en-US" sz="2600" smtClean="0">
                <a:latin typeface="ＤＦＰ教科書体W4"/>
                <a:ea typeface="ＤＦＰ教科書体W4"/>
              </a:rPr>
              <a:t>オハイオ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アーカンソー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テネシー</a:t>
            </a:r>
            <a:endParaRPr lang="en-US" altLang="ja-JP" sz="2600" dirty="0" smtClean="0">
              <a:latin typeface="ＤＦＰ教科書体W4"/>
              <a:ea typeface="ＤＦＰ教科書体W4"/>
            </a:endParaRPr>
          </a:p>
          <a:p>
            <a:pPr>
              <a:buNone/>
            </a:pPr>
            <a:r>
              <a:rPr lang="ja-JP" altLang="en-US" sz="2600" smtClean="0">
                <a:latin typeface="ＤＦＰ教科書体W4"/>
                <a:ea typeface="ＤＦＰ教科書体W4"/>
              </a:rPr>
              <a:t>ノースカロライナ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サウスカロライナ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オーストラリア</a:t>
            </a:r>
            <a:endParaRPr lang="en-US" altLang="ja-JP" sz="2600" dirty="0" smtClean="0">
              <a:latin typeface="ＤＦＰ教科書体W4"/>
              <a:ea typeface="ＤＦＰ教科書体W4"/>
            </a:endParaRPr>
          </a:p>
          <a:p>
            <a:pPr>
              <a:buNone/>
            </a:pPr>
            <a:r>
              <a:rPr lang="ja-JP" altLang="en-US" sz="2600" smtClean="0">
                <a:latin typeface="ＤＦＰ教科書体W4"/>
                <a:ea typeface="ＤＦＰ教科書体W4"/>
              </a:rPr>
              <a:t>アメリカ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メキシコ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フランス</a:t>
            </a:r>
            <a:endParaRPr lang="en-US" altLang="ja-JP" sz="2600" dirty="0" smtClean="0">
              <a:latin typeface="ＤＦＰ教科書体W4"/>
              <a:ea typeface="ＤＦＰ教科書体W4"/>
            </a:endParaRPr>
          </a:p>
          <a:p>
            <a:pPr>
              <a:buNone/>
            </a:pPr>
            <a:r>
              <a:rPr lang="ja-JP" altLang="en-US" sz="2600" smtClean="0">
                <a:latin typeface="ＤＦＰ教科書体W4"/>
                <a:ea typeface="ＤＦＰ教科書体W4"/>
              </a:rPr>
              <a:t>イタリア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スイス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</a:t>
            </a:r>
          </a:p>
          <a:p>
            <a:pPr>
              <a:buNone/>
            </a:pPr>
            <a:r>
              <a:rPr lang="ja-JP" altLang="en-US" sz="2600" smtClean="0">
                <a:latin typeface="ＤＦＰ教科書体W4"/>
                <a:ea typeface="ＤＦＰ教科書体W4"/>
              </a:rPr>
              <a:t>ロシア</a:t>
            </a:r>
            <a:r>
              <a:rPr lang="en-US" altLang="ja-JP" sz="2600" dirty="0" smtClean="0">
                <a:latin typeface="ＤＦＰ教科書体W4"/>
                <a:ea typeface="ＤＦＰ教科書体W4"/>
              </a:rPr>
              <a:t>					</a:t>
            </a:r>
            <a:r>
              <a:rPr lang="ja-JP" altLang="en-US" sz="2600" smtClean="0">
                <a:latin typeface="ＤＦＰ教科書体W4"/>
                <a:ea typeface="ＤＦＰ教科書体W4"/>
              </a:rPr>
              <a:t>インドネシア</a:t>
            </a:r>
            <a:endParaRPr lang="en-US" altLang="ja-JP" sz="2600" dirty="0" smtClean="0">
              <a:latin typeface="ＤＦＰ教科書体W4"/>
              <a:ea typeface="ＤＦＰ教科書体W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451556" y="635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ja-JP" altLang="en-US" dirty="0" smtClean="0"/>
              <a:t>カタカナのリスト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611" y="160037"/>
            <a:ext cx="6017740" cy="65614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Countries / States / Cities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アメリカ　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フランス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スペイン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イギリス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カナダ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ドイツ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イタリア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メキシコ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ニュージャージー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ニューヨーク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プリンストン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  <a:p>
            <a:pPr>
              <a:buNone/>
            </a:pP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Campus / Classrooms 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キャンパス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フリストホール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ジョーンズホール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ラボ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コンピュータ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ボールペン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テスト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レポート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ルームメート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クラスメート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Household items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ビデオ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ソファ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テレビ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ベッド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トイレ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シャワー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Town buildings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レストラン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スーパー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デパート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アパート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Beverages and Foods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ジュース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コーヒー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コーラ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ビール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ワイン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ミルク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オレンジ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バナナ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トマト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ピザ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ハンバーガー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ケーキ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Transportation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バス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タクシー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Sports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スポーツ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ジョギング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スキー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スケート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バスケットボール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  <a:p>
            <a:pPr>
              <a:buNone/>
            </a:pP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 </a:t>
            </a:r>
            <a:r>
              <a:rPr lang="en-US" sz="1400" u="sng" dirty="0" smtClean="0">
                <a:latin typeface="ＤＦＰ教科書体W4" pitchFamily="18" charset="-128"/>
                <a:ea typeface="ＤＦＰ教科書体W4" pitchFamily="18" charset="-128"/>
              </a:rPr>
              <a:t>Music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ポップス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ジャズ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クラシック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ロック</a:t>
            </a:r>
            <a:endParaRPr lang="en-US" sz="1400" dirty="0" smtClean="0">
              <a:latin typeface="ＤＦＰ教科書体W4" pitchFamily="18" charset="-128"/>
              <a:ea typeface="ＤＦＰ教科書体W4" pitchFamily="18" charset="-128"/>
            </a:endParaRPr>
          </a:p>
          <a:p>
            <a:pPr>
              <a:buNone/>
            </a:pP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バイオリン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	</a:t>
            </a:r>
            <a:r>
              <a:rPr lang="ja-JP" altLang="en-US" sz="1400" smtClean="0">
                <a:latin typeface="ＤＦＰ教科書体W4" pitchFamily="18" charset="-128"/>
                <a:ea typeface="ＤＦＰ教科書体W4" pitchFamily="18" charset="-128"/>
              </a:rPr>
              <a:t>ピアノ</a:t>
            </a:r>
            <a:r>
              <a:rPr lang="en-US" sz="1400" dirty="0" smtClean="0">
                <a:latin typeface="ＤＦＰ教科書体W4" pitchFamily="18" charset="-128"/>
                <a:ea typeface="ＤＦＰ教科書体W4" pitchFamily="18" charset="-128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Dictation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93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smtClean="0"/>
              <a:t>たんご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Review</a:t>
            </a:r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3E14-38A0-0946-BEFB-FD0F2B06AD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541588"/>
            <a:ext cx="838200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69988"/>
            <a:ext cx="838200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066800"/>
            <a:ext cx="838200" cy="561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1752600"/>
            <a:ext cx="8382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2438400"/>
            <a:ext cx="8382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1855788"/>
            <a:ext cx="8382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4675188"/>
            <a:ext cx="914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5360988"/>
            <a:ext cx="914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8200" y="3810000"/>
            <a:ext cx="8382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8200" y="3124200"/>
            <a:ext cx="8382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38200" y="4495800"/>
            <a:ext cx="838200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2000" y="5130800"/>
            <a:ext cx="914400" cy="611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2000" y="5816600"/>
            <a:ext cx="914400" cy="611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495800" y="3227388"/>
            <a:ext cx="914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495800" y="3913188"/>
            <a:ext cx="9144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1752600" y="11430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Japan</a:t>
            </a:r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1828800" y="1828800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Korea</a:t>
            </a:r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1752600" y="2438400"/>
            <a:ext cx="98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China</a:t>
            </a:r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1752600" y="3200400"/>
            <a:ext cx="963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Spain</a:t>
            </a: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1752600" y="3886200"/>
            <a:ext cx="113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France</a:t>
            </a:r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1752600" y="44958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England</a:t>
            </a:r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1752600" y="5181600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Germany</a:t>
            </a:r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1752600" y="58674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Russia</a:t>
            </a:r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5562600" y="1169988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America</a:t>
            </a:r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5562600" y="1752600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Canada</a:t>
            </a:r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5638800" y="2438400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Mexico</a:t>
            </a:r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5638800" y="31242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Brazil</a:t>
            </a:r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5638800" y="38100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India</a:t>
            </a:r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5562600" y="4648200"/>
            <a:ext cx="137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Australia</a:t>
            </a:r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5562600" y="5257800"/>
            <a:ext cx="197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New Zealand</a:t>
            </a:r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1828800" y="1143000"/>
            <a:ext cx="1438275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DFPKyoKaSho-W4" pitchFamily="18" charset="-128"/>
                <a:ea typeface="DFPKyoKaSho-W4" pitchFamily="18" charset="-128"/>
              </a:rPr>
              <a:t>にほん</a:t>
            </a:r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1902530" y="1828800"/>
            <a:ext cx="1967089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DFPKyoKaSho-W4" pitchFamily="18" charset="-128"/>
                <a:ea typeface="DFPKyoKaSho-W4" pitchFamily="18" charset="-128"/>
              </a:rPr>
              <a:t>かんこく</a:t>
            </a:r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1825449" y="2541588"/>
            <a:ext cx="2460978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b="1" smtClean="0">
                <a:latin typeface="DFPKyoKaSho-W4" pitchFamily="18" charset="-128"/>
                <a:ea typeface="DFPKyoKaSho-W4" pitchFamily="18" charset="-128"/>
              </a:rPr>
              <a:t>ちゅう</a:t>
            </a:r>
            <a:r>
              <a:rPr lang="ja-JP" altLang="en-US" sz="2800" b="1" dirty="0">
                <a:latin typeface="DFPKyoKaSho-W4" pitchFamily="18" charset="-128"/>
                <a:ea typeface="DFPKyoKaSho-W4" pitchFamily="18" charset="-128"/>
              </a:rPr>
              <a:t>ごく</a:t>
            </a:r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1828797" y="3227388"/>
            <a:ext cx="1731963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スペ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イ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ン</a:t>
            </a: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1828800" y="3756025"/>
            <a:ext cx="1731962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フラ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ン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ス</a:t>
            </a:r>
            <a:endParaRPr lang="ja-JP" altLang="en-US" sz="2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1828800" y="4441825"/>
            <a:ext cx="1731962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イギ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リ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ス</a:t>
            </a:r>
            <a:endParaRPr lang="ja-JP" altLang="en-US" sz="2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1828800" y="5203825"/>
            <a:ext cx="1731961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ド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イ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ツ</a:t>
            </a: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　</a:t>
            </a:r>
            <a:r>
              <a:rPr lang="ja-JP" altLang="en-US" sz="2600" b="1" dirty="0">
                <a:ea typeface="NTモトヤ教科書4KP" pitchFamily="18" charset="-128"/>
              </a:rPr>
              <a:t>　</a:t>
            </a:r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1828799" y="5889625"/>
            <a:ext cx="1731961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ロシ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ア</a:t>
            </a:r>
            <a:endParaRPr lang="ja-JP" altLang="en-US" sz="2600" b="1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5562600" y="1186304"/>
            <a:ext cx="1656644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アメ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リ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カ</a:t>
            </a:r>
            <a:endParaRPr lang="ja-JP" altLang="en-US" sz="2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5562600" y="1765301"/>
            <a:ext cx="1656644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カ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ナ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ダ</a:t>
            </a: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　</a:t>
            </a:r>
          </a:p>
        </p:txBody>
      </p:sp>
      <p:sp>
        <p:nvSpPr>
          <p:cNvPr id="5184" name="Rectangle 64"/>
          <p:cNvSpPr>
            <a:spLocks noChangeArrowheads="1"/>
          </p:cNvSpPr>
          <p:nvPr/>
        </p:nvSpPr>
        <p:spPr bwMode="auto">
          <a:xfrm>
            <a:off x="5562600" y="2451101"/>
            <a:ext cx="1656644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メキ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シ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コ</a:t>
            </a:r>
            <a:endParaRPr lang="ja-JP" altLang="en-US" sz="2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5562600" y="3151188"/>
            <a:ext cx="1656644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ブラ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ジ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ル</a:t>
            </a:r>
            <a:endParaRPr lang="ja-JP" altLang="en-US" sz="2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5562600" y="3913188"/>
            <a:ext cx="1656644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イ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ン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ド</a:t>
            </a: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　</a:t>
            </a:r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5562600" y="4615143"/>
            <a:ext cx="2884312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オーストラ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リ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ア</a:t>
            </a:r>
            <a:endParaRPr lang="ja-JP" altLang="en-US" sz="2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5562600" y="5360988"/>
            <a:ext cx="2884311" cy="41389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600" b="1" dirty="0">
                <a:latin typeface="DFPKyoKaSho-W4" pitchFamily="18" charset="-128"/>
                <a:ea typeface="DFPKyoKaSho-W4" pitchFamily="18" charset="-128"/>
              </a:rPr>
              <a:t>ニュージーラ</a:t>
            </a:r>
            <a:r>
              <a:rPr lang="ja-JP" altLang="en-US" sz="2600" b="1">
                <a:latin typeface="DFPKyoKaSho-W4" pitchFamily="18" charset="-128"/>
                <a:ea typeface="DFPKyoKaSho-W4" pitchFamily="18" charset="-128"/>
              </a:rPr>
              <a:t>ン</a:t>
            </a:r>
            <a:r>
              <a:rPr lang="ja-JP" altLang="en-US" sz="2600" b="1" smtClean="0">
                <a:latin typeface="DFPKyoKaSho-W4" pitchFamily="18" charset="-128"/>
                <a:ea typeface="DFPKyoKaSho-W4" pitchFamily="18" charset="-128"/>
              </a:rPr>
              <a:t>ド</a:t>
            </a:r>
            <a:endParaRPr lang="ja-JP" altLang="en-US" sz="2600" b="1" dirty="0">
              <a:latin typeface="DFPKyoKaSho-W4" pitchFamily="18" charset="-128"/>
              <a:ea typeface="DFPKyoKaSho-W4" pitchFamily="18" charset="-128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70167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くに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4" grpId="0" animBg="1"/>
      <p:bldP spid="5175" grpId="0" animBg="1"/>
      <p:bldP spid="5176" grpId="0" animBg="1"/>
      <p:bldP spid="5177" grpId="0" animBg="1"/>
      <p:bldP spid="5178" grpId="0" animBg="1"/>
      <p:bldP spid="5179" grpId="0" animBg="1"/>
      <p:bldP spid="5180" grpId="0" animBg="1"/>
      <p:bldP spid="5181" grpId="0" animBg="1"/>
      <p:bldP spid="5182" grpId="0" animBg="1"/>
      <p:bldP spid="5183" grpId="0" animBg="1"/>
      <p:bldP spid="5184" grpId="0" animBg="1"/>
      <p:bldP spid="5185" grpId="0" animBg="1"/>
      <p:bldP spid="5186" grpId="0" animBg="1"/>
      <p:bldP spid="5187" grpId="0" animBg="1"/>
      <p:bldP spid="518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585</Words>
  <Application>Microsoft Office PowerPoint</Application>
  <PresentationFormat>On-screen Show (4:3)</PresentationFormat>
  <Paragraphs>183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Equity</vt:lpstr>
      <vt:lpstr>にほんご JPN101</vt:lpstr>
      <vt:lpstr>カタカナ Review</vt:lpstr>
      <vt:lpstr>カタカナ</vt:lpstr>
      <vt:lpstr>よんでみましょう (p78)</vt:lpstr>
      <vt:lpstr>カタカナのリスト</vt:lpstr>
      <vt:lpstr>Slide 6</vt:lpstr>
      <vt:lpstr>Dictation</vt:lpstr>
      <vt:lpstr>たんご Review</vt:lpstr>
      <vt:lpstr>くに</vt:lpstr>
      <vt:lpstr>～ねんせい (p38)</vt:lpstr>
      <vt:lpstr>せんこう (p38)</vt:lpstr>
      <vt:lpstr>せんこう (p39)</vt:lpstr>
      <vt:lpstr>せんこう (p39)</vt:lpstr>
      <vt:lpstr>じこしょうかい</vt:lpstr>
      <vt:lpstr>ぶんぽう Review</vt:lpstr>
      <vt:lpstr>ぶんぽう１： Identifying someone or something,     using ～は～です。</vt:lpstr>
      <vt:lpstr>ぶんぽう１： Identifying someone or something,     using ～は～です。</vt:lpstr>
      <vt:lpstr>P48 Activity 1</vt:lpstr>
      <vt:lpstr>P48 Activity 2</vt:lpstr>
      <vt:lpstr>P49 Activity 3</vt:lpstr>
      <vt:lpstr>ぶんぽう２： Asking はい／いいえ questions,     using ～は～ですか</vt:lpstr>
      <vt:lpstr>ぶんぽう２： Asking はい／いいえ questions,     using ～は～ですか</vt:lpstr>
      <vt:lpstr>ぶんぽう２： Asking はい／いいえ questions,     using ～は～ですか</vt:lpstr>
      <vt:lpstr>P51 Activity 1</vt:lpstr>
      <vt:lpstr>P51 Activity 2</vt:lpstr>
      <vt:lpstr>P52 Activity 3</vt:lpstr>
    </vt:vector>
  </TitlesOfParts>
  <Company>Princeton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Yukari Tokumasu</dc:creator>
  <cp:lastModifiedBy>tokumasu</cp:lastModifiedBy>
  <cp:revision>148</cp:revision>
  <dcterms:created xsi:type="dcterms:W3CDTF">2009-09-30T12:36:00Z</dcterms:created>
  <dcterms:modified xsi:type="dcterms:W3CDTF">2010-02-01T22:10:29Z</dcterms:modified>
</cp:coreProperties>
</file>