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5"/>
  </p:notesMasterIdLst>
  <p:handoutMasterIdLst>
    <p:handoutMasterId r:id="rId36"/>
  </p:handoutMasterIdLst>
  <p:sldIdLst>
    <p:sldId id="300" r:id="rId3"/>
    <p:sldId id="455" r:id="rId4"/>
    <p:sldId id="456" r:id="rId5"/>
    <p:sldId id="476" r:id="rId6"/>
    <p:sldId id="497" r:id="rId7"/>
    <p:sldId id="479" r:id="rId8"/>
    <p:sldId id="503" r:id="rId9"/>
    <p:sldId id="481" r:id="rId10"/>
    <p:sldId id="482" r:id="rId11"/>
    <p:sldId id="483" r:id="rId12"/>
    <p:sldId id="496" r:id="rId13"/>
    <p:sldId id="485" r:id="rId14"/>
    <p:sldId id="504" r:id="rId15"/>
    <p:sldId id="512" r:id="rId16"/>
    <p:sldId id="521" r:id="rId17"/>
    <p:sldId id="514" r:id="rId18"/>
    <p:sldId id="511" r:id="rId19"/>
    <p:sldId id="510" r:id="rId20"/>
    <p:sldId id="522" r:id="rId21"/>
    <p:sldId id="509" r:id="rId22"/>
    <p:sldId id="527" r:id="rId23"/>
    <p:sldId id="528" r:id="rId24"/>
    <p:sldId id="529" r:id="rId25"/>
    <p:sldId id="519" r:id="rId26"/>
    <p:sldId id="518" r:id="rId27"/>
    <p:sldId id="520" r:id="rId28"/>
    <p:sldId id="505" r:id="rId29"/>
    <p:sldId id="523" r:id="rId30"/>
    <p:sldId id="524" r:id="rId31"/>
    <p:sldId id="506" r:id="rId32"/>
    <p:sldId id="525" r:id="rId33"/>
    <p:sldId id="526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F4EB7-26C4-4912-BFB4-D3330F6550C4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A513C-498A-4380-9C90-FA3582F477BD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41F33-45E8-4F9E-8E00-A9DC02B63B89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3605A-4738-4100-872D-EE6223431BEC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D1658-EEEF-4C51-A8E8-894F57A35E4C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F4EB7-26C4-4912-BFB4-D3330F6550C4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AD438-DA01-45AC-9378-36304A160DE9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F2098-E84F-4316-B148-FF738F73B5B8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443D7-F681-47CA-B460-64C74CDAD7DB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443D7-F681-47CA-B460-64C74CDAD7DB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424F0-3A27-459F-99CA-CE0633EC1C18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89BBB-C2D2-4DDA-B728-D5E5E2DDEA41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59A1D-982D-4261-AFBD-AC93AFD3D453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Microsoft_Office_Word_97_-_2003_Document2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2, 2009</a:t>
            </a:r>
            <a:endParaRPr lang="en-US" altLang="ja-JP" b="1" dirty="0"/>
          </a:p>
          <a:p>
            <a:r>
              <a:rPr lang="en-US" altLang="ja-JP" b="1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せんこう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(p39)</a:t>
            </a:r>
            <a:endParaRPr lang="en-US" sz="3100" dirty="0"/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1583094"/>
            <a:ext cx="5955467" cy="5138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9516" y="4621427"/>
            <a:ext cx="27694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ロペス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メキシコじん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ボストンだいがく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ぶんがく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Picture 5" descr="charac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24" y="2212581"/>
            <a:ext cx="2266920" cy="2391992"/>
          </a:xfrm>
          <a:prstGeom prst="rect">
            <a:avLst/>
          </a:prstGeom>
        </p:spPr>
      </p:pic>
      <p:pic>
        <p:nvPicPr>
          <p:cNvPr id="9" name="Picture 8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9435"/>
            <a:ext cx="2122077" cy="2375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604573"/>
            <a:ext cx="292855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にほんじん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とうきょうだいがく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いちねんせい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けいえいがく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76" y="2229435"/>
            <a:ext cx="2221124" cy="2343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9524" y="4621427"/>
            <a:ext cx="3007299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ちゅうごくじん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コロンビアだいがく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アジアけんきゅう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じこしょうかい</a:t>
            </a:r>
            <a:endParaRPr lang="en-US" sz="31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621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9574" y="1715783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2900" y="1667460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93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ぶんぽう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Review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ぶんぽう３：</a:t>
            </a:r>
            <a:r>
              <a:rPr lang="en-US" altLang="ja-JP" sz="2800" dirty="0" smtClean="0"/>
              <a:t>	Indicating relationships </a:t>
            </a:r>
            <a:br>
              <a:rPr lang="en-US" altLang="ja-JP" sz="2800" dirty="0" smtClean="0"/>
            </a:br>
            <a:r>
              <a:rPr lang="en-US" altLang="ja-JP" sz="2800" dirty="0" smtClean="0"/>
              <a:t>				between nouns with </a:t>
            </a:r>
            <a:r>
              <a:rPr lang="ja-JP" altLang="en-US" sz="2800" dirty="0" smtClean="0"/>
              <a:t>の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74" y="1657571"/>
            <a:ext cx="7000062" cy="41377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9189" y="1657571"/>
            <a:ext cx="370703" cy="377940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2899" y="5795319"/>
            <a:ext cx="710513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The particle</a:t>
            </a:r>
            <a:r>
              <a:rPr lang="ja-JP" altLang="en-US" sz="2000" smtClean="0"/>
              <a:t>「の」</a:t>
            </a:r>
            <a:r>
              <a:rPr lang="en-US" altLang="ja-JP" sz="2000" dirty="0" smtClean="0"/>
              <a:t>allows the first noun to modify the second noun.</a:t>
            </a:r>
          </a:p>
          <a:p>
            <a:r>
              <a:rPr lang="ja-JP" altLang="en-US" sz="2000" smtClean="0"/>
              <a:t>「の」 </a:t>
            </a:r>
            <a:r>
              <a:rPr lang="en-US" altLang="ja-JP" sz="2000" dirty="0" smtClean="0"/>
              <a:t>can convey a variety of relationships between the two nouns.</a:t>
            </a:r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E02-AC2F-46B5-8556-D1C1BCA422C9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Teacher </a:t>
            </a:r>
            <a:r>
              <a:rPr lang="en-US" altLang="ja-JP" dirty="0"/>
              <a:t>of PU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60389" y="6075144"/>
            <a:ext cx="7052338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プリンスト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ンだ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いがく</a:t>
            </a:r>
            <a:r>
              <a:rPr lang="ja-JP" altLang="en-US" sz="36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せんせい</a:t>
            </a:r>
            <a:endParaRPr lang="ja-JP" altLang="en-US" sz="3600" b="1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0" name="Picture 9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597" y="1768214"/>
            <a:ext cx="4101608" cy="394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E02-AC2F-46B5-8556-D1C1BCA422C9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Japanese teacher</a:t>
            </a:r>
            <a:endParaRPr lang="en-US" altLang="ja-JP" dirty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60389" y="5428813"/>
            <a:ext cx="6388443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にほんご</a:t>
            </a:r>
            <a:r>
              <a:rPr lang="ja-JP" altLang="en-US" sz="36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せんせい</a:t>
            </a:r>
            <a:endParaRPr lang="ja-JP" altLang="en-US" sz="3600" b="1">
              <a:latin typeface="DFPKyoKaSho-W4" pitchFamily="18" charset="-128"/>
              <a:ea typeface="DFPKyoKaSho-W4" pitchFamily="18" charset="-128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34314" y="2438400"/>
          <a:ext cx="2879725" cy="2819400"/>
        </p:xfrm>
        <a:graphic>
          <a:graphicData uri="http://schemas.openxmlformats.org/presentationml/2006/ole">
            <p:oleObj spid="_x0000_s9218" name="Document" r:id="rId4" imgW="5760720" imgH="5638800" progId="Word.Document.8">
              <p:embed/>
            </p:oleObj>
          </a:graphicData>
        </a:graphic>
      </p:graphicFrame>
      <p:sp>
        <p:nvSpPr>
          <p:cNvPr id="7" name="Oval Callout 6"/>
          <p:cNvSpPr/>
          <p:nvPr/>
        </p:nvSpPr>
        <p:spPr>
          <a:xfrm>
            <a:off x="4053016" y="2014151"/>
            <a:ext cx="4633784" cy="1322173"/>
          </a:xfrm>
          <a:prstGeom prst="wedgeEllipseCallout">
            <a:avLst>
              <a:gd name="adj1" fmla="val -56691"/>
              <a:gd name="adj2" fmla="val 7091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おはようございます。</a:t>
            </a:r>
            <a:endParaRPr lang="en-US" sz="24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053016" y="3496963"/>
            <a:ext cx="4633784" cy="1353065"/>
          </a:xfrm>
          <a:prstGeom prst="wedgeEllipseCallout">
            <a:avLst>
              <a:gd name="adj1" fmla="val -58061"/>
              <a:gd name="adj2" fmla="val 3601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にほんご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endParaRPr lang="en-US" altLang="ja-JP" sz="2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ランゲージテーブルに　きてください。</a:t>
            </a:r>
            <a:endParaRPr lang="en-US" sz="24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519D-BCCB-4AA1-9983-CFF0C31A4F5A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563" y="381000"/>
            <a:ext cx="8390238" cy="1371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/>
              <a:t>Book about Japanese (Japanese book)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028306" y="5715000"/>
            <a:ext cx="49530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にほんご</a:t>
            </a:r>
            <a:r>
              <a:rPr lang="ja-JP" altLang="en-US" sz="3600" b="1" u="sng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ほん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1481" y="2285999"/>
            <a:ext cx="2545492" cy="31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0C8-E8B4-4CBB-9C08-3A6935B32EED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Book written by Prof. Makino</a:t>
            </a: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5638800" y="2438400"/>
          <a:ext cx="2879725" cy="2819400"/>
        </p:xfrm>
        <a:graphic>
          <a:graphicData uri="http://schemas.openxmlformats.org/presentationml/2006/ole">
            <p:oleObj spid="_x0000_s1026" name="Document" r:id="rId4" imgW="5760720" imgH="5638800" progId="Word.Document.8">
              <p:embed/>
            </p:oleObj>
          </a:graphicData>
        </a:graphic>
      </p:graphicFrame>
      <p:sp>
        <p:nvSpPr>
          <p:cNvPr id="146437" name="Line 5"/>
          <p:cNvSpPr>
            <a:spLocks noChangeShapeType="1"/>
          </p:cNvSpPr>
          <p:nvPr/>
        </p:nvSpPr>
        <p:spPr bwMode="auto">
          <a:xfrm flipH="1">
            <a:off x="4572000" y="40386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828800" y="5867400"/>
            <a:ext cx="49530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まきのせんせい</a:t>
            </a:r>
            <a:r>
              <a:rPr lang="ja-JP" altLang="en-US" sz="3600" b="1" u="sng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ほん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8735" y="2285999"/>
            <a:ext cx="2545492" cy="318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2A8-352C-43A4-9645-9A40C6D60F93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Ms. </a:t>
            </a:r>
            <a:r>
              <a:rPr lang="en-US" altLang="ja-JP" dirty="0" smtClean="0"/>
              <a:t>Cho’s </a:t>
            </a:r>
            <a:r>
              <a:rPr lang="en-US" altLang="ja-JP" dirty="0"/>
              <a:t>book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828800" y="5867400"/>
            <a:ext cx="49530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チョーさ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ん</a:t>
            </a:r>
            <a:r>
              <a:rPr lang="ja-JP" altLang="en-US" sz="3600" b="1" u="sng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ほん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7220" y="1828799"/>
            <a:ext cx="2856883" cy="357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63578" y="4867877"/>
            <a:ext cx="127274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94" y="2125361"/>
            <a:ext cx="2599116" cy="2742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2A8-352C-43A4-9645-9A40C6D60F93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Student of PU</a:t>
            </a:r>
            <a:endParaRPr lang="en-US" altLang="ja-JP" dirty="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31025" y="5867400"/>
            <a:ext cx="7755775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プリンストンだいがく</a:t>
            </a:r>
            <a:r>
              <a:rPr lang="ja-JP" altLang="en-US" sz="3600" b="1" u="sng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がくせい</a:t>
            </a:r>
            <a:endParaRPr lang="ja-JP" altLang="en-US" sz="3600" b="1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Picture 6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879" y="2016721"/>
            <a:ext cx="2796410" cy="2950695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6424" y="2016721"/>
            <a:ext cx="2645451" cy="29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63578" y="4683211"/>
            <a:ext cx="127274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93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カタカナ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Review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7075-F29B-4E78-B14C-462993762A7D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Tanaka’s </a:t>
            </a:r>
            <a:r>
              <a:rPr lang="en-US" altLang="ja-JP" dirty="0"/>
              <a:t>house</a:t>
            </a:r>
            <a:r>
              <a:rPr lang="ja-JP" altLang="en-US"/>
              <a:t>（うち）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 l="21791" t="26933" r="23193" b="28694"/>
          <a:stretch>
            <a:fillRect/>
          </a:stretch>
        </p:blipFill>
        <p:spPr bwMode="auto">
          <a:xfrm>
            <a:off x="1828800" y="2323070"/>
            <a:ext cx="5337824" cy="309983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978845" y="5715000"/>
            <a:ext cx="49530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たなかさん</a:t>
            </a:r>
            <a:r>
              <a:rPr lang="ja-JP" altLang="en-US" sz="3600" b="1" u="sng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うち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BB35-FC8E-4AB8-B5F4-0A5EB8F1BE94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Mr. Tanaka’s </a:t>
            </a:r>
            <a:r>
              <a:rPr lang="en-US" altLang="ja-JP" dirty="0"/>
              <a:t>classmate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905000" y="5410200"/>
            <a:ext cx="614172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たなかさ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ん</a:t>
            </a:r>
            <a:r>
              <a:rPr lang="ja-JP" altLang="en-US" sz="3600" b="1" u="sng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クラスメー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ト</a:t>
            </a:r>
            <a:endParaRPr lang="ja-JP" altLang="en-US" sz="36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1732" y="4670169"/>
            <a:ext cx="127274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9" name="Picture 8" descr="charact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08" y="2065315"/>
            <a:ext cx="2468652" cy="2604854"/>
          </a:xfrm>
          <a:prstGeom prst="rect">
            <a:avLst/>
          </a:prstGeom>
        </p:spPr>
      </p:pic>
      <p:pic>
        <p:nvPicPr>
          <p:cNvPr id="10" name="Picture 9" descr="charact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038564"/>
            <a:ext cx="2494005" cy="2631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8510" y="4637903"/>
            <a:ext cx="127274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FFA5-F86E-474A-BA05-61733D2FC696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(my) classmate, </a:t>
            </a:r>
            <a:r>
              <a:rPr lang="en-US" altLang="ja-JP" dirty="0" smtClean="0"/>
              <a:t>M. </a:t>
            </a:r>
            <a:r>
              <a:rPr lang="en-US" altLang="ja-JP" dirty="0"/>
              <a:t>Cho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676400" y="5486400"/>
            <a:ext cx="5771804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クラスメー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ト</a:t>
            </a:r>
            <a:r>
              <a:rPr lang="ja-JP" altLang="en-US" sz="3600" b="1" u="sng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チョーさ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1732" y="4670169"/>
            <a:ext cx="127274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9" name="Picture 8" descr="charact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08" y="2065315"/>
            <a:ext cx="2468652" cy="2604854"/>
          </a:xfrm>
          <a:prstGeom prst="rect">
            <a:avLst/>
          </a:prstGeom>
        </p:spPr>
      </p:pic>
      <p:pic>
        <p:nvPicPr>
          <p:cNvPr id="10" name="Picture 9" descr="charact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038564"/>
            <a:ext cx="2494005" cy="2631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8510" y="4637903"/>
            <a:ext cx="127274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834-9242-4E1B-BD7C-906DA5C3AFD7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70703"/>
            <a:ext cx="8610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Ms. Cho’s classmate, Mr. Tanaka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28601" y="5410200"/>
            <a:ext cx="86106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チョーさ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ん</a:t>
            </a:r>
            <a:r>
              <a:rPr lang="ja-JP" altLang="en-US" sz="3600" b="1" u="sng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クラスメー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ト</a:t>
            </a:r>
            <a:r>
              <a:rPr lang="ja-JP" altLang="en-US" sz="3600" b="1" u="sng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たなかさん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732" y="4670169"/>
            <a:ext cx="127274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3" name="Picture 12" descr="charact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08" y="2065315"/>
            <a:ext cx="2468652" cy="2604854"/>
          </a:xfrm>
          <a:prstGeom prst="rect">
            <a:avLst/>
          </a:prstGeom>
        </p:spPr>
      </p:pic>
      <p:pic>
        <p:nvPicPr>
          <p:cNvPr id="14" name="Picture 13" descr="charact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038564"/>
            <a:ext cx="2494005" cy="26316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28510" y="4637903"/>
            <a:ext cx="127274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8552-C9CB-4504-8D9B-8B4345E918E4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Tokyo University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173" y="1729946"/>
            <a:ext cx="4835611" cy="36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905000" y="5715000"/>
            <a:ext cx="54864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とうきょうだいがく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820-6B85-4D94-B305-B9839D0008AA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A university in Tokyo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2751" y="2107064"/>
            <a:ext cx="4310449" cy="31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821678" y="5394325"/>
            <a:ext cx="54864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とうきょう</a:t>
            </a:r>
            <a:r>
              <a:rPr lang="ja-JP" altLang="en-US" sz="3600" b="1" u="sng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だいがく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6412-108F-471E-8066-091BE20AE06A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Princeton, NJ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6065" y="1939381"/>
            <a:ext cx="3768811" cy="295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38200" y="5410200"/>
            <a:ext cx="76962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ニュージャージ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ー</a:t>
            </a:r>
            <a:r>
              <a:rPr lang="ja-JP" altLang="en-US" sz="3600" b="1" u="sng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3600" b="1">
                <a:latin typeface="DFPKyoKaSho-W4" pitchFamily="18" charset="-128"/>
                <a:ea typeface="DFPKyoKaSho-W4" pitchFamily="18" charset="-128"/>
              </a:rPr>
              <a:t>プリンスト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ン</a:t>
            </a:r>
            <a:endParaRPr lang="ja-JP" altLang="en-US" sz="3600" b="1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ix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8" y="1737112"/>
            <a:ext cx="6981568" cy="4412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8682" y="6033184"/>
            <a:ext cx="205945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モネ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パリだいがく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だいがくいんせい</a:t>
            </a:r>
            <a:endParaRPr lang="en-US" sz="16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352" y="6075144"/>
            <a:ext cx="205945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キム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ソウルだいがく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いちねんせい</a:t>
            </a:r>
            <a:endParaRPr lang="en-US" sz="16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352" y="1580716"/>
            <a:ext cx="205945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とうきょうだいがく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sz="16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8682" y="1580716"/>
            <a:ext cx="205945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ペキン大学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よねんせい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4108" y="1580716"/>
            <a:ext cx="205945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ロペス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マドリード大学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にねんせい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4108" y="6033184"/>
            <a:ext cx="222421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スミス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プリンストンだいがく</a:t>
            </a:r>
            <a:endParaRPr lang="en-US" altLang="ja-JP" sz="16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1600" b="1" smtClean="0">
                <a:latin typeface="DFPKyoKaSho-W4" pitchFamily="18" charset="-128"/>
                <a:ea typeface="DFPKyoKaSho-W4" pitchFamily="18" charset="-128"/>
              </a:rPr>
              <a:t>いちねんせい</a:t>
            </a:r>
            <a:endParaRPr lang="en-US" sz="16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ぶんぽう３：</a:t>
            </a:r>
            <a:r>
              <a:rPr lang="en-US" altLang="ja-JP" sz="2800" dirty="0" smtClean="0"/>
              <a:t>	Indicating relationships </a:t>
            </a:r>
            <a:br>
              <a:rPr lang="en-US" altLang="ja-JP" sz="2800" dirty="0" smtClean="0"/>
            </a:br>
            <a:r>
              <a:rPr lang="en-US" altLang="ja-JP" sz="2800" dirty="0" smtClean="0"/>
              <a:t>				between nouns with </a:t>
            </a:r>
            <a:r>
              <a:rPr lang="ja-JP" altLang="en-US" sz="2800" dirty="0" smtClean="0"/>
              <a:t>の</a:t>
            </a:r>
            <a:endParaRPr lang="ja-JP" alt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829778" y="2412999"/>
            <a:ext cx="677333" cy="21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4730808" y="4131731"/>
            <a:ext cx="677333" cy="21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9516" y="4413151"/>
            <a:ext cx="276942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ロペス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メキシコ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カンクン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ボストンだいがく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ぶんがく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Picture 5" descr="charac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24" y="2229435"/>
            <a:ext cx="2069534" cy="2183716"/>
          </a:xfrm>
          <a:prstGeom prst="rect">
            <a:avLst/>
          </a:prstGeom>
        </p:spPr>
      </p:pic>
      <p:pic>
        <p:nvPicPr>
          <p:cNvPr id="9" name="Picture 8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9435"/>
            <a:ext cx="2122077" cy="2375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13151"/>
            <a:ext cx="292855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にほん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とうきょう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ハーバードだいがく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いちねんせい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けいえいがく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76" y="2277758"/>
            <a:ext cx="2221124" cy="2343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9524" y="4413151"/>
            <a:ext cx="300729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ちゅうごく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ペキン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コロンビアだいがく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アジアけんきゅう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じこしょうかい</a:t>
            </a:r>
            <a:endParaRPr lang="en-US" sz="31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621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9574" y="1715783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2900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P54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892" y="1705233"/>
            <a:ext cx="6553200" cy="446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100" smtClean="0"/>
              <a:t>カタカナ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50" y="1594105"/>
            <a:ext cx="4992163" cy="52807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3708" y="2372497"/>
            <a:ext cx="321276" cy="383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3708" y="3240521"/>
            <a:ext cx="321276" cy="383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ぶんぽう３：</a:t>
            </a:r>
            <a:r>
              <a:rPr lang="en-US" altLang="ja-JP" sz="2800" dirty="0" smtClean="0"/>
              <a:t>	Indicating relationships </a:t>
            </a:r>
            <a:br>
              <a:rPr lang="en-US" altLang="ja-JP" sz="2800" dirty="0" smtClean="0"/>
            </a:br>
            <a:r>
              <a:rPr lang="en-US" altLang="ja-JP" sz="2800" dirty="0" smtClean="0"/>
              <a:t>				between nouns with </a:t>
            </a:r>
            <a:r>
              <a:rPr lang="ja-JP" altLang="en-US" sz="2800" smtClean="0"/>
              <a:t>の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880" y="1574587"/>
            <a:ext cx="7038213" cy="51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P55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6031" y="1586787"/>
            <a:ext cx="4949097" cy="513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P55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90750"/>
            <a:ext cx="8305106" cy="20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611" y="160037"/>
            <a:ext cx="6017740" cy="65614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Countries / States / Cities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アメリカ　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フランス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スペイン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イギリス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カナダ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ドイツ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イタリア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メキシコ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ニュージャージー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ニューヨーク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プリンストン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</a:p>
          <a:p>
            <a:pPr>
              <a:buNone/>
            </a:pP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Campus / Classrooms 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キャンパス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フリストホール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ジョーンズホール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ラボ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コンピュータ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ボールペン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テスト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レポート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ルームメート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クラスメート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Household items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ビデオ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ソファ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テレビ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ベッド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トイレ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シャワー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Town buildings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レストラン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スーパー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デパート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アパート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Beverages and Foods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ジュース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コーヒー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コーラ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ビール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ワイン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ミルク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オレンジ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バナナ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トマト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ピザ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ハンバーガー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ケーキ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Transportation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バス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タクシー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Sports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スポーツ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ジョギング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スキー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スケート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バスケットボール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Music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ポップス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ジャズ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クラシック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ロック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バイオリン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ピアノ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93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たんご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Review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くに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7" descr="a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438400"/>
            <a:ext cx="1219200" cy="815975"/>
          </a:xfrm>
          <a:prstGeom prst="rect">
            <a:avLst/>
          </a:prstGeom>
          <a:noFill/>
        </p:spPr>
      </p:pic>
      <p:pic>
        <p:nvPicPr>
          <p:cNvPr id="6" name="Picture 8" descr="a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38400"/>
            <a:ext cx="1219200" cy="815975"/>
          </a:xfrm>
          <a:prstGeom prst="rect">
            <a:avLst/>
          </a:prstGeom>
          <a:noFill/>
        </p:spPr>
      </p:pic>
      <p:pic>
        <p:nvPicPr>
          <p:cNvPr id="7" name="Picture 9" descr="a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451100"/>
            <a:ext cx="1295400" cy="866775"/>
          </a:xfrm>
          <a:prstGeom prst="rect">
            <a:avLst/>
          </a:prstGeom>
          <a:noFill/>
        </p:spPr>
      </p:pic>
      <p:pic>
        <p:nvPicPr>
          <p:cNvPr id="8" name="Picture 10" descr="d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343400"/>
            <a:ext cx="1295400" cy="866775"/>
          </a:xfrm>
          <a:prstGeom prst="rect">
            <a:avLst/>
          </a:prstGeom>
          <a:noFill/>
        </p:spPr>
      </p:pic>
      <p:pic>
        <p:nvPicPr>
          <p:cNvPr id="9" name="Picture 11" descr="d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419600"/>
            <a:ext cx="1219200" cy="815975"/>
          </a:xfrm>
          <a:prstGeom prst="rect">
            <a:avLst/>
          </a:prstGeom>
          <a:noFill/>
        </p:spPr>
      </p:pic>
      <p:pic>
        <p:nvPicPr>
          <p:cNvPr id="11" name="Picture 13" descr="f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438400"/>
            <a:ext cx="1219200" cy="815975"/>
          </a:xfrm>
          <a:prstGeom prst="rect">
            <a:avLst/>
          </a:prstGeom>
          <a:noFill/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447800" y="3657600"/>
            <a:ext cx="1371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/>
              <a:t>にほん</a:t>
            </a:r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572000" y="3657600"/>
            <a:ext cx="1371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/>
              <a:t>ちゅうごく</a:t>
            </a:r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971800" y="3657600"/>
            <a:ext cx="1371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/>
              <a:t>かんこく</a:t>
            </a:r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648200" y="5410200"/>
            <a:ext cx="1371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/>
              <a:t>スペイン</a:t>
            </a:r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248400" y="5410200"/>
            <a:ext cx="1371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/>
              <a:t>フランス</a:t>
            </a:r>
            <a:endParaRPr lang="en-US" dirty="0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048000" y="5410200"/>
            <a:ext cx="1371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/>
              <a:t>アメリカ</a:t>
            </a:r>
            <a:endParaRPr lang="en-US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172200" y="3657600"/>
            <a:ext cx="1371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/>
              <a:t>カナダ</a:t>
            </a:r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524000" y="5410200"/>
            <a:ext cx="137160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/>
              <a:t>メキシコ</a:t>
            </a:r>
            <a:endParaRPr lang="en-US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4343400"/>
            <a:ext cx="1219200" cy="817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0583" y="4343400"/>
            <a:ext cx="1292817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～ねんせい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(p38)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haract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4786"/>
            <a:ext cx="1472946" cy="1554212"/>
          </a:xfrm>
          <a:prstGeom prst="rect">
            <a:avLst/>
          </a:prstGeom>
        </p:spPr>
      </p:pic>
      <p:pic>
        <p:nvPicPr>
          <p:cNvPr id="6" name="Picture 5" descr="charact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314" y="2159858"/>
            <a:ext cx="1472947" cy="1554213"/>
          </a:xfrm>
          <a:prstGeom prst="rect">
            <a:avLst/>
          </a:prstGeom>
        </p:spPr>
      </p:pic>
      <p:pic>
        <p:nvPicPr>
          <p:cNvPr id="7" name="Picture 6" descr="character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261" y="2159860"/>
            <a:ext cx="1472945" cy="1554211"/>
          </a:xfrm>
          <a:prstGeom prst="rect">
            <a:avLst/>
          </a:prstGeom>
        </p:spPr>
      </p:pic>
      <p:pic>
        <p:nvPicPr>
          <p:cNvPr id="8" name="Picture 7" descr="character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123" y="2159860"/>
            <a:ext cx="1487091" cy="1569138"/>
          </a:xfrm>
          <a:prstGeom prst="rect">
            <a:avLst/>
          </a:prstGeom>
        </p:spPr>
      </p:pic>
      <p:pic>
        <p:nvPicPr>
          <p:cNvPr id="9" name="Picture 8" descr="character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043" y="2174788"/>
            <a:ext cx="1472947" cy="1554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3714071"/>
            <a:ext cx="165580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/>
              <a:t>いちねんせい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55806" y="3714070"/>
            <a:ext cx="187145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/>
              <a:t>にねんせい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27261" y="3714070"/>
            <a:ext cx="18411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/>
              <a:t>さんねんせい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8418" y="3714070"/>
            <a:ext cx="1602625" cy="415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/>
              <a:t>よねんせい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71043" y="3729001"/>
            <a:ext cx="217295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mtClean="0"/>
              <a:t>だいがくいんせい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55806" y="4485503"/>
            <a:ext cx="5560541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がくせい</a:t>
            </a:r>
            <a:r>
              <a:rPr lang="en-US" altLang="ja-JP" sz="2400" dirty="0" smtClean="0"/>
              <a:t>			student</a:t>
            </a:r>
          </a:p>
          <a:p>
            <a:r>
              <a:rPr lang="ja-JP" altLang="en-US" sz="2400" smtClean="0"/>
              <a:t>りゅうがくせい</a:t>
            </a:r>
            <a:r>
              <a:rPr lang="en-US" altLang="ja-JP" sz="2400" dirty="0" smtClean="0"/>
              <a:t>		international student</a:t>
            </a:r>
          </a:p>
          <a:p>
            <a:r>
              <a:rPr lang="ja-JP" altLang="en-US" sz="2400" smtClean="0"/>
              <a:t>だいがく</a:t>
            </a:r>
            <a:r>
              <a:rPr lang="en-US" altLang="ja-JP" sz="2400" dirty="0" smtClean="0"/>
              <a:t>			college</a:t>
            </a:r>
          </a:p>
          <a:p>
            <a:r>
              <a:rPr lang="ja-JP" altLang="en-US" sz="2400" smtClean="0"/>
              <a:t>こうこう</a:t>
            </a:r>
            <a:r>
              <a:rPr lang="en-US" altLang="ja-JP" sz="2400" dirty="0" smtClean="0"/>
              <a:t>			high school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2665" y="1742303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たなか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59781" y="1725426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チョー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869642" y="1742303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ロペス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076509" y="1725426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スミス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6378" y="1742303"/>
            <a:ext cx="136748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/>
              <a:t>キム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せんこう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(p38)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smtClean="0"/>
              <a:t>アジア（あじあ）けんきゅう</a:t>
            </a:r>
            <a:r>
              <a:rPr lang="en-US" altLang="ja-JP" sz="2800" dirty="0" smtClean="0"/>
              <a:t>	Asian studies</a:t>
            </a:r>
          </a:p>
          <a:p>
            <a:r>
              <a:rPr lang="ja-JP" altLang="en-US" sz="2800" smtClean="0"/>
              <a:t>けいえいがく</a:t>
            </a:r>
            <a:r>
              <a:rPr lang="en-US" altLang="ja-JP" sz="2800" dirty="0" smtClean="0"/>
              <a:t>						management</a:t>
            </a:r>
          </a:p>
          <a:p>
            <a:r>
              <a:rPr lang="ja-JP" altLang="en-US" sz="2800" smtClean="0"/>
              <a:t>こうがく</a:t>
            </a:r>
            <a:r>
              <a:rPr lang="en-US" altLang="ja-JP" sz="2800" dirty="0" smtClean="0"/>
              <a:t>							engineering</a:t>
            </a:r>
          </a:p>
          <a:p>
            <a:r>
              <a:rPr lang="ja-JP" altLang="en-US" sz="2800" smtClean="0"/>
              <a:t>ぶんがく</a:t>
            </a:r>
            <a:r>
              <a:rPr lang="en-US" altLang="ja-JP" sz="2800" dirty="0" smtClean="0"/>
              <a:t>							literature</a:t>
            </a:r>
          </a:p>
          <a:p>
            <a:r>
              <a:rPr lang="ja-JP" altLang="en-US" sz="2800" smtClean="0"/>
              <a:t>ビジネス（びじねす）</a:t>
            </a:r>
            <a:r>
              <a:rPr lang="en-US" altLang="ja-JP" sz="2800" dirty="0" smtClean="0"/>
              <a:t>			business</a:t>
            </a:r>
          </a:p>
          <a:p>
            <a:r>
              <a:rPr lang="ja-JP" altLang="en-US" sz="2800" smtClean="0"/>
              <a:t>れきし</a:t>
            </a:r>
            <a:r>
              <a:rPr lang="en-US" altLang="ja-JP" sz="2800" dirty="0" smtClean="0"/>
              <a:t>								history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785</Words>
  <Application>Microsoft Office PowerPoint</Application>
  <PresentationFormat>On-screen Show (4:3)</PresentationFormat>
  <Paragraphs>207</Paragraphs>
  <Slides>32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Equity</vt:lpstr>
      <vt:lpstr>Document</vt:lpstr>
      <vt:lpstr>にほんご JPN101</vt:lpstr>
      <vt:lpstr>カタカナ Review</vt:lpstr>
      <vt:lpstr>カタカナ</vt:lpstr>
      <vt:lpstr>Slide 4</vt:lpstr>
      <vt:lpstr>Dictation</vt:lpstr>
      <vt:lpstr>たんご Review</vt:lpstr>
      <vt:lpstr>くに</vt:lpstr>
      <vt:lpstr>～ねんせい (p38)</vt:lpstr>
      <vt:lpstr>せんこう (p38)</vt:lpstr>
      <vt:lpstr>せんこう (p39)</vt:lpstr>
      <vt:lpstr>じこしょうかい</vt:lpstr>
      <vt:lpstr>ぶんぽう Review</vt:lpstr>
      <vt:lpstr>ぶんぽう３： Indicating relationships      between nouns with の</vt:lpstr>
      <vt:lpstr>Teacher of PU</vt:lpstr>
      <vt:lpstr>Japanese teacher</vt:lpstr>
      <vt:lpstr>Book about Japanese (Japanese book)</vt:lpstr>
      <vt:lpstr>Book written by Prof. Makino</vt:lpstr>
      <vt:lpstr>Ms. Cho’s book</vt:lpstr>
      <vt:lpstr>Student of PU</vt:lpstr>
      <vt:lpstr>Tanaka’s house（うち）</vt:lpstr>
      <vt:lpstr>Mr. Tanaka’s classmate</vt:lpstr>
      <vt:lpstr>(my) classmate, M. Cho</vt:lpstr>
      <vt:lpstr>Ms. Cho’s classmate, Mr. Tanaka</vt:lpstr>
      <vt:lpstr>Tokyo University</vt:lpstr>
      <vt:lpstr>A university in Tokyo</vt:lpstr>
      <vt:lpstr>Princeton, NJ</vt:lpstr>
      <vt:lpstr>ぶんぽう３： Indicating relationships      between nouns with の</vt:lpstr>
      <vt:lpstr>じこしょうかい</vt:lpstr>
      <vt:lpstr>P54 Activity 1</vt:lpstr>
      <vt:lpstr>ぶんぽう３： Indicating relationships      between nouns with の</vt:lpstr>
      <vt:lpstr>P55 Activity 3</vt:lpstr>
      <vt:lpstr>P55 Activity 4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171</cp:revision>
  <dcterms:created xsi:type="dcterms:W3CDTF">2009-09-30T12:36:00Z</dcterms:created>
  <dcterms:modified xsi:type="dcterms:W3CDTF">2010-02-01T22:11:05Z</dcterms:modified>
</cp:coreProperties>
</file>