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2"/>
  </p:notesMasterIdLst>
  <p:handoutMasterIdLst>
    <p:handoutMasterId r:id="rId33"/>
  </p:handoutMasterIdLst>
  <p:sldIdLst>
    <p:sldId id="300" r:id="rId3"/>
    <p:sldId id="477" r:id="rId4"/>
    <p:sldId id="478" r:id="rId5"/>
    <p:sldId id="507" r:id="rId6"/>
    <p:sldId id="479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505" r:id="rId20"/>
    <p:sldId id="503" r:id="rId21"/>
    <p:sldId id="494" r:id="rId22"/>
    <p:sldId id="495" r:id="rId23"/>
    <p:sldId id="497" r:id="rId24"/>
    <p:sldId id="499" r:id="rId25"/>
    <p:sldId id="498" r:id="rId26"/>
    <p:sldId id="500" r:id="rId27"/>
    <p:sldId id="504" r:id="rId28"/>
    <p:sldId id="501" r:id="rId29"/>
    <p:sldId id="496" r:id="rId30"/>
    <p:sldId id="502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12, 2009</a:t>
            </a:r>
            <a:endParaRPr lang="en-US" altLang="ja-JP" b="1" dirty="0"/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3. </a:t>
            </a:r>
            <a:r>
              <a:rPr lang="en-US" sz="3600" b="1" dirty="0" smtClean="0"/>
              <a:t>Meals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Minor Phonetic Rule: </a:t>
            </a:r>
            <a:r>
              <a:rPr lang="en-US" sz="2400" dirty="0" smtClean="0"/>
              <a:t>In compounds of X-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ごはん</a:t>
            </a:r>
            <a:r>
              <a:rPr lang="en-US" sz="2400" dirty="0" smtClean="0"/>
              <a:t> the second </a:t>
            </a:r>
            <a:r>
              <a:rPr lang="en-US" sz="2400" dirty="0" err="1" smtClean="0"/>
              <a:t>mora</a:t>
            </a:r>
            <a:r>
              <a:rPr lang="en-US" sz="2400" dirty="0" smtClean="0"/>
              <a:t> of X and “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ご</a:t>
            </a:r>
            <a:r>
              <a:rPr lang="en-US" sz="2400" dirty="0" smtClean="0"/>
              <a:t>”of “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ごはん</a:t>
            </a:r>
            <a:r>
              <a:rPr lang="en-US" sz="2400" dirty="0" smtClean="0"/>
              <a:t>”get a high pitch.</a:t>
            </a:r>
          </a:p>
          <a:p>
            <a:endParaRPr lang="en-US" sz="1400" dirty="0" smtClean="0"/>
          </a:p>
          <a:p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ごはん</a:t>
            </a:r>
            <a:r>
              <a:rPr lang="ja-JP" altLang="en-US" sz="2400" smtClean="0"/>
              <a:t> </a:t>
            </a:r>
            <a:r>
              <a:rPr lang="en-US" sz="2400" dirty="0" smtClean="0"/>
              <a:t>(meal) 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あさ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ごはん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(breakfast)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ひる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ごはん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(lunch)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ばん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ごはん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(dinner, supper)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39452" y="2718148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77447" y="3144033"/>
            <a:ext cx="5511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77447" y="3569918"/>
            <a:ext cx="5511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77447" y="4033381"/>
            <a:ext cx="5511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4. </a:t>
            </a:r>
            <a:r>
              <a:rPr lang="en-US" sz="3600" b="1" dirty="0" smtClean="0"/>
              <a:t>Classification of Verbs (Polite Present)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U-Verbs, RU-Verbs and Irregular Verbs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Intransitive vs. Transitive Verbs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Phonetic Rule (#2)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b="1" dirty="0" smtClean="0"/>
              <a:t>4-A-1. 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う</a:t>
            </a:r>
            <a:r>
              <a:rPr lang="en-US" altLang="ja-JP" sz="3600" b="1" dirty="0" smtClean="0"/>
              <a:t>-verbs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mora</a:t>
            </a:r>
            <a:r>
              <a:rPr lang="en-US" sz="2400" dirty="0" smtClean="0"/>
              <a:t> before –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sz="2400" dirty="0" smtClean="0"/>
              <a:t> always ends in the vowel [</a:t>
            </a:r>
            <a:r>
              <a:rPr lang="en-US" sz="2400" dirty="0" err="1" smtClean="0"/>
              <a:t>i</a:t>
            </a:r>
            <a:r>
              <a:rPr lang="en-US" sz="2400" dirty="0" smtClean="0"/>
              <a:t>].</a:t>
            </a:r>
          </a:p>
          <a:p>
            <a:r>
              <a:rPr lang="en-US" sz="2400" dirty="0" smtClean="0"/>
              <a:t>Examples:  </a:t>
            </a:r>
            <a:r>
              <a:rPr lang="en-US" sz="2400" dirty="0" err="1" smtClean="0"/>
              <a:t>ar</a:t>
            </a:r>
            <a:r>
              <a:rPr lang="en-US" sz="2400" u="sng" dirty="0" err="1" smtClean="0"/>
              <a:t>i</a:t>
            </a:r>
            <a:r>
              <a:rPr lang="en-US" sz="2400" dirty="0" err="1" smtClean="0"/>
              <a:t>-masu</a:t>
            </a:r>
            <a:r>
              <a:rPr lang="en-US" sz="2400" dirty="0" smtClean="0"/>
              <a:t>,  </a:t>
            </a:r>
            <a:r>
              <a:rPr lang="en-US" sz="2400" dirty="0" err="1" smtClean="0"/>
              <a:t>kaer</a:t>
            </a:r>
            <a:r>
              <a:rPr lang="en-US" sz="2400" u="sng" dirty="0" err="1" smtClean="0"/>
              <a:t>i</a:t>
            </a:r>
            <a:r>
              <a:rPr lang="en-US" sz="2400" dirty="0" err="1" smtClean="0"/>
              <a:t>-masu</a:t>
            </a:r>
            <a:r>
              <a:rPr lang="en-US" sz="2400" dirty="0" smtClean="0"/>
              <a:t>, </a:t>
            </a:r>
            <a:r>
              <a:rPr lang="en-US" sz="2400" dirty="0" err="1" smtClean="0"/>
              <a:t>yom</a:t>
            </a:r>
            <a:r>
              <a:rPr lang="en-US" sz="2400" u="sng" dirty="0" err="1" smtClean="0"/>
              <a:t>i</a:t>
            </a:r>
            <a:r>
              <a:rPr lang="en-US" sz="2400" dirty="0" err="1" smtClean="0"/>
              <a:t>-masu</a:t>
            </a:r>
            <a:r>
              <a:rPr lang="en-US" sz="2400" dirty="0" smtClean="0"/>
              <a:t>, etc.</a:t>
            </a:r>
          </a:p>
          <a:p>
            <a:endParaRPr lang="en-US" sz="2400" dirty="0" smtClean="0"/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あり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b="1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b="1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かえり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b="1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のみ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はいり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b="1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よみ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sz="2400" b="1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77447" y="2993721"/>
            <a:ext cx="65135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77447" y="3432132"/>
            <a:ext cx="65135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77447" y="3845490"/>
            <a:ext cx="88934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65128" y="4321479"/>
            <a:ext cx="56367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65128" y="4759890"/>
            <a:ext cx="80166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65128" y="5185775"/>
            <a:ext cx="56367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b="1" dirty="0" smtClean="0"/>
              <a:t>4-A-2. 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る</a:t>
            </a:r>
            <a:r>
              <a:rPr lang="en-US" altLang="ja-JP" sz="3600" b="1" dirty="0" smtClean="0"/>
              <a:t>-verbs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mora</a:t>
            </a:r>
            <a:r>
              <a:rPr lang="en-US" sz="2400" dirty="0" smtClean="0"/>
              <a:t> before –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sz="2400" dirty="0" smtClean="0"/>
              <a:t> usually ends in the vowel [e], but exceptionally it ends in [</a:t>
            </a:r>
            <a:r>
              <a:rPr lang="en-US" sz="2400" dirty="0" err="1" smtClean="0"/>
              <a:t>i</a:t>
            </a:r>
            <a:r>
              <a:rPr lang="en-US" sz="2400" dirty="0" smtClean="0"/>
              <a:t>].</a:t>
            </a:r>
          </a:p>
          <a:p>
            <a:r>
              <a:rPr lang="en-US" sz="2400" dirty="0" smtClean="0"/>
              <a:t>Examples:  </a:t>
            </a:r>
            <a:r>
              <a:rPr lang="en-US" sz="2400" dirty="0" err="1" smtClean="0"/>
              <a:t>tab</a:t>
            </a:r>
            <a:r>
              <a:rPr lang="en-US" sz="2400" u="sng" dirty="0" err="1" smtClean="0"/>
              <a:t>e</a:t>
            </a:r>
            <a:r>
              <a:rPr lang="en-US" sz="2400" dirty="0" err="1" smtClean="0"/>
              <a:t>-masu</a:t>
            </a:r>
            <a:r>
              <a:rPr lang="en-US" sz="2400" dirty="0" smtClean="0"/>
              <a:t> (eat),  n</a:t>
            </a:r>
            <a:r>
              <a:rPr lang="en-US" sz="2400" u="sng" dirty="0" smtClean="0"/>
              <a:t>e</a:t>
            </a:r>
            <a:r>
              <a:rPr lang="en-US" sz="2400" dirty="0" smtClean="0"/>
              <a:t>-</a:t>
            </a:r>
            <a:r>
              <a:rPr lang="en-US" sz="2400" dirty="0" err="1" smtClean="0"/>
              <a:t>masu</a:t>
            </a:r>
            <a:r>
              <a:rPr lang="en-US" sz="2400" dirty="0" smtClean="0"/>
              <a:t> (go to sleep) </a:t>
            </a:r>
          </a:p>
          <a:p>
            <a:r>
              <a:rPr lang="en-US" sz="2400" dirty="0" smtClean="0"/>
              <a:t>Exceptions: </a:t>
            </a:r>
            <a:r>
              <a:rPr lang="en-US" sz="2400" dirty="0" err="1" smtClean="0"/>
              <a:t>ab</a:t>
            </a:r>
            <a:r>
              <a:rPr lang="en-US" sz="2400" u="sng" dirty="0" err="1" smtClean="0"/>
              <a:t>i</a:t>
            </a:r>
            <a:r>
              <a:rPr lang="en-US" sz="2400" dirty="0" err="1" smtClean="0"/>
              <a:t>-masu</a:t>
            </a:r>
            <a:r>
              <a:rPr lang="en-US" sz="2400" dirty="0" smtClean="0"/>
              <a:t> (pour water over oneself), </a:t>
            </a:r>
            <a:r>
              <a:rPr lang="en-US" sz="2400" dirty="0" err="1" smtClean="0"/>
              <a:t>ok</a:t>
            </a:r>
            <a:r>
              <a:rPr lang="en-US" sz="2400" u="sng" dirty="0" err="1" smtClean="0"/>
              <a:t>i</a:t>
            </a:r>
            <a:r>
              <a:rPr lang="en-US" sz="2400" dirty="0" err="1" smtClean="0"/>
              <a:t>-masu</a:t>
            </a:r>
            <a:r>
              <a:rPr lang="en-US" sz="2400" dirty="0" smtClean="0"/>
              <a:t> (get up)</a:t>
            </a:r>
          </a:p>
          <a:p>
            <a:endParaRPr lang="en-US" sz="2400" dirty="0" smtClean="0"/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あび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b="1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おき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b="1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たべ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b="1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ね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b="1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み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sz="2400" b="1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77447" y="3770334"/>
            <a:ext cx="65135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77447" y="4208745"/>
            <a:ext cx="65135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77447" y="4659682"/>
            <a:ext cx="65135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77447" y="5135671"/>
            <a:ext cx="33820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60746" y="5574082"/>
            <a:ext cx="33820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b="1" dirty="0" smtClean="0"/>
              <a:t>4-A-3. Irregular verbs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sz="2400" dirty="0" smtClean="0"/>
              <a:t> (come to a place where </a:t>
            </a:r>
            <a:r>
              <a:rPr lang="en-US" sz="2400" dirty="0" err="1" smtClean="0"/>
              <a:t>s.o</a:t>
            </a:r>
            <a:r>
              <a:rPr lang="en-US" sz="2400" dirty="0" smtClean="0"/>
              <a:t>. (=someone) belongs),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 </a:t>
            </a:r>
            <a:r>
              <a:rPr lang="en-US" sz="2400" dirty="0" smtClean="0"/>
              <a:t>(do </a:t>
            </a:r>
            <a:r>
              <a:rPr lang="en-US" sz="2400" dirty="0" err="1" smtClean="0"/>
              <a:t>s.t</a:t>
            </a:r>
            <a:r>
              <a:rPr lang="en-US" sz="2400" dirty="0" smtClean="0"/>
              <a:t>.(=something).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77447" y="1600200"/>
            <a:ext cx="33820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77447" y="2016690"/>
            <a:ext cx="33820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b="1" dirty="0" smtClean="0"/>
              <a:t>4-B-1. Intransitive verbs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600200"/>
            <a:ext cx="9067800" cy="4525963"/>
          </a:xfrm>
        </p:spPr>
        <p:txBody>
          <a:bodyPr/>
          <a:lstStyle/>
          <a:p>
            <a:r>
              <a:rPr lang="en-US" sz="2400" dirty="0" smtClean="0"/>
              <a:t>A verb which does not require a direct object. The action or state identified by the intransitive verb is related only to the subject of </a:t>
            </a:r>
          </a:p>
          <a:p>
            <a:pPr>
              <a:buNone/>
            </a:pPr>
            <a:r>
              <a:rPr lang="en-US" sz="2400" dirty="0" smtClean="0"/>
              <a:t>	the sentence. (</a:t>
            </a:r>
            <a:r>
              <a:rPr lang="ja-JP" altLang="en-US" sz="2400" smtClean="0"/>
              <a:t>← </a:t>
            </a:r>
            <a:r>
              <a:rPr lang="en-US" sz="2400" i="1" dirty="0" smtClean="0"/>
              <a:t>DBJG</a:t>
            </a:r>
            <a:r>
              <a:rPr lang="en-US" sz="2400" dirty="0" smtClean="0"/>
              <a:t>: p.6)</a:t>
            </a:r>
          </a:p>
          <a:p>
            <a:r>
              <a:rPr lang="en-US" sz="2400" dirty="0" smtClean="0"/>
              <a:t>Examples: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いきます</a:t>
            </a:r>
            <a:r>
              <a:rPr lang="ja-JP" altLang="en-US" sz="2400" smtClean="0"/>
              <a:t>，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かえります</a:t>
            </a:r>
            <a:r>
              <a:rPr lang="ja-JP" altLang="en-US" sz="2400" smtClean="0"/>
              <a:t>，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おきます</a:t>
            </a:r>
            <a:r>
              <a:rPr lang="ja-JP" altLang="en-US" sz="2400" smtClean="0"/>
              <a:t>，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ねます</a:t>
            </a:r>
            <a:r>
              <a:rPr lang="ja-JP" altLang="en-US" sz="2400" smtClean="0"/>
              <a:t>，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きます</a:t>
            </a:r>
            <a:r>
              <a:rPr lang="en-US" sz="2400" dirty="0" smtClean="0"/>
              <a:t>,etc.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600" b="1" dirty="0" smtClean="0"/>
              <a:t>4-B-2. </a:t>
            </a:r>
            <a:r>
              <a:rPr lang="en-US" sz="3600" b="1" dirty="0" smtClean="0"/>
              <a:t>Transitive Verbs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600200"/>
            <a:ext cx="8407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verb that requires a direct object. It usually expresses an action that acts upon </a:t>
            </a:r>
            <a:r>
              <a:rPr lang="en-US" sz="2400" dirty="0" err="1" smtClean="0"/>
              <a:t>s.o</a:t>
            </a:r>
            <a:r>
              <a:rPr lang="en-US" sz="2400" dirty="0" smtClean="0"/>
              <a:t>. or </a:t>
            </a:r>
            <a:r>
              <a:rPr lang="en-US" sz="2400" dirty="0" err="1" smtClean="0"/>
              <a:t>s.t</a:t>
            </a:r>
            <a:r>
              <a:rPr lang="en-US" sz="2400" dirty="0" smtClean="0"/>
              <a:t>. indicated by the direct object. (</a:t>
            </a:r>
            <a:r>
              <a:rPr lang="ja-JP" altLang="en-US" sz="2400" smtClean="0"/>
              <a:t>←</a:t>
            </a:r>
            <a:r>
              <a:rPr lang="en-US" sz="2400" i="1" dirty="0" smtClean="0"/>
              <a:t> DBJG</a:t>
            </a:r>
            <a:r>
              <a:rPr lang="en-US" sz="2400" dirty="0" smtClean="0"/>
              <a:t>: p. 12)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Phonetic Rule 2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all the </a:t>
            </a:r>
            <a:r>
              <a:rPr lang="en-US" sz="2400" dirty="0" err="1" smtClean="0"/>
              <a:t>masu</a:t>
            </a:r>
            <a:r>
              <a:rPr lang="en-US" sz="2400" dirty="0" smtClean="0"/>
              <a:t>-forms of verbs, all the </a:t>
            </a:r>
            <a:r>
              <a:rPr lang="en-US" sz="2400" dirty="0" err="1" smtClean="0"/>
              <a:t>morae</a:t>
            </a:r>
            <a:r>
              <a:rPr lang="en-US" sz="2400" dirty="0" smtClean="0"/>
              <a:t> except the first and the last </a:t>
            </a:r>
            <a:r>
              <a:rPr lang="en-US" sz="2400" dirty="0" err="1" smtClean="0"/>
              <a:t>mora</a:t>
            </a:r>
            <a:r>
              <a:rPr lang="en-US" sz="2400" dirty="0" smtClean="0"/>
              <a:t> get a high pitch. Therefore, the final [u] sound is devocalized.</a:t>
            </a:r>
          </a:p>
          <a:p>
            <a:r>
              <a:rPr lang="en-US" sz="2400" dirty="0" smtClean="0"/>
              <a:t>Examples: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あります</a:t>
            </a:r>
            <a:r>
              <a:rPr lang="ja-JP" altLang="en-US" sz="2400" smtClean="0"/>
              <a:t> </a:t>
            </a:r>
            <a:r>
              <a:rPr lang="en-US" sz="2400" dirty="0" smtClean="0"/>
              <a:t>(exist),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はいります</a:t>
            </a:r>
            <a:r>
              <a:rPr lang="en-US" sz="2400" dirty="0" smtClean="0"/>
              <a:t> (enter),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ねます</a:t>
            </a:r>
            <a:r>
              <a:rPr lang="en-US" sz="2400" dirty="0" smtClean="0"/>
              <a:t> (go to sleep),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します</a:t>
            </a:r>
            <a:r>
              <a:rPr lang="en-US" sz="2400" dirty="0" smtClean="0"/>
              <a:t> (do)</a:t>
            </a:r>
          </a:p>
          <a:p>
            <a:r>
              <a:rPr lang="en-US" sz="2400" dirty="0" smtClean="0"/>
              <a:t>If the verb is in the negative, i.e., -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ません</a:t>
            </a:r>
            <a:r>
              <a:rPr lang="ja-JP" altLang="en-US" sz="2400" smtClean="0"/>
              <a:t>，</a:t>
            </a:r>
            <a:r>
              <a:rPr lang="en-US" sz="2400" dirty="0" smtClean="0"/>
              <a:t>the same phonetic rule applies.</a:t>
            </a:r>
          </a:p>
          <a:p>
            <a:r>
              <a:rPr lang="en-US" sz="2400" dirty="0" smtClean="0"/>
              <a:t>Examples: 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いきません</a:t>
            </a:r>
            <a:r>
              <a:rPr lang="en-US" sz="2400" dirty="0" smtClean="0"/>
              <a:t>, 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かえりません</a:t>
            </a:r>
            <a:r>
              <a:rPr lang="en-US" sz="2400" dirty="0" smtClean="0"/>
              <a:t>, 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おきません</a:t>
            </a:r>
            <a:r>
              <a:rPr lang="en-US" sz="2400" dirty="0" smtClean="0"/>
              <a:t>,  </a:t>
            </a: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 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しません</a:t>
            </a:r>
            <a:r>
              <a:rPr lang="ja-JP" altLang="en-US" sz="2400" smtClean="0"/>
              <a:t>，</a:t>
            </a:r>
            <a:r>
              <a:rPr lang="en-US" sz="2400" dirty="0" smtClean="0"/>
              <a:t>etc.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542784" y="2855934"/>
            <a:ext cx="57619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59890" y="2855934"/>
            <a:ext cx="76408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52570" y="2855934"/>
            <a:ext cx="33820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73683" y="3244241"/>
            <a:ext cx="33820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61573" y="4421688"/>
            <a:ext cx="83298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58850" y="4421688"/>
            <a:ext cx="126512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84099" y="4421688"/>
            <a:ext cx="86847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77447" y="4885151"/>
            <a:ext cx="57619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Phonetic Rule 2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 verb is in the affirmative past tense, i.e., -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ました</a:t>
            </a:r>
            <a:r>
              <a:rPr lang="en-US" sz="2400" dirty="0" smtClean="0"/>
              <a:t>, all the </a:t>
            </a:r>
            <a:r>
              <a:rPr lang="en-US" sz="2400" dirty="0" err="1" smtClean="0"/>
              <a:t>morae</a:t>
            </a:r>
            <a:r>
              <a:rPr lang="en-US" sz="2400" dirty="0" smtClean="0"/>
              <a:t> except the first and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した</a:t>
            </a:r>
            <a:r>
              <a:rPr lang="en-US" sz="2400" dirty="0" smtClean="0"/>
              <a:t> get a high pitch. Therefore the final [a] is devoiced.</a:t>
            </a:r>
          </a:p>
          <a:p>
            <a:r>
              <a:rPr lang="en-US" sz="2400" dirty="0" smtClean="0"/>
              <a:t>Examples</a:t>
            </a:r>
            <a:r>
              <a:rPr lang="ja-JP" altLang="en-US" sz="2400" smtClean="0"/>
              <a:t>：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ました</a:t>
            </a:r>
            <a:r>
              <a:rPr lang="en-US" sz="2400" dirty="0" smtClean="0"/>
              <a:t>,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かえり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ました</a:t>
            </a:r>
            <a:r>
              <a:rPr lang="en-US" sz="2400" dirty="0" smtClean="0"/>
              <a:t>,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おき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ました</a:t>
            </a:r>
            <a:r>
              <a:rPr lang="en-US" sz="2400" dirty="0" smtClean="0"/>
              <a:t>,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ました</a:t>
            </a:r>
            <a:r>
              <a:rPr lang="ja-JP" altLang="en-US" sz="2400" smtClean="0"/>
              <a:t>，</a:t>
            </a:r>
            <a:r>
              <a:rPr lang="en-US" sz="2400" dirty="0" smtClean="0"/>
              <a:t>etc.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If the verb is in the negative past tense, i.e., -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ませんでした</a:t>
            </a:r>
            <a:r>
              <a:rPr lang="ja-JP" altLang="en-US" sz="2400" smtClean="0"/>
              <a:t>，</a:t>
            </a:r>
            <a:r>
              <a:rPr lang="en-US" sz="2400" dirty="0" smtClean="0"/>
              <a:t>all the </a:t>
            </a:r>
            <a:r>
              <a:rPr lang="en-US" sz="2400" dirty="0" err="1" smtClean="0"/>
              <a:t>morae</a:t>
            </a:r>
            <a:r>
              <a:rPr lang="en-US" sz="2400" dirty="0" smtClean="0"/>
              <a:t> except the first and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んでした</a:t>
            </a:r>
            <a:r>
              <a:rPr lang="en-US" sz="2400" dirty="0" smtClean="0"/>
              <a:t> get a high pitch.</a:t>
            </a:r>
          </a:p>
          <a:p>
            <a:r>
              <a:rPr lang="en-US" sz="2400" dirty="0" smtClean="0"/>
              <a:t>Examples: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ませんでした</a:t>
            </a:r>
            <a:r>
              <a:rPr lang="ja-JP" altLang="en-US" sz="2400" smtClean="0"/>
              <a:t>，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かえり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ませんでした</a:t>
            </a:r>
            <a:r>
              <a:rPr lang="ja-JP" altLang="en-US" sz="2400" smtClean="0"/>
              <a:t>，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おき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ませんでした</a:t>
            </a:r>
            <a:r>
              <a:rPr lang="ja-JP" altLang="en-US" sz="2400" smtClean="0"/>
              <a:t>，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ませんでした</a:t>
            </a:r>
            <a:r>
              <a:rPr lang="ja-JP" altLang="en-US" sz="2400" smtClean="0"/>
              <a:t>，</a:t>
            </a:r>
            <a:r>
              <a:rPr lang="en-US" sz="2400" dirty="0" smtClean="0"/>
              <a:t>etc.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42784" y="2855934"/>
            <a:ext cx="62630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83694" y="2855934"/>
            <a:ext cx="81419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00175" y="2855934"/>
            <a:ext cx="63882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28768" y="2855934"/>
            <a:ext cx="30062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5984" y="4872625"/>
            <a:ext cx="111481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80986" y="4872625"/>
            <a:ext cx="57619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52603" y="5323562"/>
            <a:ext cx="8016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95595" y="5323562"/>
            <a:ext cx="57619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smtClean="0"/>
              <a:t>たんごの　れんしゅう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(p88-89)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E:\101 ch3\screen shot\Picture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852545" cy="5440362"/>
          </a:xfrm>
          <a:prstGeom prst="rect">
            <a:avLst/>
          </a:prstGeom>
          <a:noFill/>
        </p:spPr>
      </p:pic>
      <p:pic>
        <p:nvPicPr>
          <p:cNvPr id="1027" name="Picture 3" descr="E:\101 ch3\screen shot\Picture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4042" y="1417638"/>
            <a:ext cx="4052758" cy="239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１０月１２日月曜日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27854"/>
          </a:xfrm>
        </p:spPr>
        <p:txBody>
          <a:bodyPr/>
          <a:lstStyle/>
          <a:p>
            <a:r>
              <a:rPr lang="ja-JP" altLang="en-US" smtClean="0"/>
              <a:t>たんご </a:t>
            </a:r>
            <a:r>
              <a:rPr lang="en-US" altLang="ja-JP" dirty="0" smtClean="0"/>
              <a:t>(nouns, verbs, prefixes, suffixes)</a:t>
            </a:r>
          </a:p>
          <a:p>
            <a:r>
              <a:rPr lang="ja-JP" altLang="en-US" smtClean="0"/>
              <a:t>ぶんぽう１（に、へ、を、で）</a:t>
            </a:r>
            <a:endParaRPr lang="en-US" altLang="ja-JP" dirty="0" smtClean="0"/>
          </a:p>
          <a:p>
            <a:r>
              <a:rPr lang="ja-JP" altLang="en-US" smtClean="0"/>
              <a:t>ぶんぽう２（～があります）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1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 Talking about routines, future actions or events 	</a:t>
            </a:r>
            <a:br>
              <a:rPr lang="en-US" altLang="ja-JP" sz="2800" dirty="0" smtClean="0"/>
            </a:br>
            <a:r>
              <a:rPr lang="en-US" altLang="ja-JP" sz="2800" dirty="0" smtClean="0"/>
              <a:t>     			   using the polite present form of verbs and the </a:t>
            </a:r>
            <a:br>
              <a:rPr lang="en-US" altLang="ja-JP" sz="2800" dirty="0" smtClean="0"/>
            </a:br>
            <a:r>
              <a:rPr lang="en-US" altLang="ja-JP" sz="2800" dirty="0" smtClean="0"/>
              <a:t>			   particles </a:t>
            </a:r>
            <a:r>
              <a:rPr lang="ja-JP" altLang="en-US" sz="2800" smtClean="0"/>
              <a:t>に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へ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を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で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67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Polite present form of verbs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Direct object particle, </a:t>
            </a:r>
            <a:r>
              <a:rPr lang="ja-JP" altLang="en-US" sz="2400" smtClean="0"/>
              <a:t>を</a:t>
            </a:r>
            <a:endParaRPr lang="en-US" altLang="ja-JP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Destination or goal particles </a:t>
            </a:r>
            <a:r>
              <a:rPr lang="ja-JP" altLang="en-US" sz="2400" smtClean="0"/>
              <a:t>に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へ</a:t>
            </a:r>
            <a:endParaRPr lang="en-US" altLang="ja-JP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Place of action and event, </a:t>
            </a:r>
            <a:r>
              <a:rPr lang="ja-JP" altLang="en-US" sz="2400" smtClean="0"/>
              <a:t>で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A. Polite present from of verbs</a:t>
            </a:r>
            <a:br>
              <a:rPr lang="en-US" sz="3600" dirty="0" smtClean="0"/>
            </a:br>
            <a:r>
              <a:rPr lang="en-US" sz="3600" dirty="0" smtClean="0"/>
              <a:t>Verb tenses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C:\Users\tokumasu\Desktop\Nakama1_2nd\illustration-web\ch3\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7547" y="3551231"/>
            <a:ext cx="2139166" cy="1855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E:\101 ch3\screen shot\Picture 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0785" y="1701800"/>
            <a:ext cx="60579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A. Polite present from of verbs</a:t>
            </a:r>
            <a:br>
              <a:rPr lang="en-US" sz="3600" dirty="0" smtClean="0"/>
            </a:br>
            <a:r>
              <a:rPr lang="en-US" sz="3600" dirty="0" smtClean="0"/>
              <a:t>Verb classes</a:t>
            </a:r>
            <a:endParaRPr lang="en-US" sz="3600" dirty="0"/>
          </a:p>
        </p:txBody>
      </p:sp>
      <p:pic>
        <p:nvPicPr>
          <p:cNvPr id="3" name="Picture 2" descr="E:\101 ch3\screen shot\Picture 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379" y="1808164"/>
            <a:ext cx="612140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B. Direct object particle, </a:t>
            </a:r>
            <a:r>
              <a:rPr lang="ja-JP" altLang="en-US" sz="3600" smtClean="0"/>
              <a:t>を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 descr="C:\Users\tokumasu\Desktop\Nakama1_2nd\illustration-web\ch3\l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827" y="4925597"/>
            <a:ext cx="1879470" cy="1795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E:\101 ch3\screen shot\Picture 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841" y="1663700"/>
            <a:ext cx="5334000" cy="306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C. Destination or goal particles </a:t>
            </a:r>
            <a:r>
              <a:rPr lang="ja-JP" altLang="en-US" sz="3600" smtClean="0"/>
              <a:t>に</a:t>
            </a:r>
            <a:r>
              <a:rPr lang="en-US" altLang="ja-JP" sz="3600" dirty="0" smtClean="0"/>
              <a:t> and </a:t>
            </a:r>
            <a:r>
              <a:rPr lang="ja-JP" altLang="en-US" sz="3600" smtClean="0"/>
              <a:t>へ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 descr="E:\101 ch3\screen shot\Picture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5020" y="1552575"/>
            <a:ext cx="5003800" cy="1854200"/>
          </a:xfrm>
          <a:prstGeom prst="rect">
            <a:avLst/>
          </a:prstGeom>
          <a:noFill/>
        </p:spPr>
      </p:pic>
      <p:pic>
        <p:nvPicPr>
          <p:cNvPr id="4099" name="Picture 3" descr="E:\101 ch3\screen shot\Picture 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020" y="3625850"/>
            <a:ext cx="6019800" cy="2730500"/>
          </a:xfrm>
          <a:prstGeom prst="rect">
            <a:avLst/>
          </a:prstGeom>
          <a:noFill/>
        </p:spPr>
      </p:pic>
      <p:pic>
        <p:nvPicPr>
          <p:cNvPr id="4100" name="Picture 4" descr="C:\Users\tokumasu\Desktop\Nakama1_2nd\illustration-web\ch3\retu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552575"/>
            <a:ext cx="2239779" cy="19776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1" name="Picture 5" descr="C:\Users\tokumasu\Desktop\Nakama1_2nd\illustration-web\ch3\ba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7169" y="4070349"/>
            <a:ext cx="2185810" cy="1862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C. Destination or goal particles </a:t>
            </a:r>
            <a:r>
              <a:rPr lang="ja-JP" altLang="en-US" sz="3600" smtClean="0"/>
              <a:t>に</a:t>
            </a:r>
            <a:r>
              <a:rPr lang="en-US" altLang="ja-JP" sz="3600" dirty="0" smtClean="0"/>
              <a:t> and </a:t>
            </a:r>
            <a:r>
              <a:rPr lang="ja-JP" altLang="en-US" sz="3600" smtClean="0"/>
              <a:t>へ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100" name="Picture 4" descr="C:\Users\tokumasu\Desktop\Nakama1_2nd\illustration-web\ch3\retu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95565"/>
            <a:ext cx="2057724" cy="18169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43408" y="1934701"/>
            <a:ext cx="608765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きます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b="1" dirty="0" smtClean="0"/>
              <a:t>vs. 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いきます</a:t>
            </a:r>
            <a:endParaRPr lang="en-US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 smtClean="0"/>
          </a:p>
          <a:p>
            <a:r>
              <a:rPr lang="en-US" dirty="0" smtClean="0"/>
              <a:t>If a movement is towards a place where the speaker can place his viewpoint,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きます</a:t>
            </a:r>
            <a:r>
              <a:rPr lang="en-US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dirty="0" smtClean="0"/>
              <a:t>is used, but if a movement is towards a place where the speaker cannot place his viewpoint,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いきます</a:t>
            </a:r>
            <a:r>
              <a:rPr lang="en-US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dirty="0" smtClean="0"/>
              <a:t>is used.</a:t>
            </a:r>
          </a:p>
        </p:txBody>
      </p:sp>
      <p:pic>
        <p:nvPicPr>
          <p:cNvPr id="6146" name="Picture 2" descr="C:\Users\tokumasu\Desktop\Nakama1_2nd\illustration-web\ch3\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7390"/>
            <a:ext cx="2054337" cy="17816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43408" y="4258166"/>
            <a:ext cx="608765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いきます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b="1" dirty="0" smtClean="0"/>
              <a:t>vs. 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かえります</a:t>
            </a:r>
            <a:endParaRPr lang="en-US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 smtClean="0"/>
          </a:p>
          <a:p>
            <a:r>
              <a:rPr lang="en-US" dirty="0" smtClean="0"/>
              <a:t>When someone goes to his own “home base” (e.g.,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うち</a:t>
            </a:r>
            <a:r>
              <a:rPr lang="en-US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dirty="0" smtClean="0"/>
              <a:t>‘home’),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うちにいきます</a:t>
            </a:r>
            <a:r>
              <a:rPr lang="en-US" dirty="0" smtClean="0"/>
              <a:t> is ungrammatical. In this case,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かえります</a:t>
            </a:r>
            <a:r>
              <a:rPr lang="en-US" dirty="0" smtClean="0"/>
              <a:t> ‘return’ is used as in 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うちにかえります</a:t>
            </a:r>
            <a:r>
              <a:rPr lang="en-US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dirty="0" smtClean="0"/>
              <a:t>‘go home’.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D. Place of action and event, </a:t>
            </a:r>
            <a:r>
              <a:rPr lang="ja-JP" altLang="en-US" sz="3600" smtClean="0"/>
              <a:t>で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3" name="Picture 3" descr="E:\101 ch3\screen shot\Picture 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313" y="1817949"/>
            <a:ext cx="5118100" cy="2400300"/>
          </a:xfrm>
          <a:prstGeom prst="rect">
            <a:avLst/>
          </a:prstGeom>
          <a:noFill/>
        </p:spPr>
      </p:pic>
      <p:pic>
        <p:nvPicPr>
          <p:cNvPr id="5124" name="Picture 4" descr="C:\Users\tokumasu\Desktop\Nakama1_2nd\illustration-web\ch3\mov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1599" y="4500147"/>
            <a:ext cx="2132659" cy="18562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2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Presenting objects or events using </a:t>
            </a:r>
            <a:br>
              <a:rPr lang="en-US" altLang="ja-JP" sz="2800" dirty="0" smtClean="0"/>
            </a:br>
            <a:r>
              <a:rPr lang="ja-JP" altLang="en-US" sz="2800" smtClean="0"/>
              <a:t>　　　　　　　～があります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170" name="Picture 2" descr="E:\101 ch3\screen shot\Picture 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2" y="1417638"/>
            <a:ext cx="5702301" cy="5041900"/>
          </a:xfrm>
          <a:prstGeom prst="rect">
            <a:avLst/>
          </a:prstGeom>
          <a:noFill/>
        </p:spPr>
      </p:pic>
      <p:pic>
        <p:nvPicPr>
          <p:cNvPr id="3" name="Picture 2" descr="C:\Users\tokumasu\Desktop\Nakama1_2nd\illustration-web\ch3\c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360" y="2175892"/>
            <a:ext cx="2186865" cy="20069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</a:t>
            </a:r>
            <a:r>
              <a:rPr lang="en-US" altLang="ja-JP" sz="2800" dirty="0" smtClean="0"/>
              <a:t>2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Presenting objects or events using </a:t>
            </a:r>
            <a:br>
              <a:rPr lang="en-US" altLang="ja-JP" sz="2800" dirty="0" smtClean="0"/>
            </a:br>
            <a:r>
              <a:rPr lang="ja-JP" altLang="en-US" sz="2800" smtClean="0"/>
              <a:t>　　　　　　　～があります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194" name="Picture 2" descr="E:\101 ch3\screen shot\Picture 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411" y="1605093"/>
            <a:ext cx="5029200" cy="33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だいさんか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mtClean="0"/>
              <a:t>まいにちの　せいかつ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Daily routines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tokumasu\Desktop\Nakama1_2nd\illustration-web\ch3\chapt3_dialo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57" y="2394551"/>
            <a:ext cx="5463268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たんご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(p84-87)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dirty="0" smtClean="0"/>
              <a:t>Semantic Classification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Time Expressions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Days of the Week</a:t>
            </a:r>
            <a:r>
              <a:rPr lang="en-US" dirty="0" smtClean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Meals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Classification of Verbs (Polite Present)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1. </a:t>
            </a:r>
            <a:r>
              <a:rPr lang="en-US" sz="3600" b="1" dirty="0" smtClean="0"/>
              <a:t>Time Expressions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あさ</a:t>
            </a:r>
            <a:r>
              <a:rPr lang="ja-JP" altLang="en-US" sz="2400" smtClean="0"/>
              <a:t>　</a:t>
            </a:r>
            <a:r>
              <a:rPr lang="en-US" sz="2400" dirty="0" smtClean="0"/>
              <a:t>(morning)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ひる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(day time</a:t>
            </a:r>
            <a:r>
              <a:rPr lang="ja-JP" altLang="en-US" sz="2400" smtClean="0"/>
              <a:t>，</a:t>
            </a:r>
            <a:r>
              <a:rPr lang="en-US" sz="2400" dirty="0" smtClean="0"/>
              <a:t>noon) 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ばん</a:t>
            </a:r>
            <a:r>
              <a:rPr lang="ja-JP" altLang="en-US" sz="2400" smtClean="0"/>
              <a:t>　</a:t>
            </a:r>
            <a:r>
              <a:rPr lang="en-US" sz="2400" dirty="0" smtClean="0"/>
              <a:t>(night, evening)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こんばん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(tonight)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きょう </a:t>
            </a:r>
            <a:r>
              <a:rPr lang="en-US" sz="2400" dirty="0" smtClean="0"/>
              <a:t>(today)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きのう </a:t>
            </a:r>
            <a:r>
              <a:rPr lang="en-US" sz="2400" dirty="0" smtClean="0"/>
              <a:t>(yesterday)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あした </a:t>
            </a:r>
            <a:r>
              <a:rPr lang="en-US" sz="2400" dirty="0" smtClean="0"/>
              <a:t>(tomorrow)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おととい </a:t>
            </a:r>
            <a:r>
              <a:rPr lang="en-US" sz="2400" dirty="0" smtClean="0"/>
              <a:t>(the day before yesterday)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あさって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(the day after tomorrow)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つぎ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(next)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39452" y="1600200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44252" y="2079321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0849" y="2555310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9452" y="294361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2854" y="3394553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44252" y="385801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44252" y="4283901"/>
            <a:ext cx="45928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44252" y="4722312"/>
            <a:ext cx="45928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0849" y="5198301"/>
            <a:ext cx="49269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0849" y="5624186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1. </a:t>
            </a:r>
            <a:r>
              <a:rPr lang="en-US" sz="3600" b="1" dirty="0" smtClean="0"/>
              <a:t>Time Expressions 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まい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あさ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(every morning)</a:t>
            </a:r>
          </a:p>
          <a:p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まい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にち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(every day)</a:t>
            </a:r>
          </a:p>
          <a:p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まい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ばん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(every night),</a:t>
            </a:r>
          </a:p>
          <a:p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まい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しゅう</a:t>
            </a:r>
            <a:r>
              <a:rPr lang="en-US" sz="2400" dirty="0" smtClean="0"/>
              <a:t>(every week)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000" b="1" dirty="0" smtClean="0"/>
              <a:t>Notes</a:t>
            </a:r>
            <a:r>
              <a:rPr lang="en-US" sz="2000" dirty="0" smtClean="0"/>
              <a:t>: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まい</a:t>
            </a:r>
            <a:r>
              <a:rPr lang="en-US" sz="20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000" dirty="0" smtClean="0"/>
              <a:t>is a prefix that is attached to a time expression only.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39452" y="1600200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44252" y="2091847"/>
            <a:ext cx="82254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0849" y="2542784"/>
            <a:ext cx="85594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44252" y="2968668"/>
            <a:ext cx="102295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2. </a:t>
            </a:r>
            <a:r>
              <a:rPr lang="en-US" sz="3600" b="1" dirty="0" smtClean="0"/>
              <a:t>Days of the Week (1)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17638"/>
            <a:ext cx="8890000" cy="54403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Minor Phonetic Rule: </a:t>
            </a:r>
            <a:r>
              <a:rPr lang="en-US" sz="2400" dirty="0" smtClean="0"/>
              <a:t>If there is only one </a:t>
            </a:r>
            <a:r>
              <a:rPr lang="en-US" sz="2400" dirty="0" err="1" smtClean="0"/>
              <a:t>mora</a:t>
            </a:r>
            <a:r>
              <a:rPr lang="en-US" sz="2400" dirty="0" smtClean="0"/>
              <a:t> before –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ようび</a:t>
            </a:r>
            <a:r>
              <a:rPr lang="en-US" sz="2400" dirty="0" smtClean="0"/>
              <a:t>, </a:t>
            </a:r>
            <a:r>
              <a:rPr lang="ja-JP" altLang="en-US" sz="2400" smtClean="0"/>
              <a:t>「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よ</a:t>
            </a:r>
            <a:r>
              <a:rPr lang="ja-JP" altLang="en-US" sz="2400" smtClean="0"/>
              <a:t>」</a:t>
            </a:r>
            <a:r>
              <a:rPr lang="en-US" sz="2400" dirty="0" smtClean="0"/>
              <a:t> gets a high pitch. If not, the second and the third </a:t>
            </a:r>
            <a:r>
              <a:rPr lang="en-US" sz="2400" dirty="0" err="1" smtClean="0"/>
              <a:t>mora</a:t>
            </a:r>
            <a:r>
              <a:rPr lang="en-US" sz="2400" dirty="0" smtClean="0"/>
              <a:t> get a high pitch.</a:t>
            </a:r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300"/>
              </a:spcBef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げつ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ようび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(Monday)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ようび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(Tuesday)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すい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ようび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(Wednesday)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もく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ようび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(Thursday)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きん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ようび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(Friday)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ど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ようび</a:t>
            </a:r>
            <a:r>
              <a:rPr lang="en-US" sz="2400" b="1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(Saturday)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にち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ようび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(Sunday).</a:t>
            </a:r>
          </a:p>
          <a:p>
            <a:pPr marL="0">
              <a:spcBef>
                <a:spcPts val="600"/>
              </a:spcBef>
              <a:buNone/>
            </a:pPr>
            <a:endParaRPr lang="en-US" sz="1400" dirty="0" smtClean="0"/>
          </a:p>
          <a:p>
            <a:pPr marL="0">
              <a:spcBef>
                <a:spcPts val="600"/>
              </a:spcBef>
              <a:buNone/>
            </a:pPr>
            <a:r>
              <a:rPr lang="en-US" sz="2000" b="1" dirty="0" smtClean="0"/>
              <a:t>Note</a:t>
            </a:r>
            <a:r>
              <a:rPr lang="en-US" sz="2000" dirty="0" smtClean="0"/>
              <a:t>: -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ようび</a:t>
            </a:r>
            <a:r>
              <a:rPr lang="en-US" sz="20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000" dirty="0" smtClean="0"/>
              <a:t>is a suffix attached only to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げつ</a:t>
            </a:r>
            <a:r>
              <a:rPr lang="en-US" sz="2000" dirty="0" smtClean="0"/>
              <a:t>,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か</a:t>
            </a:r>
            <a:r>
              <a:rPr lang="en-US" sz="2000" dirty="0" smtClean="0"/>
              <a:t>,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すい</a:t>
            </a:r>
            <a:r>
              <a:rPr lang="en-US" sz="2000" dirty="0" smtClean="0"/>
              <a:t>,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もく</a:t>
            </a:r>
            <a:r>
              <a:rPr lang="en-US" sz="2000" dirty="0" smtClean="0"/>
              <a:t>,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きん</a:t>
            </a:r>
            <a:r>
              <a:rPr lang="en-US" sz="2000" dirty="0" smtClean="0"/>
              <a:t>and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ど</a:t>
            </a:r>
            <a:r>
              <a:rPr lang="en-US" sz="2000" dirty="0" smtClean="0"/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        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び</a:t>
            </a:r>
            <a:r>
              <a:rPr lang="ja-JP" altLang="en-US" sz="2000" smtClean="0"/>
              <a:t> </a:t>
            </a:r>
            <a:r>
              <a:rPr lang="en-US" sz="2000" dirty="0" smtClean="0"/>
              <a:t>of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ようび</a:t>
            </a:r>
            <a:r>
              <a:rPr lang="en-US" sz="2000" dirty="0" smtClean="0"/>
              <a:t> often drops in conversation.]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58449" y="2793304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58449" y="3281819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7030" y="3695178"/>
            <a:ext cx="55740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58449" y="4146115"/>
            <a:ext cx="4759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96027" y="4584526"/>
            <a:ext cx="55741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8449" y="4985359"/>
            <a:ext cx="2379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96027" y="5436296"/>
            <a:ext cx="55741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2. </a:t>
            </a:r>
            <a:r>
              <a:rPr lang="en-US" sz="3600" b="1" dirty="0" smtClean="0"/>
              <a:t>Days of the Week (2)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51" y="1569308"/>
            <a:ext cx="8247449" cy="47870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こん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しゅう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(this week)</a:t>
            </a:r>
          </a:p>
          <a:p>
            <a:pPr>
              <a:spcBef>
                <a:spcPts val="0"/>
              </a:spcBef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せん</a:t>
            </a: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しゅう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(last week)</a:t>
            </a:r>
          </a:p>
          <a:p>
            <a:pPr>
              <a:spcBef>
                <a:spcPts val="0"/>
              </a:spcBef>
            </a:pPr>
            <a:r>
              <a:rPr lang="ja-JP" altLang="en-US" sz="2400" b="1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しゅう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まつ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/>
              <a:t>(weekend)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77447" y="1600200"/>
            <a:ext cx="85176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77447" y="2004164"/>
            <a:ext cx="116492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15649" y="2367419"/>
            <a:ext cx="82671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1154</Words>
  <Application>Microsoft Office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Equity</vt:lpstr>
      <vt:lpstr>にほんご JPN101</vt:lpstr>
      <vt:lpstr>１０月１２日月曜日</vt:lpstr>
      <vt:lpstr>だいさんか まいにちの　せいかつ Daily routines</vt:lpstr>
      <vt:lpstr>たんご</vt:lpstr>
      <vt:lpstr>たんご (p84-87)</vt:lpstr>
      <vt:lpstr>1. Time Expressions (1)</vt:lpstr>
      <vt:lpstr>1. Time Expressions (2)</vt:lpstr>
      <vt:lpstr>2. Days of the Week (1) </vt:lpstr>
      <vt:lpstr>2. Days of the Week (2) </vt:lpstr>
      <vt:lpstr>3. Meals</vt:lpstr>
      <vt:lpstr>4. Classification of Verbs (Polite Present)</vt:lpstr>
      <vt:lpstr>4-A-1. う-verbs</vt:lpstr>
      <vt:lpstr>4-A-2. る-verbs</vt:lpstr>
      <vt:lpstr>4-A-3. Irregular verbs</vt:lpstr>
      <vt:lpstr>4-B-1. Intransitive verbs</vt:lpstr>
      <vt:lpstr>4-B-2. Transitive Verbs</vt:lpstr>
      <vt:lpstr>Phonetic Rule 2 (1)</vt:lpstr>
      <vt:lpstr>Phonetic Rule 2 (2)</vt:lpstr>
      <vt:lpstr>たんごの　れんしゅう (p88-89)</vt:lpstr>
      <vt:lpstr>ぶんぽう</vt:lpstr>
      <vt:lpstr>ぶんぽう1： Talking about routines, future actions or events              using the polite present form of verbs and the        particles に,へ,を,で</vt:lpstr>
      <vt:lpstr>A. Polite present from of verbs Verb tenses</vt:lpstr>
      <vt:lpstr>A. Polite present from of verbs Verb classes</vt:lpstr>
      <vt:lpstr>B. Direct object particle, を</vt:lpstr>
      <vt:lpstr>C. Destination or goal particles に and へ</vt:lpstr>
      <vt:lpstr>C. Destination or goal particles に and へ</vt:lpstr>
      <vt:lpstr>D. Place of action and event, で</vt:lpstr>
      <vt:lpstr>ぶんぽう2：Presenting objects or events using  　　　　　　　～があります</vt:lpstr>
      <vt:lpstr>ぶんぽう2：Presenting objects or events using  　　　　　　　～があります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170</cp:revision>
  <dcterms:created xsi:type="dcterms:W3CDTF">2009-09-30T12:36:00Z</dcterms:created>
  <dcterms:modified xsi:type="dcterms:W3CDTF">2010-02-01T22:13:16Z</dcterms:modified>
</cp:coreProperties>
</file>