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19"/>
  </p:notesMasterIdLst>
  <p:handoutMasterIdLst>
    <p:handoutMasterId r:id="rId20"/>
  </p:handoutMasterIdLst>
  <p:sldIdLst>
    <p:sldId id="300" r:id="rId3"/>
    <p:sldId id="477" r:id="rId4"/>
    <p:sldId id="511" r:id="rId5"/>
    <p:sldId id="512" r:id="rId6"/>
    <p:sldId id="513" r:id="rId7"/>
    <p:sldId id="514" r:id="rId8"/>
    <p:sldId id="515" r:id="rId9"/>
    <p:sldId id="494" r:id="rId10"/>
    <p:sldId id="495" r:id="rId11"/>
    <p:sldId id="506" r:id="rId12"/>
    <p:sldId id="503" r:id="rId13"/>
    <p:sldId id="507" r:id="rId14"/>
    <p:sldId id="508" r:id="rId15"/>
    <p:sldId id="504" r:id="rId16"/>
    <p:sldId id="509" r:id="rId17"/>
    <p:sldId id="510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52" autoAdjust="0"/>
  </p:normalViewPr>
  <p:slideViewPr>
    <p:cSldViewPr snapToGrid="0" snapToObjects="1">
      <p:cViewPr varScale="1">
        <p:scale>
          <a:sx n="55" d="100"/>
          <a:sy n="55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5CF57D-9219-EE40-885D-22FAB768DC00}" type="datetimeFigureOut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F11DC8-25C7-D84D-8CAF-E01A579A5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D4D1A3-1AFD-874B-B580-1C5F174CECC2}" type="datetimeFigureOut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4D442-2351-4443-9842-9C3E56295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2E24-A65C-45BA-B11E-D6861C29CAB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76E-2305-4648-9CA4-1267231313B8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B8C8-E1F3-479F-9412-822A697EF2D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2E24-A65C-45BA-B11E-D6861C29CAB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BB72-12AD-4015-8694-9F7BC821B0B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94F7-8356-4D08-877E-B05D13CB8B5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4943-87AF-4568-A24A-5B5856966DE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C24D-BD55-4D62-9EFB-46E27BEEC46C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02E-BA76-4E85-9172-7CDDE0FAB66E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D39-FA30-48B8-9104-C08A980F16F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6B0B-8A35-4875-97BF-59A18FB887B1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BB72-12AD-4015-8694-9F7BC821B0B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BB1-7A36-43F9-9CB9-2F41D6FDF68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76E-2305-4648-9CA4-1267231313B8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B8C8-E1F3-479F-9412-822A697EF2D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94F7-8356-4D08-877E-B05D13CB8B5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4943-87AF-4568-A24A-5B5856966DE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C24D-BD55-4D62-9EFB-46E27BEEC46C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02E-BA76-4E85-9172-7CDDE0FAB66E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D39-FA30-48B8-9104-C08A980F16F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6B0B-8A35-4875-97BF-59A18FB887B1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BB1-7A36-43F9-9CB9-2F41D6FDF68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BFC5-3415-4410-B00C-4814CB032DDD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AFBFC5-3415-4410-B00C-4814CB032DDD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b="1" dirty="0" smtClean="0"/>
              <a:t>Oct. 14, 2009</a:t>
            </a:r>
            <a:endParaRPr lang="en-US" altLang="ja-JP" b="1" dirty="0"/>
          </a:p>
          <a:p>
            <a:r>
              <a:rPr lang="en-US" altLang="ja-JP" b="1" dirty="0" smtClean="0"/>
              <a:t>(Wednesday)</a:t>
            </a:r>
            <a:endParaRPr lang="en-US" altLang="ja-JP" b="1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にほんご</a:t>
            </a:r>
            <a:br>
              <a:rPr lang="ja-JP" altLang="en-US"/>
            </a:br>
            <a:r>
              <a:rPr lang="en-US" altLang="ja-JP" dirty="0"/>
              <a:t>JPN101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ぶんぽう３：</a:t>
            </a:r>
            <a:r>
              <a:rPr lang="en-US" altLang="ja-JP" sz="2800" dirty="0" smtClean="0"/>
              <a:t> Telling time using the particle </a:t>
            </a:r>
            <a:r>
              <a:rPr lang="ja-JP" altLang="en-US" sz="2800" smtClean="0"/>
              <a:t>に</a:t>
            </a:r>
            <a:endParaRPr lang="ja-JP" altLang="en-US" sz="2800" dirty="0"/>
          </a:p>
        </p:txBody>
      </p:sp>
      <p:pic>
        <p:nvPicPr>
          <p:cNvPr id="2050" name="Picture 2" descr="E:\101 ch3\screen shot\Picture 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4154" y="1417638"/>
            <a:ext cx="4389046" cy="5374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ぶんぽう４：</a:t>
            </a:r>
            <a:r>
              <a:rPr lang="en-US" altLang="ja-JP" sz="2800" dirty="0" smtClean="0"/>
              <a:t> Using adverbs </a:t>
            </a:r>
            <a:br>
              <a:rPr lang="en-US" altLang="ja-JP" sz="2800" dirty="0" smtClean="0"/>
            </a:br>
            <a:r>
              <a:rPr lang="en-US" altLang="ja-JP" sz="2800" dirty="0" smtClean="0"/>
              <a:t>                      to express frequency of actions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075" name="Picture 3" descr="E:\101 ch3\screen shot\Picture 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0975" y="1657220"/>
            <a:ext cx="5842000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ぶんぽう４：</a:t>
            </a:r>
            <a:r>
              <a:rPr lang="en-US" altLang="ja-JP" sz="2800" dirty="0" smtClean="0"/>
              <a:t> Using adverbs </a:t>
            </a:r>
            <a:br>
              <a:rPr lang="en-US" altLang="ja-JP" sz="2800" dirty="0" smtClean="0"/>
            </a:br>
            <a:r>
              <a:rPr lang="en-US" altLang="ja-JP" sz="2800" dirty="0" smtClean="0"/>
              <a:t>                      to express frequency of actions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098" name="Picture 2" descr="E:\101 ch3\screen shot\Picture 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6868" y="4075260"/>
            <a:ext cx="4512240" cy="2043096"/>
          </a:xfrm>
          <a:prstGeom prst="rect">
            <a:avLst/>
          </a:prstGeom>
          <a:noFill/>
        </p:spPr>
      </p:pic>
      <p:pic>
        <p:nvPicPr>
          <p:cNvPr id="4099" name="Picture 3" descr="E:\101 ch3\screen shot\Picture 2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0149" y="1504950"/>
            <a:ext cx="5842000" cy="21717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03332" y="1916482"/>
            <a:ext cx="3782860" cy="1760168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ぶんぽう４：</a:t>
            </a:r>
            <a:r>
              <a:rPr lang="en-US" altLang="ja-JP" sz="2800" dirty="0" smtClean="0"/>
              <a:t> Using adverbs </a:t>
            </a:r>
            <a:br>
              <a:rPr lang="en-US" altLang="ja-JP" sz="2800" dirty="0" smtClean="0"/>
            </a:br>
            <a:r>
              <a:rPr lang="en-US" altLang="ja-JP" sz="2800" dirty="0" smtClean="0"/>
              <a:t>                      to express frequency of actions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099" name="Picture 3" descr="E:\101 ch3\screen shot\Picture 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0149" y="1504950"/>
            <a:ext cx="5842000" cy="2171700"/>
          </a:xfrm>
          <a:prstGeom prst="rect">
            <a:avLst/>
          </a:prstGeom>
          <a:noFill/>
        </p:spPr>
      </p:pic>
      <p:pic>
        <p:nvPicPr>
          <p:cNvPr id="5123" name="Picture 3" descr="E:\101 ch3\screen shot\Picture 2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0541" y="3905030"/>
            <a:ext cx="3845207" cy="281644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348614" y="1916482"/>
            <a:ext cx="1943535" cy="1760168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ぶんぽう５：</a:t>
            </a:r>
            <a:r>
              <a:rPr lang="en-US" altLang="ja-JP" sz="2800" dirty="0" smtClean="0"/>
              <a:t> Expressing past action and events </a:t>
            </a:r>
            <a:br>
              <a:rPr lang="en-US" altLang="ja-JP" sz="2800" dirty="0" smtClean="0"/>
            </a:br>
            <a:r>
              <a:rPr lang="en-US" altLang="ja-JP" sz="2800" dirty="0" smtClean="0"/>
              <a:t>			     using the polite past forms of verbs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147" name="Picture 3" descr="E:\101 ch3\screen shot\Picture 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365" y="1658481"/>
            <a:ext cx="61595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ぶんぽう５：</a:t>
            </a:r>
            <a:r>
              <a:rPr lang="en-US" altLang="ja-JP" sz="2800" dirty="0" smtClean="0"/>
              <a:t> Expressing past action and events </a:t>
            </a:r>
            <a:br>
              <a:rPr lang="en-US" altLang="ja-JP" sz="2800" dirty="0" smtClean="0"/>
            </a:br>
            <a:r>
              <a:rPr lang="en-US" altLang="ja-JP" sz="2800" dirty="0" smtClean="0"/>
              <a:t>			     using the polite past forms of verbs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170" name="Picture 2" descr="E:\101 ch3\screen shot\Picture 2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8671" y="1797050"/>
            <a:ext cx="6083301" cy="215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ぶんぽう５：</a:t>
            </a:r>
            <a:r>
              <a:rPr lang="en-US" altLang="ja-JP" sz="2800" dirty="0" smtClean="0"/>
              <a:t> Expressing past action and events </a:t>
            </a:r>
            <a:br>
              <a:rPr lang="en-US" altLang="ja-JP" sz="2800" dirty="0" smtClean="0"/>
            </a:br>
            <a:r>
              <a:rPr lang="en-US" altLang="ja-JP" sz="2800" dirty="0" smtClean="0"/>
              <a:t>			     using the polite past forms of verbs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2" descr="E:\101 ch3\screen shot\Picture 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17638"/>
            <a:ext cx="3852545" cy="5440362"/>
          </a:xfrm>
          <a:prstGeom prst="rect">
            <a:avLst/>
          </a:prstGeom>
          <a:noFill/>
        </p:spPr>
      </p:pic>
      <p:pic>
        <p:nvPicPr>
          <p:cNvPr id="6" name="Picture 3" descr="E:\101 ch3\screen shot\Picture 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4042" y="1417638"/>
            <a:ext cx="4052758" cy="239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smtClean="0"/>
              <a:t>１０月１４日水曜日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27854"/>
          </a:xfrm>
        </p:spPr>
        <p:txBody>
          <a:bodyPr/>
          <a:lstStyle/>
          <a:p>
            <a:r>
              <a:rPr lang="ja-JP" altLang="en-US" smtClean="0"/>
              <a:t>たんご</a:t>
            </a:r>
            <a:r>
              <a:rPr lang="en-US" altLang="ja-JP" dirty="0" smtClean="0"/>
              <a:t> (numbers, counter)</a:t>
            </a:r>
          </a:p>
          <a:p>
            <a:r>
              <a:rPr lang="ja-JP" altLang="en-US" smtClean="0"/>
              <a:t>ぶんぽう３（に）</a:t>
            </a:r>
            <a:endParaRPr lang="en-US" altLang="ja-JP" dirty="0" smtClean="0"/>
          </a:p>
          <a:p>
            <a:r>
              <a:rPr lang="ja-JP" altLang="en-US" smtClean="0"/>
              <a:t>ぶんぽう４（</a:t>
            </a:r>
            <a:r>
              <a:rPr lang="en-US" altLang="ja-JP" dirty="0" smtClean="0"/>
              <a:t>to express frequency of actions</a:t>
            </a:r>
            <a:r>
              <a:rPr lang="ja-JP" altLang="en-US" smtClean="0"/>
              <a:t>）</a:t>
            </a:r>
            <a:endParaRPr lang="en-US" altLang="ja-JP" dirty="0" smtClean="0"/>
          </a:p>
          <a:p>
            <a:r>
              <a:rPr lang="ja-JP" altLang="en-US" smtClean="0"/>
              <a:t>ぷんぽう５（</a:t>
            </a:r>
            <a:r>
              <a:rPr lang="en-US" altLang="ja-JP" dirty="0" smtClean="0"/>
              <a:t>polite past forms of verbs</a:t>
            </a:r>
            <a:r>
              <a:rPr lang="ja-JP" altLang="en-US" smtClean="0"/>
              <a:t>）</a:t>
            </a:r>
            <a:endParaRPr lang="en-US" altLang="ja-JP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5427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ja-JP" altLang="en-US" smtClean="0"/>
              <a:t>たんご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Numbers</a:t>
            </a:r>
            <a:br>
              <a:rPr lang="en-US" altLang="ja-JP" dirty="0" smtClean="0"/>
            </a:br>
            <a:r>
              <a:rPr lang="en-US" altLang="ja-JP" sz="3100" dirty="0" smtClean="0"/>
              <a:t>(p91)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E:\101 ch3\Picture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312" y="1998662"/>
            <a:ext cx="8730467" cy="2811333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745298" y="1998662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6300" y="2880986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4295" y="2505205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4295" y="3256767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15649" y="3695178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6300" y="3695178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15649" y="1998662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6300" y="4045907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83292" y="4396636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19813" y="1998662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46947" y="1998662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57808" y="2505205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19813" y="2880986"/>
            <a:ext cx="47599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46947" y="2880986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19813" y="3256767"/>
            <a:ext cx="47599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95803" y="3695178"/>
            <a:ext cx="78913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95803" y="4045907"/>
            <a:ext cx="551144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19813" y="4396636"/>
            <a:ext cx="47599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999966" y="1998662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99967" y="2505205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99967" y="2880986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237962" y="3256767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791189" y="3256767"/>
            <a:ext cx="70145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999967" y="3695178"/>
            <a:ext cx="47599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999966" y="4045907"/>
            <a:ext cx="475991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402882" y="4045907"/>
            <a:ext cx="57619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999966" y="4396636"/>
            <a:ext cx="475991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402882" y="4396636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Minute(s)</a:t>
            </a:r>
            <a:br>
              <a:rPr lang="en-US" dirty="0" smtClean="0"/>
            </a:br>
            <a:r>
              <a:rPr lang="en-US" sz="3100" dirty="0" smtClean="0"/>
              <a:t>(p93)</a:t>
            </a:r>
            <a:endParaRPr lang="en-US" sz="3100" dirty="0"/>
          </a:p>
        </p:txBody>
      </p:sp>
      <p:pic>
        <p:nvPicPr>
          <p:cNvPr id="2050" name="Picture 2" descr="E:\101 ch3\Picture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781" y="1718805"/>
            <a:ext cx="8517698" cy="415655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482247" y="2505205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82247" y="2943616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82247" y="3319397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82247" y="3795386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18356" y="3795386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82247" y="4196219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82247" y="4584526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82247" y="4947781"/>
            <a:ext cx="475990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818356" y="4947781"/>
            <a:ext cx="594987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23978" y="2505205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89523" y="2505205"/>
            <a:ext cx="40083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23978" y="2943616"/>
            <a:ext cx="52609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23978" y="3319397"/>
            <a:ext cx="52609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52361" y="3319397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50071" y="3795386"/>
            <a:ext cx="51356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50071" y="4196219"/>
            <a:ext cx="51356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12076" y="4584526"/>
            <a:ext cx="400834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741085" y="4584526"/>
            <a:ext cx="41335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55083" y="4947781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563638" y="4947781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306838" cy="544036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Minor Phonetic Rule</a:t>
            </a:r>
          </a:p>
          <a:p>
            <a:pPr>
              <a:spcBef>
                <a:spcPts val="0"/>
              </a:spcBef>
            </a:pP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When a number takes a suffix 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ふん</a:t>
            </a:r>
            <a:r>
              <a:rPr lang="en-US" sz="2000" dirty="0" smtClean="0"/>
              <a:t>(minute)</a:t>
            </a:r>
            <a:r>
              <a:rPr lang="ja-JP" altLang="en-US" sz="2000" dirty="0" smtClean="0"/>
              <a:t>，</a:t>
            </a:r>
            <a:r>
              <a:rPr lang="en-US" sz="2000" dirty="0" smtClean="0"/>
              <a:t>a high pitch falls on the first </a:t>
            </a:r>
            <a:r>
              <a:rPr lang="en-US" sz="2000" dirty="0" err="1" smtClean="0"/>
              <a:t>mora</a:t>
            </a:r>
            <a:r>
              <a:rPr lang="en-US" sz="2000" dirty="0" smtClean="0"/>
              <a:t>, if</a:t>
            </a:r>
          </a:p>
          <a:p>
            <a:pPr>
              <a:buNone/>
            </a:pPr>
            <a:r>
              <a:rPr lang="en-US" sz="2000" dirty="0" smtClean="0"/>
              <a:t>	the number is 1 through 10, except 7 (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しちふん</a:t>
            </a:r>
            <a:r>
              <a:rPr lang="en-US" sz="2000" dirty="0" smtClean="0"/>
              <a:t>/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ななふん</a:t>
            </a:r>
            <a:r>
              <a:rPr lang="en-US" sz="2000" dirty="0" smtClean="0"/>
              <a:t>) and 8 (</a:t>
            </a:r>
            <a:r>
              <a:rPr lang="ja-JP" altLang="en-US" sz="2000" dirty="0" smtClean="0">
                <a:latin typeface="ＤＦＰ教科書体W4"/>
                <a:ea typeface="ＤＦＰ教科書体W4"/>
              </a:rPr>
              <a:t>はちふん</a:t>
            </a:r>
            <a:r>
              <a:rPr lang="en-US" sz="2000" dirty="0" smtClean="0"/>
              <a:t>) </a:t>
            </a:r>
            <a:r>
              <a:rPr lang="ja-JP" altLang="en-US" sz="2000" dirty="0" smtClean="0"/>
              <a:t>．</a:t>
            </a:r>
            <a:endParaRPr lang="en-US" sz="2000" dirty="0" smtClean="0"/>
          </a:p>
          <a:p>
            <a:r>
              <a:rPr lang="en-US" sz="2000" dirty="0" smtClean="0"/>
              <a:t>Examples: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いっぷん</a:t>
            </a:r>
            <a:r>
              <a:rPr lang="en-US" sz="2000" dirty="0" smtClean="0"/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にふん</a:t>
            </a:r>
            <a:r>
              <a:rPr lang="en-US" sz="2000" dirty="0" smtClean="0"/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さんぷん</a:t>
            </a:r>
            <a:r>
              <a:rPr lang="en-US" sz="2000" dirty="0" smtClean="0"/>
              <a:t>,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よんふん</a:t>
            </a:r>
            <a:r>
              <a:rPr lang="en-US" sz="2000" dirty="0" smtClean="0"/>
              <a:t>/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よんぷん</a:t>
            </a:r>
            <a:r>
              <a:rPr lang="en-US" sz="2000" dirty="0" smtClean="0">
                <a:latin typeface="DFPKyoKaSho-W4" pitchFamily="18" charset="-128"/>
                <a:ea typeface="DFPKyoKaSho-W4" pitchFamily="18" charset="-128"/>
              </a:rPr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ごふん</a:t>
            </a:r>
            <a:r>
              <a:rPr lang="en-US" sz="2000" dirty="0" smtClean="0"/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ろっぷん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altLang="ja-JP" sz="2000" dirty="0" smtClean="0">
                <a:latin typeface="DFPKyoKaSho-W4" pitchFamily="18" charset="-128"/>
                <a:ea typeface="DFPKyoKaSho-W4" pitchFamily="18" charset="-128"/>
              </a:rPr>
              <a:t>	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はっぷん</a:t>
            </a:r>
            <a:r>
              <a:rPr lang="en-US" sz="2000" dirty="0" smtClean="0"/>
              <a:t>/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はちふん</a:t>
            </a:r>
            <a:r>
              <a:rPr lang="en-US" sz="2000" dirty="0" smtClean="0"/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きゅうふん</a:t>
            </a:r>
            <a:r>
              <a:rPr lang="en-US" sz="2000" dirty="0" smtClean="0"/>
              <a:t>, and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じゅっぷん</a:t>
            </a:r>
            <a:r>
              <a:rPr lang="en-US" sz="2000" dirty="0" smtClean="0"/>
              <a:t>/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じっぷん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 </a:t>
            </a:r>
          </a:p>
          <a:p>
            <a:r>
              <a:rPr lang="en-US" sz="2000" dirty="0" smtClean="0"/>
              <a:t>If the number is 20, 30, 40, and 50, a high pitch falls on </a:t>
            </a:r>
            <a:r>
              <a:rPr lang="en-US" sz="2000" dirty="0" err="1" smtClean="0"/>
              <a:t>morae</a:t>
            </a:r>
            <a:r>
              <a:rPr lang="en-US" sz="2000" dirty="0" smtClean="0"/>
              <a:t> except the first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mora</a:t>
            </a:r>
            <a:r>
              <a:rPr lang="en-US" sz="2000" dirty="0" smtClean="0"/>
              <a:t> and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ふん</a:t>
            </a:r>
            <a:r>
              <a:rPr lang="en-US" sz="2000" dirty="0" smtClean="0"/>
              <a:t> or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ぷん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Examples: 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にじゅっぷん</a:t>
            </a:r>
            <a:r>
              <a:rPr lang="en-US" sz="2000" dirty="0" smtClean="0"/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さんじゅっぷん</a:t>
            </a:r>
            <a:r>
              <a:rPr lang="en-US" sz="2000" dirty="0" smtClean="0"/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よんじゅっぷん</a:t>
            </a:r>
            <a:r>
              <a:rPr lang="en-US" sz="2000" dirty="0" smtClean="0"/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ごじゅっぷん</a:t>
            </a:r>
            <a:endParaRPr lang="en-US" sz="2000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None/>
            </a:pPr>
            <a:r>
              <a:rPr lang="en-US" sz="1400" dirty="0" smtClean="0"/>
              <a:t> </a:t>
            </a:r>
          </a:p>
          <a:p>
            <a:r>
              <a:rPr lang="en-US" sz="2000" dirty="0" smtClean="0"/>
              <a:t>If the number is compound like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にじゅういっぷん</a:t>
            </a:r>
            <a:r>
              <a:rPr lang="en-US" sz="2000" dirty="0" smtClean="0"/>
              <a:t>,</a:t>
            </a:r>
            <a:r>
              <a:rPr lang="ja-JP" altLang="en-US" sz="2000" dirty="0" smtClean="0"/>
              <a:t>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にじゅうにふん</a:t>
            </a:r>
            <a:r>
              <a:rPr lang="en-US" sz="2000" dirty="0" smtClean="0"/>
              <a:t>, and so on,</a:t>
            </a:r>
          </a:p>
          <a:p>
            <a:pPr>
              <a:buNone/>
            </a:pPr>
            <a:r>
              <a:rPr lang="en-US" sz="2000" dirty="0" smtClean="0"/>
              <a:t>	there are two high pitches, keeping the original accent intact.</a:t>
            </a:r>
          </a:p>
          <a:p>
            <a:r>
              <a:rPr lang="en-US" sz="2000" dirty="0" smtClean="0"/>
              <a:t>Examples: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にじゅういっぷん</a:t>
            </a:r>
            <a:r>
              <a:rPr lang="en-US" sz="2000" dirty="0" smtClean="0"/>
              <a:t>,</a:t>
            </a:r>
            <a:r>
              <a:rPr lang="ja-JP" altLang="en-US" sz="2000" dirty="0" smtClean="0"/>
              <a:t>　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にじゅうにふん</a:t>
            </a:r>
            <a:r>
              <a:rPr lang="en-US" sz="2000" dirty="0" smtClean="0"/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にじゅうさんぷん</a:t>
            </a:r>
            <a:r>
              <a:rPr lang="en-US" sz="2000" dirty="0" smtClean="0"/>
              <a:t>, </a:t>
            </a:r>
          </a:p>
          <a:p>
            <a:pPr>
              <a:buNone/>
            </a:pPr>
            <a:r>
              <a:rPr lang="en-US" altLang="ja-JP" sz="2000" dirty="0" smtClean="0">
                <a:latin typeface="DFPKyoKaSho-W4" pitchFamily="18" charset="-128"/>
                <a:ea typeface="DFPKyoKaSho-W4" pitchFamily="18" charset="-128"/>
              </a:rPr>
              <a:t>	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にじゅうよんぷん</a:t>
            </a:r>
            <a:r>
              <a:rPr lang="en-US" sz="2000" dirty="0" smtClean="0"/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にじゅうごふん</a:t>
            </a:r>
            <a:r>
              <a:rPr lang="en-US" sz="2000" dirty="0" smtClean="0"/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にじゅうろっぷん</a:t>
            </a:r>
            <a:r>
              <a:rPr lang="en-US" sz="2000" dirty="0" smtClean="0"/>
              <a:t>, </a:t>
            </a:r>
            <a:r>
              <a:rPr lang="ja-JP" altLang="en-US" sz="2000" dirty="0" smtClean="0">
                <a:latin typeface="DFPKyoKaSho-W4" pitchFamily="18" charset="-128"/>
                <a:ea typeface="DFPKyoKaSho-W4" pitchFamily="18" charset="-128"/>
              </a:rPr>
              <a:t>にじゅうしちふん</a:t>
            </a:r>
            <a:r>
              <a:rPr lang="ja-JP" altLang="en-US" sz="2000" dirty="0" smtClean="0"/>
              <a:t>，</a:t>
            </a:r>
            <a:r>
              <a:rPr lang="en-US" sz="200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Minute(s)</a:t>
            </a:r>
            <a:br>
              <a:rPr lang="en-US" dirty="0" smtClean="0"/>
            </a:br>
            <a:r>
              <a:rPr lang="en-US" sz="3100" dirty="0" smtClean="0"/>
              <a:t>(p93)</a:t>
            </a:r>
            <a:endParaRPr lang="en-US" sz="3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6712" y="2908300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57605" y="2908300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41909" y="2908300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23010" y="2908300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85110" y="2908300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72300" y="2908300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781795" y="2908300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14905" y="2489200"/>
            <a:ext cx="43414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62695" y="2489200"/>
            <a:ext cx="4191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" y="3225800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05210" y="3225800"/>
            <a:ext cx="5554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47950" y="3225800"/>
            <a:ext cx="4953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08709" y="3225800"/>
            <a:ext cx="356992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6905" y="3225800"/>
            <a:ext cx="23799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62202" y="4572000"/>
            <a:ext cx="785748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541909" y="4572000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438905" y="4572000"/>
            <a:ext cx="92518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62695" y="4572000"/>
            <a:ext cx="663705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05210" y="5930900"/>
            <a:ext cx="25869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96958" y="6356350"/>
            <a:ext cx="23329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9646" y="6356350"/>
            <a:ext cx="20554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677129" y="6356350"/>
            <a:ext cx="20554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581404" y="5930900"/>
            <a:ext cx="23329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849052" y="5930900"/>
            <a:ext cx="23329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713607" y="5930900"/>
            <a:ext cx="23329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739002" y="5930900"/>
            <a:ext cx="23329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462412" y="6356350"/>
            <a:ext cx="23329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647950" y="6356350"/>
            <a:ext cx="23329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89712" y="6356350"/>
            <a:ext cx="23329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654576" y="6356350"/>
            <a:ext cx="51034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739002" y="6356350"/>
            <a:ext cx="23329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17046" y="5930900"/>
            <a:ext cx="23329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57206" y="2489200"/>
            <a:ext cx="389699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Specific Time</a:t>
            </a:r>
            <a:br>
              <a:rPr lang="en-US" dirty="0" smtClean="0"/>
            </a:br>
            <a:r>
              <a:rPr lang="en-US" sz="2800" dirty="0" smtClean="0"/>
              <a:t>(p254 Appendix D)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2" descr="E:\101 ch3\Picture 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2915" y="1417638"/>
            <a:ext cx="6235874" cy="535421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446740" y="1653436"/>
            <a:ext cx="3192049" cy="506803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5427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ja-JP" altLang="en-US" smtClean="0"/>
              <a:t>ぶんぽう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ぶんぽう３：</a:t>
            </a:r>
            <a:r>
              <a:rPr lang="en-US" altLang="ja-JP" sz="2800" dirty="0" smtClean="0"/>
              <a:t> Telling time using the particle </a:t>
            </a:r>
            <a:r>
              <a:rPr lang="ja-JP" altLang="en-US" sz="2800" smtClean="0"/>
              <a:t>に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6" name="Picture 2" descr="E:\101 ch3\screen shot\Picture 1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8777" y="1417638"/>
            <a:ext cx="4989868" cy="5303837"/>
          </a:xfrm>
          <a:prstGeom prst="rect">
            <a:avLst/>
          </a:prstGeom>
          <a:noFill/>
        </p:spPr>
      </p:pic>
      <p:pic>
        <p:nvPicPr>
          <p:cNvPr id="3" name="Picture 2" descr="C:\Users\tokumasu\Desktop\Nakama1_2nd\illustration-web\ch3\Octob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714630"/>
            <a:ext cx="1377393" cy="12672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7" name="Picture 3" descr="E:\101 ch3\screen shot\Picture 2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195381"/>
            <a:ext cx="1377393" cy="13244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8" name="Picture 4" descr="E:\101 ch3\screen shot\Picture 29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2100092"/>
            <a:ext cx="1377393" cy="13591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190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Equity</vt:lpstr>
      <vt:lpstr>にほんご JPN101</vt:lpstr>
      <vt:lpstr>１０月１４日水曜日</vt:lpstr>
      <vt:lpstr>たんご</vt:lpstr>
      <vt:lpstr>Numbers (p91)</vt:lpstr>
      <vt:lpstr>Minute(s) (p93)</vt:lpstr>
      <vt:lpstr>Minute(s) (p93)</vt:lpstr>
      <vt:lpstr>Specific Time (p254 Appendix D)</vt:lpstr>
      <vt:lpstr>ぶんぽう</vt:lpstr>
      <vt:lpstr>ぶんぽう３： Telling time using the particle に</vt:lpstr>
      <vt:lpstr>ぶんぽう３： Telling time using the particle に</vt:lpstr>
      <vt:lpstr>ぶんぽう４： Using adverbs                        to express frequency of actions</vt:lpstr>
      <vt:lpstr>ぶんぽう４： Using adverbs                        to express frequency of actions</vt:lpstr>
      <vt:lpstr>ぶんぽう４： Using adverbs                        to express frequency of actions</vt:lpstr>
      <vt:lpstr>ぶんぽう５： Expressing past action and events          using the polite past forms of verbs</vt:lpstr>
      <vt:lpstr>ぶんぽう５： Expressing past action and events          using the polite past forms of verbs</vt:lpstr>
      <vt:lpstr>ぶんぽう５： Expressing past action and events          using the polite past forms of verbs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Yukari Tokumasu</dc:creator>
  <cp:lastModifiedBy>tokumasu</cp:lastModifiedBy>
  <cp:revision>181</cp:revision>
  <dcterms:created xsi:type="dcterms:W3CDTF">2009-10-13T17:13:56Z</dcterms:created>
  <dcterms:modified xsi:type="dcterms:W3CDTF">2010-02-01T22:14:00Z</dcterms:modified>
</cp:coreProperties>
</file>