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79"/>
  </p:notesMasterIdLst>
  <p:handoutMasterIdLst>
    <p:handoutMasterId r:id="rId80"/>
  </p:handoutMasterIdLst>
  <p:sldIdLst>
    <p:sldId id="300" r:id="rId3"/>
    <p:sldId id="594" r:id="rId4"/>
    <p:sldId id="591" r:id="rId5"/>
    <p:sldId id="592" r:id="rId6"/>
    <p:sldId id="593" r:id="rId7"/>
    <p:sldId id="522" r:id="rId8"/>
    <p:sldId id="523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64" r:id="rId36"/>
    <p:sldId id="559" r:id="rId37"/>
    <p:sldId id="561" r:id="rId38"/>
    <p:sldId id="563" r:id="rId39"/>
    <p:sldId id="521" r:id="rId40"/>
    <p:sldId id="512" r:id="rId41"/>
    <p:sldId id="517" r:id="rId42"/>
    <p:sldId id="589" r:id="rId43"/>
    <p:sldId id="518" r:id="rId44"/>
    <p:sldId id="519" r:id="rId45"/>
    <p:sldId id="513" r:id="rId46"/>
    <p:sldId id="567" r:id="rId47"/>
    <p:sldId id="569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578" r:id="rId56"/>
    <p:sldId id="579" r:id="rId57"/>
    <p:sldId id="580" r:id="rId58"/>
    <p:sldId id="581" r:id="rId59"/>
    <p:sldId id="584" r:id="rId60"/>
    <p:sldId id="582" r:id="rId61"/>
    <p:sldId id="583" r:id="rId62"/>
    <p:sldId id="520" r:id="rId63"/>
    <p:sldId id="494" r:id="rId64"/>
    <p:sldId id="565" r:id="rId65"/>
    <p:sldId id="495" r:id="rId66"/>
    <p:sldId id="506" r:id="rId67"/>
    <p:sldId id="553" r:id="rId68"/>
    <p:sldId id="590" r:id="rId69"/>
    <p:sldId id="554" r:id="rId70"/>
    <p:sldId id="587" r:id="rId71"/>
    <p:sldId id="588" r:id="rId72"/>
    <p:sldId id="503" r:id="rId73"/>
    <p:sldId id="507" r:id="rId74"/>
    <p:sldId id="508" r:id="rId75"/>
    <p:sldId id="555" r:id="rId76"/>
    <p:sldId id="556" r:id="rId77"/>
    <p:sldId id="557" r:id="rId7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82951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15, 2009</a:t>
            </a:r>
            <a:endParaRPr lang="en-US" altLang="ja-JP" b="1" dirty="0"/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0"/>
            <a:ext cx="5009444" cy="500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7422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Negative form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203906"/>
            <a:ext cx="5009444" cy="500944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8021" y="4716043"/>
            <a:ext cx="7718779" cy="1857022"/>
          </a:xfrm>
          <a:noFill/>
        </p:spPr>
        <p:txBody>
          <a:bodyPr>
            <a:normAutofit fontScale="92500"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じゅぎょうが　あります。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じゅぎょうが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どこ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じゅぎょうが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pic>
        <p:nvPicPr>
          <p:cNvPr id="7" name="Picture 6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48" y="1417638"/>
            <a:ext cx="2997640" cy="27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889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ja-JP" dirty="0" smtClean="0"/>
              <a:t>Particles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1" name="Picture 10" descr="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27" y="1937971"/>
            <a:ext cx="1963687" cy="1881794"/>
          </a:xfrm>
          <a:prstGeom prst="rect">
            <a:avLst/>
          </a:prstGeom>
        </p:spPr>
      </p:pic>
      <p:pic>
        <p:nvPicPr>
          <p:cNvPr id="12" name="Picture 11" descr="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14" y="1417638"/>
            <a:ext cx="2739127" cy="2578002"/>
          </a:xfrm>
          <a:prstGeom prst="rect">
            <a:avLst/>
          </a:prstGeom>
        </p:spPr>
      </p:pic>
      <p:pic>
        <p:nvPicPr>
          <p:cNvPr id="13" name="Picture 12" descr="dr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91" y="1417638"/>
            <a:ext cx="2842209" cy="2686727"/>
          </a:xfrm>
          <a:prstGeom prst="rect">
            <a:avLst/>
          </a:prstGeom>
        </p:spPr>
      </p:pic>
      <p:pic>
        <p:nvPicPr>
          <p:cNvPr id="14" name="Picture 13" descr="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37" y="3995640"/>
            <a:ext cx="2270353" cy="2145333"/>
          </a:xfrm>
          <a:prstGeom prst="rect">
            <a:avLst/>
          </a:prstGeom>
        </p:spPr>
      </p:pic>
      <p:pic>
        <p:nvPicPr>
          <p:cNvPr id="15" name="Picture 14" descr="show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038" y="4104365"/>
            <a:ext cx="2446531" cy="244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に／へ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38" y="1569665"/>
            <a:ext cx="2935477" cy="2501235"/>
          </a:xfrm>
          <a:prstGeom prst="rect">
            <a:avLst/>
          </a:prstGeom>
        </p:spPr>
      </p:pic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7" y="4070900"/>
            <a:ext cx="2935477" cy="2545416"/>
          </a:xfrm>
          <a:prstGeom prst="rect">
            <a:avLst/>
          </a:prstGeom>
        </p:spPr>
      </p:pic>
      <p:pic>
        <p:nvPicPr>
          <p:cNvPr id="7" name="Picture 6" descr="c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486" y="4070900"/>
            <a:ext cx="2791709" cy="2545416"/>
          </a:xfrm>
          <a:prstGeom prst="rect">
            <a:avLst/>
          </a:prstGeom>
        </p:spPr>
      </p:pic>
      <p:pic>
        <p:nvPicPr>
          <p:cNvPr id="8" name="Picture 7" descr="retu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86" y="1592562"/>
            <a:ext cx="2806488" cy="2478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で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2535001"/>
            <a:ext cx="3114558" cy="2706132"/>
          </a:xfrm>
          <a:prstGeom prst="rect">
            <a:avLst/>
          </a:prstGeom>
        </p:spPr>
      </p:pic>
      <p:pic>
        <p:nvPicPr>
          <p:cNvPr id="6" name="Picture 5" descr="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2535001"/>
            <a:ext cx="2987040" cy="288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Numbers</a:t>
            </a:r>
            <a:br>
              <a:rPr lang="en-US" altLang="ja-JP" dirty="0" smtClean="0"/>
            </a:br>
            <a:r>
              <a:rPr lang="en-US" altLang="ja-JP" sz="3100" dirty="0" smtClean="0"/>
              <a:t>(p91)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 descr="E:\101 ch3\Pict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12" y="1998662"/>
            <a:ext cx="8730467" cy="2811333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745298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6300" y="28809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4295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4295" y="325676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5649" y="3695178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6300" y="3695178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15649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6300" y="404590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3292" y="439663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19813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46947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57808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9813" y="2880986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46947" y="28809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19813" y="3256767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95803" y="3695178"/>
            <a:ext cx="78913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95803" y="4045907"/>
            <a:ext cx="55114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19813" y="4396636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99966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99967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99967" y="28809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37962" y="325676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91189" y="3256767"/>
            <a:ext cx="70145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99967" y="3695178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99966" y="4045907"/>
            <a:ext cx="47599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02882" y="4045907"/>
            <a:ext cx="5761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99966" y="4396636"/>
            <a:ext cx="47599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02882" y="439663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8021" y="4716043"/>
            <a:ext cx="7718779" cy="1857022"/>
          </a:xfrm>
          <a:noFill/>
        </p:spPr>
        <p:txBody>
          <a:bodyPr>
            <a:normAutofit fontScale="92500"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が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あります。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が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なに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が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pic>
        <p:nvPicPr>
          <p:cNvPr id="7" name="Picture 6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48" y="1417638"/>
            <a:ext cx="2997640" cy="27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P92 Activity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6" name="Picture 2" descr="E:\101 ch3\screen shot2\Picture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346" y="1829258"/>
            <a:ext cx="7086871" cy="2204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/>
              <a:t>でんわばんごう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479" y="1719264"/>
            <a:ext cx="7437329" cy="165023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まきの先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生の（お）でんわばんごうは、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123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-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4567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　　　です。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400" b="1" smtClean="0">
                <a:solidFill>
                  <a:schemeClr val="accent2"/>
                </a:solidFill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400" b="1">
                <a:solidFill>
                  <a:schemeClr val="accent2"/>
                </a:solidFill>
                <a:latin typeface="DFPKyoKaSho-W4" pitchFamily="18" charset="-128"/>
                <a:ea typeface="DFPKyoKaSho-W4" pitchFamily="18" charset="-128"/>
              </a:rPr>
              <a:t>ちにいさん　の　よんごうろくな</a:t>
            </a:r>
            <a:r>
              <a:rPr lang="ja-JP" altLang="en-US" sz="2400" b="1" smtClean="0">
                <a:solidFill>
                  <a:schemeClr val="accent2"/>
                </a:solidFill>
                <a:latin typeface="DFPKyoKaSho-W4" pitchFamily="18" charset="-128"/>
                <a:ea typeface="DFPKyoKaSho-W4" pitchFamily="18" charset="-128"/>
              </a:rPr>
              <a:t>な</a:t>
            </a:r>
            <a:endParaRPr lang="ja-JP" altLang="en-US" sz="2400" b="1">
              <a:solidFill>
                <a:schemeClr val="accent2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ja-JP" altLang="en-US" sz="37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ja-JP" altLang="en-US" sz="37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ja-JP" altLang="en-US" sz="370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926" y="3369502"/>
            <a:ext cx="3409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/>
      <p:bldP spid="2242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P92 Activity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 descr="E:\101 ch3\screen shot2\Picture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83" y="1743726"/>
            <a:ext cx="7390141" cy="1901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P92 Activity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074" name="Picture 2" descr="E:\101 ch3\screen shot2\Picture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141" y="1993769"/>
            <a:ext cx="6707277" cy="2841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Minute(s)</a:t>
            </a:r>
            <a:br>
              <a:rPr lang="en-US" dirty="0" smtClean="0"/>
            </a:br>
            <a:r>
              <a:rPr lang="en-US" sz="3100" dirty="0" smtClean="0"/>
              <a:t>(p93)</a:t>
            </a:r>
            <a:endParaRPr lang="en-US" sz="3100" dirty="0"/>
          </a:p>
        </p:txBody>
      </p:sp>
      <p:pic>
        <p:nvPicPr>
          <p:cNvPr id="2050" name="Picture 2" descr="E:\101 ch3\Pictur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81" y="1718805"/>
            <a:ext cx="8517698" cy="415655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482247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2247" y="294361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82247" y="331939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82247" y="37953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8356" y="37953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82247" y="4196219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82247" y="458452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82247" y="4947781"/>
            <a:ext cx="47599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18356" y="4947781"/>
            <a:ext cx="59498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3978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523" y="2505205"/>
            <a:ext cx="4008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3978" y="2943616"/>
            <a:ext cx="5260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23978" y="3319397"/>
            <a:ext cx="5260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52361" y="331939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50071" y="3795386"/>
            <a:ext cx="5135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50071" y="4196219"/>
            <a:ext cx="5135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12076" y="4584526"/>
            <a:ext cx="4008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41085" y="4584526"/>
            <a:ext cx="41335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55083" y="4947781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63638" y="4947781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9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9172" y="1265129"/>
            <a:ext cx="6795889" cy="4515633"/>
          </a:xfrm>
          <a:noFill/>
          <a:ln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z="4400" b="1" smtClean="0">
                <a:latin typeface="DFPKyoKaSho-W4" pitchFamily="18" charset="-128"/>
                <a:ea typeface="DFPKyoKaSho-W4" pitchFamily="18" charset="-128"/>
              </a:rPr>
              <a:t>じ　で</a:t>
            </a: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9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53019"/>
            <a:ext cx="6228087" cy="4137416"/>
          </a:xfrm>
          <a:noFill/>
          <a:ln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くじ　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1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6953" y="1324516"/>
            <a:ext cx="6293611" cy="4182087"/>
          </a:xfrm>
          <a:noFill/>
          <a:ln/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3999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いっぷん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713685" y="981075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1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1417" y="1415441"/>
            <a:ext cx="6021334" cy="4000521"/>
          </a:xfrm>
          <a:noFill/>
          <a:ln/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にふん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24301" y="981075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1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3821" y="1382119"/>
            <a:ext cx="6159478" cy="4091755"/>
          </a:xfrm>
          <a:noFill/>
          <a:ln/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さんぷん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214726" y="981075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Q+A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どようびに　にほんごの　じゅぎょうが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かようびに　まきのせんせいの　レクチャーが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ja-JP" sz="2400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sz="2400" dirty="0" smtClean="0">
                <a:latin typeface="ＤＦＰ教科書体W4"/>
                <a:ea typeface="ＤＦＰ教科書体W4"/>
              </a:rPr>
              <a:t>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にほんごの　いちねんせいは　まいにち　しゅくだいが</a:t>
            </a:r>
            <a:r>
              <a:rPr lang="en-US" altLang="ja-JP" sz="2400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sz="2400" dirty="0" smtClean="0">
                <a:latin typeface="ＤＦＰ教科書体W4"/>
                <a:ea typeface="ＤＦＰ教科書体W4"/>
              </a:rPr>
              <a:t>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ジョーンズ</a:t>
            </a:r>
            <a:r>
              <a:rPr lang="en-US" altLang="ja-JP" sz="2400" dirty="0" smtClean="0">
                <a:latin typeface="ＤＦＰ教科書体W4"/>
                <a:ea typeface="ＤＦＰ教科書体W4"/>
              </a:rPr>
              <a:t>100</a:t>
            </a:r>
            <a:r>
              <a:rPr lang="ja-JP" altLang="en-US" sz="2400" dirty="0" smtClean="0">
                <a:latin typeface="ＤＦＰ教科書体W4"/>
                <a:ea typeface="ＤＦＰ教科書体W4"/>
              </a:rPr>
              <a:t>で　まきのせんせいの　レクチャーが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400" dirty="0" smtClean="0">
                <a:latin typeface="ＤＦＰ教科書体W4"/>
                <a:ea typeface="ＤＦＰ教科書体W4"/>
              </a:rPr>
              <a:t>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どこで　ランゲージテーブルが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なんようびに　ランゲージテーブルが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endParaRPr lang="en-US" altLang="ja-JP" sz="2400" dirty="0" smtClean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1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1192" y="1377863"/>
            <a:ext cx="5992282" cy="3980686"/>
          </a:xfrm>
          <a:noFill/>
          <a:ln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よんぷん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339986" y="981075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10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7869" y="1515648"/>
            <a:ext cx="5956754" cy="3958226"/>
          </a:xfrm>
          <a:noFill/>
          <a:ln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ごふん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752182" y="1202499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1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3510" y="1449836"/>
            <a:ext cx="6089476" cy="4045403"/>
          </a:xfrm>
          <a:noFill/>
          <a:ln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ろっぷん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752182" y="1177447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1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0292" y="1533396"/>
            <a:ext cx="5869856" cy="3899992"/>
          </a:xfrm>
          <a:noFill/>
          <a:ln/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ななふん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752182" y="1352811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10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0433" y="1394369"/>
            <a:ext cx="6059932" cy="4027117"/>
          </a:xfrm>
          <a:noFill/>
          <a:ln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はっぷん</a:t>
            </a: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5233553" y="1394369"/>
            <a:ext cx="1655762" cy="1582737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1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9282" y="1394790"/>
            <a:ext cx="6093913" cy="4049582"/>
          </a:xfrm>
          <a:noFill/>
          <a:ln/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きゅうふん</a:t>
            </a:r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5417225" y="1590805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1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3135" y="1379190"/>
            <a:ext cx="5852690" cy="3889332"/>
          </a:xfrm>
          <a:noFill/>
          <a:ln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69441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400" b="1">
                <a:latin typeface="DFPKyoKaSho-W4" pitchFamily="18" charset="-128"/>
                <a:ea typeface="DFPKyoKaSho-W4" pitchFamily="18" charset="-128"/>
              </a:rPr>
              <a:t>じゅっぷ</a:t>
            </a:r>
            <a:r>
              <a:rPr kumimoji="1" lang="ja-JP" altLang="en-US" sz="4400" b="1" smtClean="0">
                <a:latin typeface="DFPKyoKaSho-W4" pitchFamily="18" charset="-128"/>
                <a:ea typeface="DFPKyoKaSho-W4" pitchFamily="18" charset="-128"/>
              </a:rPr>
              <a:t>ん</a:t>
            </a:r>
            <a:endParaRPr kumimoji="1" lang="ja-JP" altLang="en-US" sz="44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5241860" y="1379190"/>
            <a:ext cx="1655762" cy="158273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なんぷん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9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0864" y="1662978"/>
            <a:ext cx="6425482" cy="4269510"/>
          </a:xfrm>
          <a:noFill/>
          <a:ln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ごぜ</a:t>
            </a:r>
            <a:r>
              <a:rPr kumimoji="1" lang="ja-JP" altLang="en-US" sz="40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ん　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じ　です。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0864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ＡＭ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925c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5046" y="1263788"/>
            <a:ext cx="6405519" cy="4256579"/>
          </a:xfrm>
          <a:noFill/>
          <a:ln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ごぜん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　く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じ　にじゅうごふん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698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ＡＭ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1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5568" y="1903365"/>
            <a:ext cx="5847209" cy="3884660"/>
          </a:xfrm>
          <a:noFill/>
          <a:ln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</a:t>
            </a:r>
            <a:r>
              <a:rPr kumimoji="1" lang="ja-JP" altLang="en-US" sz="40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　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じ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ゅうじ　ろっぷん　です。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864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ＰＭ</a:t>
            </a:r>
            <a:endParaRPr lang="en-US" sz="32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8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0099" y="1265129"/>
            <a:ext cx="6441580" cy="4281116"/>
          </a:xfrm>
          <a:noFill/>
          <a:ln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ごご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　は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ちじ　じゅうごふん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557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ＰＭ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P93 Activity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099" name="Picture 3" descr="E:\101 ch3\screen shot2\Picture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872" y="1928051"/>
            <a:ext cx="7424670" cy="1861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Particle </a:t>
            </a:r>
            <a:r>
              <a:rPr lang="ja-JP" altLang="en-US" smtClean="0"/>
              <a:t>に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4" descr="break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59289"/>
            <a:ext cx="2630731" cy="2446139"/>
          </a:xfrm>
          <a:prstGeom prst="rect">
            <a:avLst/>
          </a:prstGeom>
        </p:spPr>
      </p:pic>
      <p:pic>
        <p:nvPicPr>
          <p:cNvPr id="6" name="Picture 5" descr="lu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987" y="2643379"/>
            <a:ext cx="2257942" cy="2157079"/>
          </a:xfrm>
          <a:prstGeom prst="rect">
            <a:avLst/>
          </a:prstGeom>
        </p:spPr>
      </p:pic>
      <p:pic>
        <p:nvPicPr>
          <p:cNvPr id="7" name="Picture 6" descr="di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905" y="2643379"/>
            <a:ext cx="2603450" cy="2262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3264" y="5158661"/>
            <a:ext cx="13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7:00am</a:t>
            </a:r>
            <a:endParaRPr kumimoji="1" lang="ja-JP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74962" y="5158661"/>
            <a:ext cx="13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1:00pm</a:t>
            </a:r>
            <a:endParaRPr kumimoji="1" lang="ja-JP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55200" y="5158661"/>
            <a:ext cx="13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7:00pm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 Telling time using the particle </a:t>
            </a:r>
            <a:r>
              <a:rPr lang="ja-JP" altLang="en-US" sz="2800" smtClean="0"/>
              <a:t>に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026" name="Picture 2" descr="E:\101 ch3\screen shot\Picture 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777" y="1417638"/>
            <a:ext cx="4989868" cy="5303837"/>
          </a:xfrm>
          <a:prstGeom prst="rect">
            <a:avLst/>
          </a:prstGeom>
          <a:noFill/>
        </p:spPr>
      </p:pic>
      <p:pic>
        <p:nvPicPr>
          <p:cNvPr id="3" name="Picture 2" descr="C:\Users\tokumasu\Desktop\Nakama1_2nd\illustration-web\ch3\Octo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14630"/>
            <a:ext cx="1377393" cy="1267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E:\101 ch3\screen shot\Picture 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195381"/>
            <a:ext cx="1377393" cy="132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E:\101 ch3\screen shot\Picture 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100092"/>
            <a:ext cx="1377393" cy="1359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 Telling time using the particle </a:t>
            </a:r>
            <a:r>
              <a:rPr lang="ja-JP" altLang="en-US" sz="2800" smtClean="0"/>
              <a:t>に</a:t>
            </a:r>
            <a:endParaRPr lang="ja-JP" altLang="en-US" sz="2800" dirty="0"/>
          </a:p>
        </p:txBody>
      </p:sp>
      <p:pic>
        <p:nvPicPr>
          <p:cNvPr id="2050" name="Picture 2" descr="E:\101 ch3\screen shot\Picture 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4154" y="1417638"/>
            <a:ext cx="4389046" cy="537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P108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122" name="Picture 2" descr="E:\101 ch3\screen shot2\Pict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142" y="1417637"/>
            <a:ext cx="5048272" cy="538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P108 Activity 1</a:t>
            </a:r>
            <a:endParaRPr lang="en-US" dirty="0"/>
          </a:p>
        </p:txBody>
      </p:sp>
      <p:pic>
        <p:nvPicPr>
          <p:cNvPr id="11266" name="Picture 2" descr="C:\Users\tokumasu\AppData\Local\Temp\Picture 1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319" y="4549389"/>
            <a:ext cx="2891533" cy="217208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0521" y="1417638"/>
            <a:ext cx="8893479" cy="3131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となりの　トトロは　いつありますか。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げつようびの　ごぜん　じゅういちじに　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いきますか。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ええ。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りー：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あのう　でんわばんごうは　なんですか。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えっ？　ちょっと。　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P108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6146" name="Picture 2" descr="E:\101 ch3\screen shot2\Pictur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4" y="1771649"/>
            <a:ext cx="6728819" cy="2499725"/>
          </a:xfrm>
          <a:prstGeom prst="rect">
            <a:avLst/>
          </a:prstGeom>
          <a:noFill/>
        </p:spPr>
      </p:pic>
      <p:pic>
        <p:nvPicPr>
          <p:cNvPr id="6147" name="Picture 3" descr="E:\101 ch3\screen shot2\Pictur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4" y="4271374"/>
            <a:ext cx="6463659" cy="110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に：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Specific points in time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Destination / Goal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へ</a:t>
            </a:r>
            <a:r>
              <a:rPr lang="en-US" altLang="ja-JP" sz="2800" dirty="0" smtClean="0">
                <a:solidFill>
                  <a:srgbClr val="FF3300"/>
                </a:solidFill>
                <a:latin typeface="Arial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Direction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を：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Direct object marker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で：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the place of an action</a:t>
            </a:r>
            <a:endParaRPr lang="ja-JP" altLang="en-US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600" dirty="0" smtClean="0"/>
              <a:t>Verbs</a:t>
            </a:r>
            <a:br>
              <a:rPr lang="en-US" altLang="ja-JP" sz="3600" dirty="0" smtClean="0"/>
            </a:br>
            <a:r>
              <a:rPr lang="en-US" altLang="ja-JP" sz="2800" dirty="0" smtClean="0"/>
              <a:t>(p88-89)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600200"/>
            <a:ext cx="8989454" cy="475615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としょかん＿＿　べんきょうします。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ごぜん＿＿ 　はちじ＿＿　おきます。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にほんごの　ほん＿＿　よみません。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まいばん＿＿ 、おふろ＿＿　はいります。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フリスト＿＿ 　ひるごはん＿＿　たべません。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ごご＿＿ 　くじごろ＿＿ 　としょかん＿＿　いきます。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まいにち＿＿ 　にほんごの　しゅくだい＿＿　</a:t>
            </a:r>
            <a:r>
              <a:rPr lang="ja-JP" altLang="en-US" sz="2800" dirty="0" smtClean="0">
                <a:latin typeface="DFPKyoKaSho-W4" pitchFamily="18" charset="-128"/>
                <a:ea typeface="DFPKyoKaSho-W4" pitchFamily="18" charset="-128"/>
              </a:rPr>
              <a:t>しま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こんばん＿＿　ランゲージテーブル＿＿　あります。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にほんごの　じゅぎょう＿＿ 「アテンション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プリーズ」＿＿　みます。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14412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1679" y="199866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1500" y="199866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9058" y="246032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41788" y="299164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07722" y="299164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34122" y="345330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46387" y="345330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95457" y="391497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92169" y="3914971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（に）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30457" y="391497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7900" y="44689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＿＿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40300" y="437663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76679" y="437663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41788" y="483830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8015" y="483830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453944" y="529996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86521" y="57616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3075" name="Picture 3" descr="E:\101 ch3\screen shot\Picture 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657220"/>
            <a:ext cx="58420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4098" name="Picture 2" descr="E:\101 ch3\screen shot\Picture 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868" y="4075260"/>
            <a:ext cx="4512240" cy="2043096"/>
          </a:xfrm>
          <a:prstGeom prst="rect">
            <a:avLst/>
          </a:prstGeom>
          <a:noFill/>
        </p:spPr>
      </p:pic>
      <p:pic>
        <p:nvPicPr>
          <p:cNvPr id="4099" name="Picture 3" descr="E:\101 ch3\screen shot\Picture 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149" y="1504950"/>
            <a:ext cx="5842000" cy="2171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03332" y="1916482"/>
            <a:ext cx="3782860" cy="176016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4099" name="Picture 3" descr="E:\101 ch3\screen shot\Picture 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149" y="1504950"/>
            <a:ext cx="5842000" cy="2171700"/>
          </a:xfrm>
          <a:prstGeom prst="rect">
            <a:avLst/>
          </a:prstGeom>
          <a:noFill/>
        </p:spPr>
      </p:pic>
      <p:pic>
        <p:nvPicPr>
          <p:cNvPr id="5123" name="Picture 3" descr="E:\101 ch3\screen shot\Picture 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541" y="3905030"/>
            <a:ext cx="3845207" cy="28164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48614" y="1916482"/>
            <a:ext cx="1943535" cy="176016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7170" name="Picture 2" descr="E:\101 ch3\screen shot2\Picture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174" y="1763974"/>
            <a:ext cx="6879982" cy="353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P113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8194" name="Picture 2" descr="E:\101 ch3\screen shot2\Picture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063" y="1640803"/>
            <a:ext cx="7113444" cy="394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P113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9218" name="Picture 2" descr="E:\101 ch3\screen shot2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51" y="1903412"/>
            <a:ext cx="7222428" cy="35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7422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Affirmative form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532</Words>
  <Application>Microsoft Office PowerPoint</Application>
  <PresentationFormat>On-screen Show (4:3)</PresentationFormat>
  <Paragraphs>218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Equity</vt:lpstr>
      <vt:lpstr>にほんご JPN101</vt:lpstr>
      <vt:lpstr>ぶんぽう</vt:lpstr>
      <vt:lpstr>ぶんぽう2：Presenting objects or events using  　　　　　　　～があります</vt:lpstr>
      <vt:lpstr>ぶんぽう2：Presenting objects or events using  　　　　　　　～があります</vt:lpstr>
      <vt:lpstr>Q+A</vt:lpstr>
      <vt:lpstr>Verbs</vt:lpstr>
      <vt:lpstr>Verbs (p88-89)</vt:lpstr>
      <vt:lpstr>Affirmative form</vt:lpstr>
      <vt:lpstr>おきます</vt:lpstr>
      <vt:lpstr>ねます</vt:lpstr>
      <vt:lpstr>よみます</vt:lpstr>
      <vt:lpstr>のみます</vt:lpstr>
      <vt:lpstr>みます</vt:lpstr>
      <vt:lpstr>あびます</vt:lpstr>
      <vt:lpstr>はいります</vt:lpstr>
      <vt:lpstr>あります</vt:lpstr>
      <vt:lpstr>べんきょうします</vt:lpstr>
      <vt:lpstr>きます</vt:lpstr>
      <vt:lpstr>いきます</vt:lpstr>
      <vt:lpstr>かえります</vt:lpstr>
      <vt:lpstr>Negative form</vt:lpstr>
      <vt:lpstr>おきません</vt:lpstr>
      <vt:lpstr>ねません</vt:lpstr>
      <vt:lpstr>よみません</vt:lpstr>
      <vt:lpstr>のみません</vt:lpstr>
      <vt:lpstr>みません</vt:lpstr>
      <vt:lpstr>あびません</vt:lpstr>
      <vt:lpstr>はいりません</vt:lpstr>
      <vt:lpstr>ありません</vt:lpstr>
      <vt:lpstr>べんきょうしません</vt:lpstr>
      <vt:lpstr>きません</vt:lpstr>
      <vt:lpstr>いきません</vt:lpstr>
      <vt:lpstr>かえりません</vt:lpstr>
      <vt:lpstr>Particles</vt:lpstr>
      <vt:lpstr>Particle を </vt:lpstr>
      <vt:lpstr>Particle に／へ </vt:lpstr>
      <vt:lpstr>Particle で </vt:lpstr>
      <vt:lpstr>たんご</vt:lpstr>
      <vt:lpstr>Numbers (p91)</vt:lpstr>
      <vt:lpstr>P92 Activity 7</vt:lpstr>
      <vt:lpstr>でんわばんごう</vt:lpstr>
      <vt:lpstr>P92 Activity 8</vt:lpstr>
      <vt:lpstr>P92 Activity 9</vt:lpstr>
      <vt:lpstr>Minute(s) (p93)</vt:lpstr>
      <vt:lpstr>なんじ　ですか。</vt:lpstr>
      <vt:lpstr>なんじ　ですか。</vt:lpstr>
      <vt:lpstr>なんぷん　ですか。</vt:lpstr>
      <vt:lpstr>なんぷん　ですか。</vt:lpstr>
      <vt:lpstr>なんぷん　ですか。</vt:lpstr>
      <vt:lpstr>なんぷん　ですか。</vt:lpstr>
      <vt:lpstr>なんぷん　ですか。</vt:lpstr>
      <vt:lpstr>なんぷん　ですか。</vt:lpstr>
      <vt:lpstr>なんぷん　ですか。</vt:lpstr>
      <vt:lpstr>なんぷん　ですか。</vt:lpstr>
      <vt:lpstr>なんぷん　ですか。</vt:lpstr>
      <vt:lpstr>なんぷん　ですか。</vt:lpstr>
      <vt:lpstr>なんじ　ですか。</vt:lpstr>
      <vt:lpstr>なんじ　ですか。</vt:lpstr>
      <vt:lpstr>なんじ　ですか。</vt:lpstr>
      <vt:lpstr>なんじ　ですか。</vt:lpstr>
      <vt:lpstr>P93 Activity 11</vt:lpstr>
      <vt:lpstr>ぶんぽう</vt:lpstr>
      <vt:lpstr>Particle に </vt:lpstr>
      <vt:lpstr>ぶんぽう３： Telling time using the particle に</vt:lpstr>
      <vt:lpstr>ぶんぽう３： Telling time using the particle に</vt:lpstr>
      <vt:lpstr>P108 Activity 1</vt:lpstr>
      <vt:lpstr>P108 Activity 1</vt:lpstr>
      <vt:lpstr>P108 Activity 2</vt:lpstr>
      <vt:lpstr>Particles</vt:lpstr>
      <vt:lpstr>Particles</vt:lpstr>
      <vt:lpstr>ぶんぽう４： Using adverbs                        to express frequency of actions</vt:lpstr>
      <vt:lpstr>ぶんぽう４： Using adverbs                        to express frequency of actions</vt:lpstr>
      <vt:lpstr>ぶんぽう４： Using adverbs                        to express frequency of actions</vt:lpstr>
      <vt:lpstr>P112 Activity 1</vt:lpstr>
      <vt:lpstr>P113 Activity 2</vt:lpstr>
      <vt:lpstr>P113 Activity 3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213</cp:revision>
  <dcterms:created xsi:type="dcterms:W3CDTF">2009-10-13T17:13:56Z</dcterms:created>
  <dcterms:modified xsi:type="dcterms:W3CDTF">2010-02-01T22:14:16Z</dcterms:modified>
</cp:coreProperties>
</file>