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88"/>
  </p:notesMasterIdLst>
  <p:handoutMasterIdLst>
    <p:handoutMasterId r:id="rId89"/>
  </p:handoutMasterIdLst>
  <p:sldIdLst>
    <p:sldId id="300" r:id="rId3"/>
    <p:sldId id="614" r:id="rId4"/>
    <p:sldId id="606" r:id="rId5"/>
    <p:sldId id="608" r:id="rId6"/>
    <p:sldId id="607" r:id="rId7"/>
    <p:sldId id="609" r:id="rId8"/>
    <p:sldId id="610" r:id="rId9"/>
    <p:sldId id="611" r:id="rId10"/>
    <p:sldId id="612" r:id="rId11"/>
    <p:sldId id="605" r:id="rId12"/>
    <p:sldId id="613" r:id="rId13"/>
    <p:sldId id="594" r:id="rId14"/>
    <p:sldId id="596" r:id="rId15"/>
    <p:sldId id="597" r:id="rId16"/>
    <p:sldId id="598" r:id="rId17"/>
    <p:sldId id="617" r:id="rId18"/>
    <p:sldId id="600" r:id="rId19"/>
    <p:sldId id="616" r:id="rId20"/>
    <p:sldId id="601" r:id="rId21"/>
    <p:sldId id="522" r:id="rId22"/>
    <p:sldId id="523" r:id="rId23"/>
    <p:sldId id="544" r:id="rId24"/>
    <p:sldId id="528" r:id="rId25"/>
    <p:sldId id="545" r:id="rId26"/>
    <p:sldId id="543" r:id="rId27"/>
    <p:sldId id="546" r:id="rId28"/>
    <p:sldId id="538" r:id="rId29"/>
    <p:sldId id="552" r:id="rId30"/>
    <p:sldId id="536" r:id="rId31"/>
    <p:sldId id="548" r:id="rId32"/>
    <p:sldId id="529" r:id="rId33"/>
    <p:sldId id="549" r:id="rId34"/>
    <p:sldId id="531" r:id="rId35"/>
    <p:sldId id="547" r:id="rId36"/>
    <p:sldId id="542" r:id="rId37"/>
    <p:sldId id="539" r:id="rId38"/>
    <p:sldId id="550" r:id="rId39"/>
    <p:sldId id="551" r:id="rId40"/>
    <p:sldId id="564" r:id="rId41"/>
    <p:sldId id="661" r:id="rId42"/>
    <p:sldId id="561" r:id="rId43"/>
    <p:sldId id="559" r:id="rId44"/>
    <p:sldId id="563" r:id="rId45"/>
    <p:sldId id="618" r:id="rId46"/>
    <p:sldId id="619" r:id="rId47"/>
    <p:sldId id="620" r:id="rId48"/>
    <p:sldId id="621" r:id="rId49"/>
    <p:sldId id="627" r:id="rId50"/>
    <p:sldId id="623" r:id="rId51"/>
    <p:sldId id="628" r:id="rId52"/>
    <p:sldId id="624" r:id="rId53"/>
    <p:sldId id="625" r:id="rId54"/>
    <p:sldId id="626" r:id="rId55"/>
    <p:sldId id="637" r:id="rId56"/>
    <p:sldId id="638" r:id="rId57"/>
    <p:sldId id="639" r:id="rId58"/>
    <p:sldId id="640" r:id="rId59"/>
    <p:sldId id="641" r:id="rId60"/>
    <p:sldId id="642" r:id="rId61"/>
    <p:sldId id="643" r:id="rId62"/>
    <p:sldId id="644" r:id="rId63"/>
    <p:sldId id="645" r:id="rId64"/>
    <p:sldId id="646" r:id="rId65"/>
    <p:sldId id="647" r:id="rId66"/>
    <p:sldId id="648" r:id="rId67"/>
    <p:sldId id="629" r:id="rId68"/>
    <p:sldId id="630" r:id="rId69"/>
    <p:sldId id="631" r:id="rId70"/>
    <p:sldId id="632" r:id="rId71"/>
    <p:sldId id="649" r:id="rId72"/>
    <p:sldId id="650" r:id="rId73"/>
    <p:sldId id="651" r:id="rId74"/>
    <p:sldId id="652" r:id="rId75"/>
    <p:sldId id="653" r:id="rId76"/>
    <p:sldId id="654" r:id="rId77"/>
    <p:sldId id="655" r:id="rId78"/>
    <p:sldId id="656" r:id="rId79"/>
    <p:sldId id="657" r:id="rId80"/>
    <p:sldId id="658" r:id="rId81"/>
    <p:sldId id="659" r:id="rId82"/>
    <p:sldId id="660" r:id="rId83"/>
    <p:sldId id="633" r:id="rId84"/>
    <p:sldId id="634" r:id="rId85"/>
    <p:sldId id="635" r:id="rId86"/>
    <p:sldId id="636" r:id="rId8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2951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16, 2009</a:t>
            </a:r>
            <a:endParaRPr lang="en-US" altLang="ja-JP" b="1" dirty="0"/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ようび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7911" cy="452596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にちようび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げつようび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かようび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すいようび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もくようび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きんようび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  <a:p>
            <a:r>
              <a:rPr lang="ja-JP" altLang="en-US" dirty="0" smtClean="0">
                <a:latin typeface="ＤＦＰ教科書体W4"/>
                <a:ea typeface="ＤＦＰ教科書体W4"/>
              </a:rPr>
              <a:t>どようび</a:t>
            </a:r>
            <a:endParaRPr lang="en-US" altLang="ja-JP" dirty="0" smtClean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Octo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462" y="1573133"/>
            <a:ext cx="5596437" cy="514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P108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E:\101 ch3\screen shot2\Pict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142" y="1417637"/>
            <a:ext cx="5048272" cy="538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5" name="Picture 3" descr="E:\101 ch3\screen shot\Picture 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657220"/>
            <a:ext cx="58420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E:\101 ch3\screen shot\Picture 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868" y="4075260"/>
            <a:ext cx="4512240" cy="2043096"/>
          </a:xfrm>
          <a:prstGeom prst="rect">
            <a:avLst/>
          </a:prstGeom>
          <a:noFill/>
        </p:spPr>
      </p:pic>
      <p:pic>
        <p:nvPicPr>
          <p:cNvPr id="4099" name="Picture 3" descr="E:\101 ch3\screen shot\Picture 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149" y="1504950"/>
            <a:ext cx="5842000" cy="2171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03332" y="1916482"/>
            <a:ext cx="3782860" cy="176016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9" name="Picture 3" descr="E:\101 ch3\screen shot\Picture 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149" y="1504950"/>
            <a:ext cx="5842000" cy="2171700"/>
          </a:xfrm>
          <a:prstGeom prst="rect">
            <a:avLst/>
          </a:prstGeom>
          <a:noFill/>
        </p:spPr>
      </p:pic>
      <p:pic>
        <p:nvPicPr>
          <p:cNvPr id="5123" name="Picture 3" descr="E:\101 ch3\screen shot\Picture 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541" y="3905030"/>
            <a:ext cx="3845207" cy="28164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48614" y="1916482"/>
            <a:ext cx="1943535" cy="1760168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616" y="3352800"/>
            <a:ext cx="4097867" cy="249766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1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まきのせんせい</a:t>
            </a:r>
            <a:endParaRPr lang="en-US" altLang="ja-JP" sz="1800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いつも　はちじごろ　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オフィスに　きます。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ときどき　マティーカレッジで　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ばんごはんを　たべます。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あまり　ビールを　のみません。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ぜんぜん　りょうりを　しません。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pic>
        <p:nvPicPr>
          <p:cNvPr id="2050" name="Picture 2" descr="C:\Users\tokumasu\Desktop\Picture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517" y="1897063"/>
            <a:ext cx="6261100" cy="914400"/>
          </a:xfrm>
          <a:prstGeom prst="rect">
            <a:avLst/>
          </a:prstGeom>
          <a:noFill/>
        </p:spPr>
      </p:pic>
      <p:pic>
        <p:nvPicPr>
          <p:cNvPr id="7" name="Content Placeholder 5" descr="mak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2043" y="3352800"/>
            <a:ext cx="1957562" cy="249766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P113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 descr="E:\101 ch3\screen shot2\Picture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063" y="1640803"/>
            <a:ext cx="7113444" cy="394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4097867" cy="249766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1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まきのせんせい</a:t>
            </a:r>
            <a:endParaRPr lang="en-US" altLang="ja-JP" sz="1800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いつも　はちじごろ　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オフィスに　きます。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ときどき　マティーカレッジで　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ばんごはんを　たべます。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あまり　ビールを　のみません。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ぜんぜん　りょうりを　しません。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 Using adverbs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 to express frequency of actions</a:t>
            </a:r>
            <a:endParaRPr lang="ja-JP" alt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90534" y="3365500"/>
            <a:ext cx="4097867" cy="24976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とくます</a:t>
            </a: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せんせい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いつも　はちじごろ　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	</a:t>
            </a: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オフィスに　きます。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あまり　マティーカレッジで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noProof="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noProof="0" smtClean="0">
                <a:latin typeface="DFPKyoKaSho-W4" pitchFamily="18" charset="-128"/>
                <a:ea typeface="DFPKyoKaSho-W4" pitchFamily="18" charset="-128"/>
              </a:rPr>
              <a:t>ばんごはんを　たべません</a:t>
            </a: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よく</a:t>
            </a: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　ビールを　のみます。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ぜんぜん　りょうりを　しません。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  <p:pic>
        <p:nvPicPr>
          <p:cNvPr id="2050" name="Picture 2" descr="C:\Users\tokumasu\Desktop\Picture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517" y="1897063"/>
            <a:ext cx="62611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P113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 descr="E:\101 ch3\screen shot2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51" y="1903412"/>
            <a:ext cx="7222428" cy="359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Verbs </a:t>
            </a:r>
            <a:br>
              <a:rPr lang="en-US" dirty="0" smtClean="0"/>
            </a:br>
            <a:r>
              <a:rPr lang="en-US" dirty="0" smtClean="0"/>
              <a:t>Present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600" dirty="0" smtClean="0"/>
              <a:t>Verbs</a:t>
            </a:r>
            <a:br>
              <a:rPr lang="en-US" altLang="ja-JP" sz="3600" dirty="0" smtClean="0"/>
            </a:br>
            <a:r>
              <a:rPr lang="en-US" altLang="ja-JP" sz="2800" dirty="0" smtClean="0"/>
              <a:t>(p88-89)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203906"/>
            <a:ext cx="5009444" cy="500944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Numbers</a:t>
            </a:r>
            <a:br>
              <a:rPr lang="en-US" altLang="ja-JP" dirty="0" smtClean="0"/>
            </a:br>
            <a:r>
              <a:rPr lang="en-US" altLang="ja-JP" sz="3100" dirty="0" smtClean="0"/>
              <a:t>(p91)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E:\101 ch3\Picture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12" y="1998662"/>
            <a:ext cx="8730467" cy="2811333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745298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6300" y="28809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4295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4295" y="325676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5649" y="3695178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6300" y="3695178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15649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6300" y="404590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3292" y="439663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19813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46947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57808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9813" y="2880986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46947" y="28809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19813" y="3256767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95803" y="3695178"/>
            <a:ext cx="78913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95803" y="4045907"/>
            <a:ext cx="55114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19813" y="4396636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99966" y="1998662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99967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99967" y="28809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37962" y="325676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91189" y="3256767"/>
            <a:ext cx="70145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99967" y="3695178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99966" y="4045907"/>
            <a:ext cx="47599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02882" y="4045907"/>
            <a:ext cx="5761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99966" y="4396636"/>
            <a:ext cx="47599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02882" y="439663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かえります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いきません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889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ja-JP" dirty="0" smtClean="0"/>
              <a:t>Particles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P92 Activity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E:\101 ch3\screen shot2\Picture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346" y="1829258"/>
            <a:ext cx="7086871" cy="220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 </a:t>
            </a:r>
            <a:r>
              <a:rPr lang="ja-JP" altLang="en-US" smtClean="0"/>
              <a:t>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3" descr="9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60826" y="2304789"/>
            <a:ext cx="4705525" cy="312665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に／へ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38" y="1569665"/>
            <a:ext cx="2935477" cy="2501235"/>
          </a:xfrm>
          <a:prstGeom prst="rect">
            <a:avLst/>
          </a:prstGeom>
        </p:spPr>
      </p:pic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7" y="4070900"/>
            <a:ext cx="2935477" cy="2545416"/>
          </a:xfrm>
          <a:prstGeom prst="rect">
            <a:avLst/>
          </a:prstGeom>
        </p:spPr>
      </p:pic>
      <p:pic>
        <p:nvPicPr>
          <p:cNvPr id="7" name="Picture 6" descr="co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486" y="4070900"/>
            <a:ext cx="2791709" cy="2545416"/>
          </a:xfrm>
          <a:prstGeom prst="rect">
            <a:avLst/>
          </a:prstGeom>
        </p:spPr>
      </p:pic>
      <p:pic>
        <p:nvPicPr>
          <p:cNvPr id="8" name="Picture 7" descr="retu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86" y="1592562"/>
            <a:ext cx="2806488" cy="2478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" name="Picture 10" descr="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27" y="1937971"/>
            <a:ext cx="1963687" cy="1881794"/>
          </a:xfrm>
          <a:prstGeom prst="rect">
            <a:avLst/>
          </a:prstGeom>
        </p:spPr>
      </p:pic>
      <p:pic>
        <p:nvPicPr>
          <p:cNvPr id="12" name="Picture 11" descr="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14" y="1417638"/>
            <a:ext cx="2739127" cy="2578002"/>
          </a:xfrm>
          <a:prstGeom prst="rect">
            <a:avLst/>
          </a:prstGeom>
        </p:spPr>
      </p:pic>
      <p:pic>
        <p:nvPicPr>
          <p:cNvPr id="13" name="Picture 12" descr="dr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91" y="1417638"/>
            <a:ext cx="2842209" cy="2686727"/>
          </a:xfrm>
          <a:prstGeom prst="rect">
            <a:avLst/>
          </a:prstGeom>
        </p:spPr>
      </p:pic>
      <p:pic>
        <p:nvPicPr>
          <p:cNvPr id="14" name="Picture 13" descr="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37" y="3995640"/>
            <a:ext cx="2270353" cy="2145333"/>
          </a:xfrm>
          <a:prstGeom prst="rect">
            <a:avLst/>
          </a:prstGeom>
        </p:spPr>
      </p:pic>
      <p:pic>
        <p:nvPicPr>
          <p:cNvPr id="15" name="Picture 14" descr="show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038" y="4104365"/>
            <a:ext cx="2446531" cy="244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Particle </a:t>
            </a:r>
            <a:r>
              <a:rPr lang="ja-JP" altLang="en-US" dirty="0" smtClean="0"/>
              <a:t>で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2535001"/>
            <a:ext cx="3114558" cy="2706132"/>
          </a:xfrm>
          <a:prstGeom prst="rect">
            <a:avLst/>
          </a:prstGeom>
        </p:spPr>
      </p:pic>
      <p:pic>
        <p:nvPicPr>
          <p:cNvPr id="6" name="Picture 5" descr="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2535001"/>
            <a:ext cx="2987040" cy="288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に：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Specific points in time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Destination / Goal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へ</a:t>
            </a:r>
            <a:r>
              <a:rPr lang="en-US" altLang="ja-JP" sz="2800" dirty="0" smtClean="0">
                <a:solidFill>
                  <a:srgbClr val="FF3300"/>
                </a:solidFill>
                <a:latin typeface="Arial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Direction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を：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Direct object marker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で：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the place of an action</a:t>
            </a:r>
            <a:endParaRPr lang="ja-JP" altLang="en-US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600200"/>
            <a:ext cx="8989454" cy="475615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としょかん＿＿　べんきょうします。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ごぜん＿＿ 　はちじ＿＿　おきます。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にほんごの　ほん＿＿　よみません。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まいばん＿＿ 、おふろ＿＿　はいります。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フリスト＿＿ 　ひるごはん＿＿　たべません。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ごご＿＿ 　くじごろ＿＿ 　としょかん＿＿　いきます。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まいにち＿＿ 　にほんごの　しゅくだい＿＿　</a:t>
            </a:r>
            <a:r>
              <a:rPr lang="ja-JP" altLang="en-US" sz="2800" dirty="0" smtClean="0">
                <a:latin typeface="DFPKyoKaSho-W4" pitchFamily="18" charset="-128"/>
                <a:ea typeface="DFPKyoKaSho-W4" pitchFamily="18" charset="-128"/>
              </a:rPr>
              <a:t>しま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こんばん＿＿　ランゲージテーブル＿＿　あります。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にほんごの　じゅぎょう＿＿ 「アテンション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プリーズ」＿＿　みます。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14412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1679" y="199866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1500" y="1998663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9058" y="246032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41788" y="299164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07722" y="299164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34122" y="345330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46387" y="345330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95457" y="391497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92169" y="3914971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（に）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30457" y="391497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7900" y="44689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＿＿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40300" y="437663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76679" y="437663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41788" y="483830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8015" y="483830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453944" y="529996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86521" y="57616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solidFill>
                  <a:srgbClr val="FD0B02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kumimoji="1" lang="ja-JP" altLang="en-US" sz="2400">
              <a:solidFill>
                <a:srgbClr val="FD0B02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ランゲージテーブル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Content Placeholder 5" descr="mak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017" y="4293114"/>
            <a:ext cx="1745087" cy="2226569"/>
          </a:xfrm>
          <a:prstGeom prst="rect">
            <a:avLst/>
          </a:prstGeom>
          <a:noFill/>
          <a:ln/>
        </p:spPr>
      </p:pic>
      <p:sp>
        <p:nvSpPr>
          <p:cNvPr id="6" name="Oval Callout 5"/>
          <p:cNvSpPr/>
          <p:nvPr/>
        </p:nvSpPr>
        <p:spPr>
          <a:xfrm>
            <a:off x="1107584" y="1700035"/>
            <a:ext cx="8036416" cy="2593079"/>
          </a:xfrm>
          <a:prstGeom prst="wedgeEllipseCallout">
            <a:avLst>
              <a:gd name="adj1" fmla="val -37928"/>
              <a:gd name="adj2" fmla="val 6873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まいしゅう　かようび</a:t>
            </a:r>
            <a:r>
              <a:rPr lang="ja-JP" altLang="en-US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マティーカレッジ</a:t>
            </a:r>
            <a:r>
              <a:rPr lang="ja-JP" altLang="en-US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ランゲージテーブルが　あります。ろくじから　です。ランゲージテーブル</a:t>
            </a:r>
            <a:r>
              <a:rPr lang="ja-JP" altLang="en-US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たくさん　にほんご</a:t>
            </a:r>
            <a:r>
              <a:rPr lang="ja-JP" altLang="en-US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はなします。　みなさん、ランゲージテーブル</a:t>
            </a:r>
            <a:r>
              <a:rPr lang="ja-JP" altLang="en-US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きてください。</a:t>
            </a:r>
            <a:endParaRPr lang="en-US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P109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 descr="E:\101 ch3\screen shot2\Picture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334" y="1417637"/>
            <a:ext cx="4542165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Verbs </a:t>
            </a:r>
            <a:br>
              <a:rPr lang="en-US" dirty="0" smtClean="0"/>
            </a:br>
            <a:r>
              <a:rPr lang="en-US" dirty="0" smtClean="0"/>
              <a:t>Past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600" dirty="0" smtClean="0"/>
              <a:t>Verbs</a:t>
            </a:r>
            <a:br>
              <a:rPr lang="en-US" altLang="ja-JP" sz="3600" dirty="0" smtClean="0"/>
            </a:br>
            <a:r>
              <a:rPr lang="en-US" altLang="ja-JP" sz="2800" dirty="0" smtClean="0"/>
              <a:t>(p88-89)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Minute(s)</a:t>
            </a:r>
            <a:br>
              <a:rPr lang="en-US" dirty="0" smtClean="0"/>
            </a:br>
            <a:r>
              <a:rPr lang="en-US" sz="3100" dirty="0" smtClean="0"/>
              <a:t>(p93)</a:t>
            </a:r>
            <a:endParaRPr lang="en-US" sz="3100" dirty="0"/>
          </a:p>
        </p:txBody>
      </p:sp>
      <p:pic>
        <p:nvPicPr>
          <p:cNvPr id="2050" name="Picture 2" descr="E:\101 ch3\Pictur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81" y="1718805"/>
            <a:ext cx="8517698" cy="415655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482247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2247" y="294361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82247" y="331939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82247" y="37953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8356" y="37953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82247" y="4196219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82247" y="458452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82247" y="4947781"/>
            <a:ext cx="47599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18356" y="4947781"/>
            <a:ext cx="59498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3978" y="2505205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523" y="2505205"/>
            <a:ext cx="4008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3978" y="2943616"/>
            <a:ext cx="5260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23978" y="3319397"/>
            <a:ext cx="5260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52361" y="3319397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50071" y="3795386"/>
            <a:ext cx="5135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50071" y="4196219"/>
            <a:ext cx="5135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12076" y="4584526"/>
            <a:ext cx="4008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41085" y="4584526"/>
            <a:ext cx="41335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55083" y="4947781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63638" y="4947781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Verbs </a:t>
            </a:r>
            <a:br>
              <a:rPr lang="en-US" dirty="0" smtClean="0"/>
            </a:br>
            <a:r>
              <a:rPr lang="en-US" dirty="0" smtClean="0"/>
              <a:t>Past affirmative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る</a:t>
            </a:r>
            <a:r>
              <a:rPr lang="en-US" altLang="ja-JP" dirty="0" smtClean="0"/>
              <a:t>Verbs (Affirmative from)</a:t>
            </a:r>
            <a:br>
              <a:rPr lang="en-US" altLang="ja-JP" dirty="0" smtClean="0"/>
            </a:br>
            <a:r>
              <a:rPr lang="ja-JP" altLang="ja-JP" sz="3111" dirty="0" smtClean="0"/>
              <a:t>（</a:t>
            </a:r>
            <a:r>
              <a:rPr lang="ja-JP" altLang="en-US" sz="3111" dirty="0" smtClean="0"/>
              <a:t>ま</a:t>
            </a:r>
            <a:r>
              <a:rPr lang="ja-JP" altLang="en-US" sz="3111" smtClean="0"/>
              <a:t>す</a:t>
            </a:r>
            <a:r>
              <a:rPr lang="en-US" altLang="ja-JP" sz="3111" dirty="0" smtClean="0"/>
              <a:t>→</a:t>
            </a:r>
            <a:r>
              <a:rPr lang="ja-JP" altLang="en-US" sz="3111" smtClean="0"/>
              <a:t>ました）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45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baseline="0" dirty="0" smtClean="0"/>
                        <a:t>Present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Past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あびます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おきます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たべます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ねます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みます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あ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びました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お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きました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31" y="4228021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た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べました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931" y="5013463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ねました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931" y="577157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みました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う</a:t>
            </a:r>
            <a:r>
              <a:rPr lang="en-US" altLang="ja-JP" dirty="0" smtClean="0"/>
              <a:t>Verbs (Affirmative form)</a:t>
            </a:r>
            <a:br>
              <a:rPr lang="en-US" altLang="ja-JP" dirty="0" smtClean="0"/>
            </a:br>
            <a:r>
              <a:rPr lang="ja-JP" altLang="en-US" sz="3111" dirty="0" smtClean="0"/>
              <a:t>（ます</a:t>
            </a:r>
            <a:r>
              <a:rPr lang="en-US" altLang="ja-JP" sz="3111" dirty="0" smtClean="0"/>
              <a:t>→</a:t>
            </a:r>
            <a:r>
              <a:rPr lang="ja-JP" altLang="en-US" sz="3111" smtClean="0"/>
              <a:t>ました）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45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あります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いきます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かえります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はいります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よみます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あ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りました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い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きました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31" y="4228021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かえ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りました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931" y="5013463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はい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りました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931" y="577157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よ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みました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Irregular Verbs (Affirmative form)</a:t>
            </a:r>
            <a:br>
              <a:rPr lang="en-US" altLang="ja-JP" dirty="0" smtClean="0"/>
            </a:br>
            <a:r>
              <a:rPr lang="ja-JP" altLang="en-US" sz="3111" smtClean="0"/>
              <a:t> （ます</a:t>
            </a:r>
            <a:r>
              <a:rPr lang="en-US" altLang="ja-JP" sz="3111" dirty="0" smtClean="0"/>
              <a:t>→</a:t>
            </a:r>
            <a:r>
              <a:rPr lang="ja-JP" altLang="en-US" sz="3111" smtClean="0"/>
              <a:t>ました）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2314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きます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します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きました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2790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しました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</a:t>
            </a:r>
            <a:r>
              <a:rPr lang="ja-JP" altLang="en-US" smtClean="0">
                <a:latin typeface="ＤＦＰ教科書体W4"/>
                <a:ea typeface="ＤＦＰ教科書体W4"/>
              </a:rPr>
              <a:t>きました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>
                <a:latin typeface="ＤＦＰ教科書体W4"/>
                <a:ea typeface="ＤＦＰ教科書体W4"/>
              </a:rPr>
              <a:t>ねました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</a:t>
            </a:r>
            <a:r>
              <a:rPr lang="ja-JP" altLang="en-US" smtClean="0">
                <a:latin typeface="ＤＦＰ教科書体W4"/>
                <a:ea typeface="ＤＦＰ教科書体W4"/>
              </a:rPr>
              <a:t>みました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</a:t>
            </a:r>
            <a:r>
              <a:rPr lang="ja-JP" altLang="en-US" smtClean="0">
                <a:latin typeface="ＤＦＰ教科書体W4"/>
                <a:ea typeface="ＤＦＰ教科書体W4"/>
              </a:rPr>
              <a:t>みました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>
                <a:latin typeface="ＤＦＰ教科書体W4"/>
                <a:ea typeface="ＤＦＰ教科書体W4"/>
              </a:rPr>
              <a:t>みました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</a:t>
            </a:r>
            <a:r>
              <a:rPr lang="ja-JP" altLang="en-US" smtClean="0">
                <a:latin typeface="ＤＦＰ教科書体W4"/>
                <a:ea typeface="ＤＦＰ教科書体W4"/>
              </a:rPr>
              <a:t>びました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0"/>
            <a:ext cx="5009444" cy="500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9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0864" y="1662978"/>
            <a:ext cx="6425482" cy="4269510"/>
          </a:xfrm>
          <a:noFill/>
          <a:ln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ごぜ</a:t>
            </a:r>
            <a:r>
              <a:rPr kumimoji="1" lang="ja-JP" altLang="en-US" sz="40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ん　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じ　です。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0864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ＡＭ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</a:t>
            </a:r>
            <a:r>
              <a:rPr lang="ja-JP" altLang="en-US" smtClean="0">
                <a:latin typeface="ＤＦＰ教科書体W4"/>
                <a:ea typeface="ＤＦＰ教科書体W4"/>
              </a:rPr>
              <a:t>りました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</a:t>
            </a:r>
            <a:r>
              <a:rPr lang="ja-JP" altLang="en-US" smtClean="0">
                <a:latin typeface="ＤＦＰ教科書体W4"/>
                <a:ea typeface="ＤＦＰ教科書体W4"/>
              </a:rPr>
              <a:t>りました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</a:t>
            </a:r>
            <a:r>
              <a:rPr lang="ja-JP" altLang="en-US" smtClean="0">
                <a:latin typeface="ＤＦＰ教科書体W4"/>
                <a:ea typeface="ＤＦＰ教科書体W4"/>
              </a:rPr>
              <a:t>しました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>
                <a:latin typeface="ＤＦＰ教科書体W4"/>
                <a:ea typeface="ＤＦＰ教科書体W4"/>
              </a:rPr>
              <a:t>きました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</a:t>
            </a:r>
            <a:r>
              <a:rPr lang="ja-JP" altLang="en-US" smtClean="0">
                <a:latin typeface="ＤＦＰ教科書体W4"/>
                <a:ea typeface="ＤＦＰ教科書体W4"/>
              </a:rPr>
              <a:t>きました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</a:t>
            </a:r>
            <a:r>
              <a:rPr lang="ja-JP" altLang="en-US" smtClean="0">
                <a:latin typeface="ＤＦＰ教科書体W4"/>
                <a:ea typeface="ＤＦＰ教科書体W4"/>
              </a:rPr>
              <a:t>りました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Verbs </a:t>
            </a:r>
            <a:br>
              <a:rPr lang="en-US" dirty="0" smtClean="0"/>
            </a:br>
            <a:r>
              <a:rPr lang="en-US" dirty="0" smtClean="0"/>
              <a:t>Past negative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る</a:t>
            </a:r>
            <a:r>
              <a:rPr lang="en-US" altLang="ja-JP" dirty="0" smtClean="0"/>
              <a:t>Verbs (Affirmative from)</a:t>
            </a:r>
            <a:br>
              <a:rPr lang="en-US" altLang="ja-JP" dirty="0" smtClean="0"/>
            </a:br>
            <a:r>
              <a:rPr lang="ja-JP" altLang="ja-JP" sz="3111" smtClean="0"/>
              <a:t>（</a:t>
            </a:r>
            <a:r>
              <a:rPr lang="ja-JP" altLang="en-US" sz="3111" smtClean="0"/>
              <a:t>ません</a:t>
            </a:r>
            <a:r>
              <a:rPr lang="en-US" altLang="ja-JP" sz="3111" dirty="0" smtClean="0"/>
              <a:t>→</a:t>
            </a:r>
            <a:r>
              <a:rPr lang="ja-JP" altLang="en-US" sz="3111" smtClean="0"/>
              <a:t>ませんでした）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45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baseline="0" dirty="0" smtClean="0"/>
                        <a:t>Present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Past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あびません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お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きません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た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べません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ねません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みません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399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あ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びませんでした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399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お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きませんでした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31" y="4228021"/>
            <a:ext cx="399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た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べませんでした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931" y="5013463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ねませんでした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931" y="5771574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みませんでした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う</a:t>
            </a:r>
            <a:r>
              <a:rPr lang="en-US" altLang="ja-JP" dirty="0" smtClean="0"/>
              <a:t>Verbs (Affirmative form)</a:t>
            </a:r>
            <a:br>
              <a:rPr lang="en-US" altLang="ja-JP" dirty="0" smtClean="0"/>
            </a:br>
            <a:r>
              <a:rPr lang="ja-JP" altLang="en-US" sz="3111" smtClean="0"/>
              <a:t>（ません</a:t>
            </a:r>
            <a:r>
              <a:rPr lang="en-US" altLang="ja-JP" sz="3111" dirty="0" smtClean="0"/>
              <a:t>→</a:t>
            </a:r>
            <a:r>
              <a:rPr lang="ja-JP" altLang="en-US" sz="3111" smtClean="0"/>
              <a:t>ませんでした）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456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あ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りません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い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きません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かえ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りません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はい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りません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ＤＦＰ教科書体W4"/>
                          <a:ea typeface="ＤＦＰ教科書体W4"/>
                        </a:rPr>
                        <a:t>よ</a:t>
                      </a:r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みません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あ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りませんでした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い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きませんでした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31" y="4228021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かえ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りませんでした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931" y="5013463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はい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りませんでした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931" y="5771574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ＤＦＰ教科書体W4"/>
                <a:ea typeface="ＤＦＰ教科書体W4"/>
              </a:rPr>
              <a:t>よ</a:t>
            </a:r>
            <a:r>
              <a:rPr kumimoji="1" lang="ja-JP" altLang="en-US" sz="3200" smtClean="0">
                <a:latin typeface="ＤＦＰ教科書体W4"/>
                <a:ea typeface="ＤＦＰ教科書体W4"/>
              </a:rPr>
              <a:t>みませんでした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Irregular Verbs (Affirmative form)</a:t>
            </a:r>
            <a:br>
              <a:rPr lang="en-US" altLang="ja-JP" dirty="0" smtClean="0"/>
            </a:br>
            <a:r>
              <a:rPr lang="ja-JP" altLang="en-US" sz="3111" smtClean="0"/>
              <a:t> （ません</a:t>
            </a:r>
            <a:r>
              <a:rPr lang="en-US" altLang="ja-JP" sz="3111" dirty="0" smtClean="0"/>
              <a:t>→</a:t>
            </a:r>
            <a:r>
              <a:rPr lang="ja-JP" altLang="en-US" sz="3111" smtClean="0"/>
              <a:t>ませんでした）</a:t>
            </a:r>
            <a:endParaRPr lang="ja-JP" altLang="en-US" sz="311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88136"/>
          <a:ext cx="8229600" cy="2314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51149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Affirmative</a:t>
                      </a:r>
                      <a:r>
                        <a:rPr kumimoji="1" lang="en-US" altLang="ja-JP" sz="3600" baseline="0" dirty="0" smtClean="0"/>
                        <a:t> form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Negative form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812469">
                <a:tc>
                  <a:txBody>
                    <a:bodyPr/>
                    <a:lstStyle/>
                    <a:p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きません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  <a:tr h="751149">
                <a:tc>
                  <a:txBody>
                    <a:bodyPr/>
                    <a:lstStyle/>
                    <a:p>
                      <a:r>
                        <a:rPr kumimoji="1" lang="ja-JP" altLang="en-US" sz="3200" smtClean="0">
                          <a:latin typeface="ＤＦＰ教科書体W4"/>
                          <a:ea typeface="ＤＦＰ教科書体W4"/>
                        </a:rPr>
                        <a:t>しません</a:t>
                      </a:r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ＤＦＰ教科書体W4"/>
                        <a:ea typeface="ＤＦＰ教科書体W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2931" y="2640424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きませんでした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2931" y="3377600"/>
            <a:ext cx="39938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>
                <a:latin typeface="ＤＦＰ教科書体W4"/>
                <a:ea typeface="ＤＦＰ教科書体W4"/>
              </a:rPr>
              <a:t>しませんでした</a:t>
            </a:r>
            <a:endParaRPr kumimoji="1" lang="ja-JP" altLang="en-US" sz="3200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925c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5046" y="1263788"/>
            <a:ext cx="6405519" cy="4256579"/>
          </a:xfrm>
          <a:noFill/>
          <a:ln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ごぜん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　く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じ　にじゅうごふん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698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ＡＭ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おきま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ねま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503862"/>
            <a:ext cx="4960225" cy="4709488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203906"/>
            <a:ext cx="5009444" cy="500944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1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5568" y="1903365"/>
            <a:ext cx="5847209" cy="3884660"/>
          </a:xfrm>
          <a:noFill/>
          <a:ln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</a:t>
            </a:r>
            <a:r>
              <a:rPr kumimoji="1" lang="ja-JP" altLang="en-US" sz="40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　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じ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ゅうじ　ろっぷん　です。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864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ＰＭ</a:t>
            </a:r>
            <a:endParaRPr lang="en-US" sz="32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Q+A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きのう　にほんごの　じゅぎょうに　きましたか。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かようびの　ばん　ランゲージテーブルに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いきましたか。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せんしゅうの　どようびに　ぶんらくを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みましたか。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せんしゅうの　にちようびに　なにを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しましたか。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Q+A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せんしゅうの　しゅうまつ　なにを　しましたか。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こんしゅうの　しゅうまつ　なにを　しますか。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P114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1026" name="Picture 2" descr="E:\101 ch3\screen shot2\Picture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58" y="1886364"/>
            <a:ext cx="7985342" cy="327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P115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2050" name="Picture 2" descr="E:\101 ch3\screen shot2\Picture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963" y="1676399"/>
            <a:ext cx="7056297" cy="411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8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0099" y="1265129"/>
            <a:ext cx="6441580" cy="4281116"/>
          </a:xfrm>
          <a:noFill/>
          <a:ln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ごご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　は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ちじ　じゅうごふん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557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ＰＭ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920</Words>
  <Application>Microsoft Office PowerPoint</Application>
  <PresentationFormat>On-screen Show (4:3)</PresentationFormat>
  <Paragraphs>318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Office Theme</vt:lpstr>
      <vt:lpstr>Equity</vt:lpstr>
      <vt:lpstr>にほんご JPN101</vt:lpstr>
      <vt:lpstr>たんご</vt:lpstr>
      <vt:lpstr>Numbers (p91)</vt:lpstr>
      <vt:lpstr>P92 Activity 7</vt:lpstr>
      <vt:lpstr>Minute(s) (p93)</vt:lpstr>
      <vt:lpstr>なんじ　ですか。</vt:lpstr>
      <vt:lpstr>なんじ　ですか。</vt:lpstr>
      <vt:lpstr>なんじ　ですか。</vt:lpstr>
      <vt:lpstr>なんじ　ですか。</vt:lpstr>
      <vt:lpstr>〜ようび</vt:lpstr>
      <vt:lpstr>P108 Activity 1</vt:lpstr>
      <vt:lpstr>ぶんぽう</vt:lpstr>
      <vt:lpstr>ぶんぽう４： Using adverbs                        to express frequency of actions</vt:lpstr>
      <vt:lpstr>ぶんぽう４： Using adverbs                        to express frequency of actions</vt:lpstr>
      <vt:lpstr>ぶんぽう４： Using adverbs                        to express frequency of actions</vt:lpstr>
      <vt:lpstr>ぶんぽう４： Using adverbs                        to express frequency of actions</vt:lpstr>
      <vt:lpstr>P113 Activity 2</vt:lpstr>
      <vt:lpstr>ぶんぽう４： Using adverbs                        to express frequency of actions</vt:lpstr>
      <vt:lpstr>P113 Activity 3</vt:lpstr>
      <vt:lpstr>Verbs  Present form</vt:lpstr>
      <vt:lpstr>Verbs (p88-89)</vt:lpstr>
      <vt:lpstr>のみません</vt:lpstr>
      <vt:lpstr>おきます</vt:lpstr>
      <vt:lpstr>みません</vt:lpstr>
      <vt:lpstr>よみません</vt:lpstr>
      <vt:lpstr>あびません</vt:lpstr>
      <vt:lpstr>いきます</vt:lpstr>
      <vt:lpstr>かえりません</vt:lpstr>
      <vt:lpstr>べんきょうします</vt:lpstr>
      <vt:lpstr>ありません</vt:lpstr>
      <vt:lpstr>ねます</vt:lpstr>
      <vt:lpstr>べんきょうしません</vt:lpstr>
      <vt:lpstr>のみます</vt:lpstr>
      <vt:lpstr>はいりません</vt:lpstr>
      <vt:lpstr>ねません</vt:lpstr>
      <vt:lpstr>かえります</vt:lpstr>
      <vt:lpstr>きません</vt:lpstr>
      <vt:lpstr>いきません</vt:lpstr>
      <vt:lpstr>Particles</vt:lpstr>
      <vt:lpstr>Particle に</vt:lpstr>
      <vt:lpstr>Particle に／へ </vt:lpstr>
      <vt:lpstr>Particle を </vt:lpstr>
      <vt:lpstr>Particle で </vt:lpstr>
      <vt:lpstr>Particles</vt:lpstr>
      <vt:lpstr>Particles</vt:lpstr>
      <vt:lpstr>ランゲージテーブル</vt:lpstr>
      <vt:lpstr>P109 Activity 3</vt:lpstr>
      <vt:lpstr>Verbs  Past form</vt:lpstr>
      <vt:lpstr>Verbs (p88-89)</vt:lpstr>
      <vt:lpstr>Verbs  Past affirmative form</vt:lpstr>
      <vt:lpstr>るVerbs (Affirmative from) （ます→ました）</vt:lpstr>
      <vt:lpstr>うVerbs (Affirmative form) （ます→ました）</vt:lpstr>
      <vt:lpstr>Irregular Verbs (Affirmative form)  （ます→ました）</vt:lpstr>
      <vt:lpstr>おきました</vt:lpstr>
      <vt:lpstr>ねました</vt:lpstr>
      <vt:lpstr>よみました</vt:lpstr>
      <vt:lpstr>のみました</vt:lpstr>
      <vt:lpstr>みました</vt:lpstr>
      <vt:lpstr>あびました</vt:lpstr>
      <vt:lpstr>はいりました</vt:lpstr>
      <vt:lpstr>ありました</vt:lpstr>
      <vt:lpstr>べんきょうしました</vt:lpstr>
      <vt:lpstr>きました</vt:lpstr>
      <vt:lpstr>いきました</vt:lpstr>
      <vt:lpstr>かえりました</vt:lpstr>
      <vt:lpstr>Verbs  Past negative form</vt:lpstr>
      <vt:lpstr>るVerbs (Affirmative from) （ません→ませんでした）</vt:lpstr>
      <vt:lpstr>うVerbs (Affirmative form) （ません→ませんでした）</vt:lpstr>
      <vt:lpstr>Irregular Verbs (Affirmative form)  （ません→ませんでした）</vt:lpstr>
      <vt:lpstr>おきませんでした</vt:lpstr>
      <vt:lpstr>ねませんでした</vt:lpstr>
      <vt:lpstr>よみませんでした</vt:lpstr>
      <vt:lpstr>のみませんでした</vt:lpstr>
      <vt:lpstr>みませんでした</vt:lpstr>
      <vt:lpstr>あびませんでした</vt:lpstr>
      <vt:lpstr>はいりませんでした</vt:lpstr>
      <vt:lpstr>ありませんでした</vt:lpstr>
      <vt:lpstr>べんきょうしませんでした</vt:lpstr>
      <vt:lpstr>きませんでした</vt:lpstr>
      <vt:lpstr>いきませんでした</vt:lpstr>
      <vt:lpstr>かえりませんでした</vt:lpstr>
      <vt:lpstr>Q+A </vt:lpstr>
      <vt:lpstr>Q+A </vt:lpstr>
      <vt:lpstr>P114 Activity 1</vt:lpstr>
      <vt:lpstr>P115 Activity 2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246</cp:revision>
  <dcterms:created xsi:type="dcterms:W3CDTF">2009-10-13T17:13:56Z</dcterms:created>
  <dcterms:modified xsi:type="dcterms:W3CDTF">2010-02-01T22:14:35Z</dcterms:modified>
</cp:coreProperties>
</file>