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7"/>
  </p:notesMasterIdLst>
  <p:handoutMasterIdLst>
    <p:handoutMasterId r:id="rId28"/>
  </p:handoutMasterIdLst>
  <p:sldIdLst>
    <p:sldId id="300" r:id="rId3"/>
    <p:sldId id="477" r:id="rId4"/>
    <p:sldId id="478" r:id="rId5"/>
    <p:sldId id="507" r:id="rId6"/>
    <p:sldId id="479" r:id="rId7"/>
    <p:sldId id="482" r:id="rId8"/>
    <p:sldId id="508" r:id="rId9"/>
    <p:sldId id="510" r:id="rId10"/>
    <p:sldId id="509" r:id="rId11"/>
    <p:sldId id="511" r:id="rId12"/>
    <p:sldId id="512" r:id="rId13"/>
    <p:sldId id="513" r:id="rId14"/>
    <p:sldId id="526" r:id="rId15"/>
    <p:sldId id="523" r:id="rId16"/>
    <p:sldId id="524" r:id="rId17"/>
    <p:sldId id="525" r:id="rId18"/>
    <p:sldId id="494" r:id="rId19"/>
    <p:sldId id="515" r:id="rId20"/>
    <p:sldId id="516" r:id="rId21"/>
    <p:sldId id="517" r:id="rId22"/>
    <p:sldId id="518" r:id="rId23"/>
    <p:sldId id="519" r:id="rId24"/>
    <p:sldId id="520" r:id="rId25"/>
    <p:sldId id="521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52" autoAdjust="0"/>
  </p:normalViewPr>
  <p:slideViewPr>
    <p:cSldViewPr snapToGrid="0" snapToObjects="1">
      <p:cViewPr varScale="1">
        <p:scale>
          <a:sx n="55" d="100"/>
          <a:sy n="55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4D442-2351-4443-9842-9C3E56295B8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Oct. 21, 2009</a:t>
            </a:r>
            <a:endParaRPr lang="en-US" altLang="ja-JP" b="1" dirty="0"/>
          </a:p>
          <a:p>
            <a:r>
              <a:rPr lang="en-US" altLang="ja-JP" b="1" dirty="0" smtClean="0"/>
              <a:t>(Wednesday)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にほんご</a:t>
            </a:r>
            <a:br>
              <a:rPr lang="ja-JP" altLang="en-US"/>
            </a:br>
            <a:r>
              <a:rPr lang="en-US" altLang="ja-JP" dirty="0"/>
              <a:t>JPN101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P125 Demonstrative 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100" y="1600200"/>
            <a:ext cx="1689100" cy="4525963"/>
          </a:xfrm>
        </p:spPr>
        <p:txBody>
          <a:bodyPr/>
          <a:lstStyle/>
          <a:p>
            <a:pPr>
              <a:buNone/>
            </a:pP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ここ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これ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そこ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それ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あそこ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あれ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911600" y="17526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11600" y="22860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11600" y="29083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11600" y="34544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11600" y="46228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11600" y="4064000"/>
            <a:ext cx="6350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4. Nouns (p130 School supplies)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C:\Users\tokumasu\Desktop\Nakama1_2nd\ch4\Picture 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62" y="1825420"/>
            <a:ext cx="9069838" cy="397213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099820" y="3327400"/>
            <a:ext cx="7416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2920" y="3327400"/>
            <a:ext cx="8559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76800" y="33274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83680" y="3327400"/>
            <a:ext cx="9575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08380" y="53594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3200" y="5359400"/>
            <a:ext cx="44196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89120" y="53594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66560" y="5359400"/>
            <a:ext cx="59944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5. Nouns (p127 Town)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tow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19" y="1417638"/>
            <a:ext cx="7021406" cy="5440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67" y="1600200"/>
            <a:ext cx="5695244" cy="51212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アパート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たてもの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えき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デパート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カフェ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ビル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きっさてん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びょういん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ぎんこう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ほんや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こうえん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ゆうびんきょく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こうばん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りょう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コンビニ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レストラン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スーパー</a:t>
            </a:r>
            <a:endParaRPr lang="ja-JP" altLang="en-US" sz="2800" dirty="0">
              <a:latin typeface="ＤＦＰ教科書体W4"/>
              <a:ea typeface="ＤＦＰ教科書体W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5. Nouns (p127 Town)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8111" y="1749424"/>
            <a:ext cx="268111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78778" y="1749424"/>
            <a:ext cx="6350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90611" y="2148065"/>
            <a:ext cx="3175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78778" y="2148065"/>
            <a:ext cx="324555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90611" y="2779889"/>
            <a:ext cx="3175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61278" y="2779889"/>
            <a:ext cx="3175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08111" y="3248732"/>
            <a:ext cx="1368778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03333" y="3248732"/>
            <a:ext cx="1049867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08111" y="3742620"/>
            <a:ext cx="100188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696178" y="3742620"/>
            <a:ext cx="4826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08111" y="4250620"/>
            <a:ext cx="100188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78778" y="4247444"/>
            <a:ext cx="6350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08111" y="4783667"/>
            <a:ext cx="100188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811889" y="4783667"/>
            <a:ext cx="691444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08111" y="5290079"/>
            <a:ext cx="100188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811889" y="5278963"/>
            <a:ext cx="317500" cy="63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90611" y="5787144"/>
            <a:ext cx="3175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5. Nouns (p127 Town)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4090" y="5086501"/>
            <a:ext cx="3048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ゆうびんきょく</a:t>
            </a:r>
            <a:endParaRPr kumimoji="1" lang="ja-JP" altLang="en-US" sz="28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5086501"/>
            <a:ext cx="3048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デパート</a:t>
            </a:r>
            <a:endParaRPr kumimoji="1" lang="ja-JP" altLang="en-US" sz="28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99" y="2044698"/>
            <a:ext cx="3759202" cy="28194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44698"/>
            <a:ext cx="3922646" cy="2843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5. Nouns (p127 Town)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3423" y="5086501"/>
            <a:ext cx="3048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ほんや</a:t>
            </a:r>
            <a:endParaRPr kumimoji="1" lang="ja-JP" altLang="en-US" sz="28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1110" y="5086501"/>
            <a:ext cx="3048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コンビニ</a:t>
            </a:r>
            <a:endParaRPr kumimoji="1" lang="ja-JP" altLang="en-US" sz="28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9118"/>
            <a:ext cx="3917245" cy="2840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407" y="1849117"/>
            <a:ext cx="3917245" cy="2840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5. Nouns (p127 Town)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0534" y="5086501"/>
            <a:ext cx="3048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えき</a:t>
            </a:r>
            <a:endParaRPr kumimoji="1" lang="ja-JP" altLang="en-US" sz="28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7371" y="5086501"/>
            <a:ext cx="3048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こうばん</a:t>
            </a:r>
            <a:endParaRPr kumimoji="1" lang="ja-JP" altLang="en-US" sz="28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24638"/>
            <a:ext cx="3918446" cy="2840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54" y="2024638"/>
            <a:ext cx="3918446" cy="2840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ぶんぽう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</a:t>
            </a:r>
            <a:r>
              <a:rPr lang="en-US" altLang="ja-JP" sz="2800" dirty="0" err="1" smtClean="0"/>
              <a:t>Reffering</a:t>
            </a:r>
            <a:r>
              <a:rPr lang="en-US" altLang="ja-JP" sz="2800" dirty="0" smtClean="0"/>
              <a:t> to things, using 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どれ</a:t>
            </a:r>
            <a:endParaRPr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099" name="Picture 3" descr="C:\Users\tokumasu\Desktop\Nakama1_2nd\ch4\Picture 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1" y="1928272"/>
            <a:ext cx="4168752" cy="15840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0" name="Picture 4" descr="C:\Users\tokumasu\Desktop\Nakama1_2nd\ch4\Picture 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1" y="4370388"/>
            <a:ext cx="4168753" cy="1861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1" name="Picture 5" descr="C:\Users\tokumasu\Desktop\Nakama1_2nd\ch4\Picture 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8047" y="1928272"/>
            <a:ext cx="4168753" cy="15840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2" descr="C:\Users\tokumasu\Desktop\Nakama1_2nd\ch4\Picture 2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8047" y="4370388"/>
            <a:ext cx="4168753" cy="1861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Oval 9"/>
          <p:cNvSpPr/>
          <p:nvPr/>
        </p:nvSpPr>
        <p:spPr>
          <a:xfrm>
            <a:off x="457200" y="1928272"/>
            <a:ext cx="254000" cy="2434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9768" y="4370388"/>
            <a:ext cx="254000" cy="2434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87900" y="1928272"/>
            <a:ext cx="254000" cy="2434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87900" y="4370388"/>
            <a:ext cx="254000" cy="2434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</a:t>
            </a:r>
            <a:r>
              <a:rPr lang="en-US" altLang="ja-JP" sz="2800" dirty="0" err="1" smtClean="0"/>
              <a:t>Reffering</a:t>
            </a:r>
            <a:r>
              <a:rPr lang="en-US" altLang="ja-JP" sz="2800" dirty="0" smtClean="0"/>
              <a:t> to things, using 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どれ</a:t>
            </a:r>
            <a:endParaRPr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124" name="Picture 4" descr="C:\Users\tokumasu\Desktop\Nakama1_2nd\ch4\Picture 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399" y="1481556"/>
            <a:ext cx="5282762" cy="3806003"/>
          </a:xfrm>
          <a:prstGeom prst="rect">
            <a:avLst/>
          </a:prstGeom>
          <a:noFill/>
        </p:spPr>
      </p:pic>
      <p:pic>
        <p:nvPicPr>
          <p:cNvPr id="5125" name="Picture 5" descr="C:\Users\tokumasu\Desktop\Nakama1_2nd\ch4\Picture 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398" y="5248276"/>
            <a:ext cx="5292602" cy="1473199"/>
          </a:xfrm>
          <a:prstGeom prst="rect">
            <a:avLst/>
          </a:prstGeom>
          <a:noFill/>
        </p:spPr>
      </p:pic>
      <p:pic>
        <p:nvPicPr>
          <p:cNvPr id="5126" name="Picture 6" descr="C:\Users\tokumasu\Desktop\Picture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865" y="3138778"/>
            <a:ext cx="3491394" cy="1578556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１０月２１日水曜日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27854"/>
          </a:xfrm>
        </p:spPr>
        <p:txBody>
          <a:bodyPr/>
          <a:lstStyle/>
          <a:p>
            <a:r>
              <a:rPr lang="ja-JP" altLang="en-US" smtClean="0"/>
              <a:t>たんご</a:t>
            </a:r>
            <a:endParaRPr lang="en-US" altLang="ja-JP" dirty="0" smtClean="0"/>
          </a:p>
          <a:p>
            <a:r>
              <a:rPr lang="ja-JP" altLang="en-US" smtClean="0"/>
              <a:t>ぶんぽう１（これ、それ、あれ、どれ）</a:t>
            </a:r>
            <a:endParaRPr lang="en-US" altLang="ja-JP" dirty="0" smtClean="0"/>
          </a:p>
          <a:p>
            <a:r>
              <a:rPr lang="ja-JP" altLang="en-US" smtClean="0"/>
              <a:t>ぶんぽう２（～は　～に　あります）</a:t>
            </a:r>
            <a:endParaRPr lang="en-US" altLang="ja-JP" dirty="0" smtClean="0"/>
          </a:p>
          <a:p>
            <a:pPr>
              <a:buNone/>
            </a:pPr>
            <a:r>
              <a:rPr lang="en-US" dirty="0" smtClean="0"/>
              <a:t>					</a:t>
            </a:r>
            <a:r>
              <a:rPr lang="ja-JP" altLang="en-US" smtClean="0"/>
              <a:t>　（ここ、そこ、あそこ）</a:t>
            </a:r>
            <a:endParaRPr lang="en-US" altLang="ja-JP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Referring to things using 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どれ</a:t>
            </a:r>
            <a:endParaRPr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146" name="Picture 2" descr="C:\Users\tokumasu\Desktop\Nakama1_2nd\ch4\Picture 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1803400"/>
            <a:ext cx="7008812" cy="3175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44800" y="5608935"/>
            <a:ext cx="37084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Actual distances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pic>
        <p:nvPicPr>
          <p:cNvPr id="7170" name="Picture 2" descr="C:\Users\tokumasu\Desktop\Nakama1_2nd\ch4\Picture 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1644650"/>
            <a:ext cx="6907212" cy="321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pic>
        <p:nvPicPr>
          <p:cNvPr id="8195" name="Picture 3" descr="C:\Users\tokumasu\Desktop\Nakama1_2nd\ch4\Picture 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2538" y="1746250"/>
            <a:ext cx="6792912" cy="461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pic>
        <p:nvPicPr>
          <p:cNvPr id="9219" name="Picture 3" descr="C:\Users\tokumasu\Desktop\Nakama1_2nd\ch4\Picture 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200" y="1651000"/>
            <a:ext cx="5918200" cy="302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pic>
        <p:nvPicPr>
          <p:cNvPr id="10242" name="Picture 2" descr="C:\Users\tokumasu\Desktop\Nakama1_2nd\ch4\Picture 3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1150" y="1638300"/>
            <a:ext cx="57531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7773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だいよんか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smtClean="0"/>
              <a:t>にほんの　まち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Japanese Cities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dialogue_picture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182" y="2225497"/>
            <a:ext cx="6227318" cy="4283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たんご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たんご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(p124-126)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212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Semantic Classification</a:t>
            </a:r>
          </a:p>
          <a:p>
            <a:pPr marL="914400" lvl="1" indent="-514350"/>
            <a:r>
              <a:rPr lang="ja-JP" altLang="en-US" b="1" smtClean="0"/>
              <a:t>い</a:t>
            </a:r>
            <a:r>
              <a:rPr lang="en-US" altLang="ja-JP" b="1" dirty="0" smtClean="0"/>
              <a:t>adjectives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Phonetic rule (#3)</a:t>
            </a:r>
          </a:p>
          <a:p>
            <a:pPr marL="971550" lvl="1" indent="-514350"/>
            <a:r>
              <a:rPr lang="ja-JP" altLang="en-US" b="1" smtClean="0"/>
              <a:t>い</a:t>
            </a:r>
            <a:r>
              <a:rPr lang="en-US" altLang="ja-JP" b="1" dirty="0" smtClean="0"/>
              <a:t>adjectives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Phonetic rule (#4)</a:t>
            </a:r>
          </a:p>
          <a:p>
            <a:pPr marL="971550" lvl="1" indent="-514350"/>
            <a:r>
              <a:rPr lang="en-US" b="1" dirty="0" smtClean="0"/>
              <a:t>Demonstrative prefixes </a:t>
            </a:r>
            <a:r>
              <a:rPr lang="ja-JP" altLang="en-US" b="1" smtClean="0"/>
              <a:t>こ、そ、あ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Nouns (School supplies)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Nouns (Town)</a:t>
            </a:r>
          </a:p>
          <a:p>
            <a:pPr marL="914400" lvl="1" indent="-51435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1. Semantic Classification of </a:t>
            </a:r>
            <a:r>
              <a:rPr lang="ja-JP" altLang="en-US" sz="3600" smtClean="0"/>
              <a:t>い</a:t>
            </a:r>
            <a:r>
              <a:rPr lang="en-US" altLang="ja-JP" sz="3600" dirty="0" smtClean="0"/>
              <a:t>adjectives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Strictly speaking, there are two kinds of 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sz="2400" dirty="0" smtClean="0"/>
              <a:t>-Adjectives.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(A) 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sz="2400" dirty="0" smtClean="0"/>
              <a:t>-Adjectives: An adjective that describes </a:t>
            </a:r>
            <a:r>
              <a:rPr lang="en-US" sz="2400" dirty="0" err="1" smtClean="0"/>
              <a:t>s.t</a:t>
            </a:r>
            <a:r>
              <a:rPr lang="en-US" sz="2400" dirty="0" smtClean="0"/>
              <a:t>. objectively.</a:t>
            </a:r>
          </a:p>
          <a:p>
            <a:pPr>
              <a:buNone/>
            </a:pPr>
            <a:r>
              <a:rPr lang="en-US" sz="2400" dirty="0" smtClean="0"/>
              <a:t>	Examples: </a:t>
            </a:r>
          </a:p>
          <a:p>
            <a:pPr>
              <a:buNone/>
            </a:pP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　おおき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sz="2400" dirty="0" smtClean="0"/>
              <a:t>(big), 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たか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sz="2400" dirty="0" smtClean="0"/>
              <a:t> (tall, expensive), 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あか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sz="2400" dirty="0" smtClean="0"/>
              <a:t> (red), </a:t>
            </a:r>
          </a:p>
          <a:p>
            <a:pPr>
              <a:buNone/>
            </a:pP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　きいろ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sz="2400" dirty="0" smtClean="0"/>
              <a:t> (yellow), etc.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(B) 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しい</a:t>
            </a:r>
            <a:r>
              <a:rPr lang="en-US" sz="2400" dirty="0" smtClean="0"/>
              <a:t>-Adjectives: An adjective that describes human psychology.</a:t>
            </a:r>
          </a:p>
          <a:p>
            <a:pPr>
              <a:buNone/>
            </a:pPr>
            <a:r>
              <a:rPr lang="en-US" sz="2400" dirty="0" smtClean="0"/>
              <a:t>	Examples</a:t>
            </a:r>
            <a:r>
              <a:rPr lang="en-US" sz="2400" dirty="0" smtClean="0">
                <a:latin typeface="DFPKyoKaSho-W4" pitchFamily="18" charset="-128"/>
                <a:ea typeface="DFPKyoKaSho-W4" pitchFamily="18" charset="-128"/>
              </a:rPr>
              <a:t>: </a:t>
            </a:r>
          </a:p>
          <a:p>
            <a:pPr>
              <a:buNone/>
            </a:pP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　あたら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しい</a:t>
            </a:r>
            <a:r>
              <a:rPr lang="en-US" sz="2400" dirty="0" smtClean="0"/>
              <a:t> (fresh/new), 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うれ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しい</a:t>
            </a:r>
            <a:r>
              <a:rPr lang="en-US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sz="2400" dirty="0" smtClean="0"/>
              <a:t>(happy), 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かな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しい</a:t>
            </a:r>
            <a:r>
              <a:rPr lang="ja-JP" altLang="en-US" sz="2400" dirty="0" smtClean="0"/>
              <a:t> </a:t>
            </a:r>
            <a:r>
              <a:rPr lang="en-US" sz="2400" dirty="0" smtClean="0"/>
              <a:t>(sad), </a:t>
            </a:r>
          </a:p>
          <a:p>
            <a:pPr>
              <a:buNone/>
            </a:pP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　さび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しい</a:t>
            </a:r>
            <a:r>
              <a:rPr lang="en-US" sz="2400" dirty="0" smtClean="0"/>
              <a:t> (lonely), 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たの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しい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(enjoyable, fun), </a:t>
            </a:r>
          </a:p>
          <a:p>
            <a:pPr>
              <a:buNone/>
            </a:pP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　むずか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しい</a:t>
            </a:r>
            <a:r>
              <a:rPr lang="en-US" sz="2400" dirty="0" smtClean="0"/>
              <a:t> (difficult), 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やさ</a:t>
            </a:r>
            <a:r>
              <a:rPr lang="ja-JP" altLang="en-US" sz="2400" u="sng" dirty="0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しい</a:t>
            </a:r>
            <a:r>
              <a:rPr lang="en-US" sz="2400" dirty="0" smtClean="0"/>
              <a:t> (easy/gentle and kind)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2. Phonetic Rule (#3)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 all the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sz="2400" dirty="0" smtClean="0"/>
              <a:t>-Adjectives all the </a:t>
            </a:r>
            <a:r>
              <a:rPr lang="en-US" sz="2400" dirty="0" err="1" smtClean="0"/>
              <a:t>morae</a:t>
            </a:r>
            <a:r>
              <a:rPr lang="en-US" sz="2400" dirty="0" smtClean="0"/>
              <a:t> except the first and the last </a:t>
            </a:r>
            <a:r>
              <a:rPr lang="en-US" sz="2400" dirty="0" err="1" smtClean="0"/>
              <a:t>mora</a:t>
            </a:r>
            <a:r>
              <a:rPr lang="en-US" sz="2400" dirty="0" smtClean="0"/>
              <a:t> get a high pitch. Therefore, the final [</a:t>
            </a:r>
            <a:r>
              <a:rPr lang="en-US" sz="2400" dirty="0" err="1" smtClean="0"/>
              <a:t>i</a:t>
            </a:r>
            <a:r>
              <a:rPr lang="en-US" sz="2400" dirty="0" smtClean="0"/>
              <a:t>] sound is </a:t>
            </a:r>
            <a:r>
              <a:rPr lang="en-US" sz="2400" dirty="0" err="1" smtClean="0"/>
              <a:t>devolcalized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The only exception to this Phonetic Rule (#3) is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いい</a:t>
            </a:r>
            <a:r>
              <a:rPr lang="en-US" sz="2400" dirty="0" smtClean="0"/>
              <a:t>.</a:t>
            </a:r>
          </a:p>
          <a:p>
            <a:pPr>
              <a:buNone/>
            </a:pPr>
            <a:r>
              <a:rPr lang="en-US" sz="2400" dirty="0" smtClean="0"/>
              <a:t>	</a:t>
            </a:r>
          </a:p>
          <a:p>
            <a:pPr>
              <a:buNone/>
            </a:pPr>
            <a:r>
              <a:rPr lang="en-US" sz="2400" dirty="0" smtClean="0"/>
              <a:t>	Examples: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あおい</a:t>
            </a:r>
            <a:r>
              <a:rPr lang="en-US" sz="2400" dirty="0" smtClean="0"/>
              <a:t> (</a:t>
            </a:r>
            <a:r>
              <a:rPr lang="en-US" sz="2400" dirty="0" err="1" smtClean="0"/>
              <a:t>blue,green</a:t>
            </a:r>
            <a:r>
              <a:rPr lang="en-US" sz="2400" dirty="0" smtClean="0"/>
              <a:t>),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あたらしい</a:t>
            </a:r>
            <a:r>
              <a:rPr lang="en-US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sz="2400" dirty="0" smtClean="0"/>
              <a:t>(fresh, new), </a:t>
            </a:r>
          </a:p>
          <a:p>
            <a:pPr>
              <a:buNone/>
            </a:pPr>
            <a:r>
              <a:rPr lang="en-US" altLang="ja-JP" sz="2400" dirty="0" smtClean="0"/>
              <a:t>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おおきい</a:t>
            </a:r>
            <a:r>
              <a:rPr lang="en-US" sz="2400" dirty="0" smtClean="0"/>
              <a:t> (big),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しろい</a:t>
            </a:r>
            <a:r>
              <a:rPr lang="en-US" sz="2400" dirty="0" smtClean="0"/>
              <a:t>(white), etc. 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[Note: Unfortunately the pitch accent of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な</a:t>
            </a:r>
            <a:r>
              <a:rPr lang="en-US" sz="2400" dirty="0" smtClean="0"/>
              <a:t>-Adjectives is unpredictable! ]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714647" y="2870200"/>
            <a:ext cx="3211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36347" y="36830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41447" y="3683000"/>
            <a:ext cx="816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77447" y="4165600"/>
            <a:ext cx="55114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71347" y="4165600"/>
            <a:ext cx="3465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P125-126 </a:t>
            </a:r>
            <a:r>
              <a:rPr lang="ja-JP" altLang="en-US" smtClean="0"/>
              <a:t>い</a:t>
            </a:r>
            <a:r>
              <a:rPr lang="en-US" altLang="ja-JP" dirty="0" smtClean="0"/>
              <a:t>adjectives / </a:t>
            </a:r>
            <a:r>
              <a:rPr lang="ja-JP" altLang="en-US" smtClean="0"/>
              <a:t>な</a:t>
            </a:r>
            <a:r>
              <a:rPr lang="en-US" altLang="ja-JP" dirty="0" smtClean="0"/>
              <a:t>adjectives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60960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sz="2400" u="sng" dirty="0" smtClean="0"/>
              <a:t>adjectives 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</a:t>
            </a: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な</a:t>
            </a:r>
            <a:r>
              <a:rPr lang="en-US" sz="2400" u="sng" dirty="0" smtClean="0"/>
              <a:t>adjectives </a:t>
            </a:r>
            <a:endParaRPr lang="en-US" altLang="ja-JP" sz="2400" u="sng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あおい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きれいな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</a:t>
            </a: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あかい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ゆうめいな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あたらしい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りっぱな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おおきい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きいろい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くろい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たかい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ちいさい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ちゃいろい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ふるい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841500" y="20447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41500" y="24638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41500" y="2882900"/>
            <a:ext cx="8128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08760" y="32893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41500" y="3644900"/>
            <a:ext cx="4699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2460" y="4076700"/>
            <a:ext cx="40894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1500" y="44831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811020" y="49403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11020" y="53340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11020" y="5702300"/>
            <a:ext cx="5003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76780" y="6083300"/>
            <a:ext cx="4775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11020" y="65405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74820" y="20447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80560" y="2463800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80560" y="2882900"/>
            <a:ext cx="9271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3. Phonetic Rule (#4)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21275"/>
          </a:xfrm>
        </p:spPr>
        <p:txBody>
          <a:bodyPr>
            <a:normAutofit fontScale="92500"/>
          </a:bodyPr>
          <a:lstStyle/>
          <a:p>
            <a:r>
              <a:rPr lang="en-US" sz="2600" dirty="0" smtClean="0"/>
              <a:t>All the demonstrative prefixes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こ</a:t>
            </a:r>
            <a:r>
              <a:rPr lang="en-US" sz="2600" dirty="0" smtClean="0"/>
              <a:t>-,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そ</a:t>
            </a:r>
            <a:r>
              <a:rPr lang="en-US" sz="2600" dirty="0" smtClean="0"/>
              <a:t>-,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あ</a:t>
            </a:r>
            <a:r>
              <a:rPr lang="en-US" sz="2600" dirty="0" smtClean="0"/>
              <a:t>- take a low pitch, and the rest of the </a:t>
            </a:r>
            <a:r>
              <a:rPr lang="en-US" sz="2600" dirty="0" err="1" smtClean="0"/>
              <a:t>morae</a:t>
            </a:r>
            <a:r>
              <a:rPr lang="en-US" sz="2600" dirty="0" smtClean="0"/>
              <a:t> of the demonstrative words take a high pitch. However, the demonstrative question prefix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ど</a:t>
            </a:r>
            <a:r>
              <a:rPr lang="en-US" sz="2600" dirty="0" smtClean="0"/>
              <a:t>- takes a high pitch just like other questions words such as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なん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なに</a:t>
            </a:r>
            <a:r>
              <a:rPr lang="en-US" sz="2600" dirty="0" smtClean="0"/>
              <a:t>.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Examples: </a:t>
            </a:r>
          </a:p>
          <a:p>
            <a:pPr lvl="0"/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これ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それ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あれ</a:t>
            </a:r>
            <a:r>
              <a:rPr lang="en-US" sz="2600" dirty="0" smtClean="0"/>
              <a:t>,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どれ</a:t>
            </a:r>
            <a:r>
              <a:rPr lang="ja-JP" altLang="en-US" sz="2600" dirty="0" smtClean="0"/>
              <a:t>　</a:t>
            </a:r>
            <a:r>
              <a:rPr lang="en-US" sz="2600" dirty="0" smtClean="0"/>
              <a:t> (this, that, that ~over there, which?) </a:t>
            </a:r>
          </a:p>
          <a:p>
            <a:pPr lvl="0"/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ここ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そこ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あそこ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どこ</a:t>
            </a:r>
            <a:r>
              <a:rPr lang="en-US" sz="2600" dirty="0" smtClean="0"/>
              <a:t> (here, there, over there, where?) </a:t>
            </a:r>
          </a:p>
          <a:p>
            <a:pPr lvl="0"/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この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その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あの</a:t>
            </a:r>
            <a:r>
              <a:rPr lang="en-US" sz="2600" dirty="0" smtClean="0"/>
              <a:t>,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どの</a:t>
            </a:r>
            <a:r>
              <a:rPr lang="ja-JP" altLang="en-US" sz="2600" dirty="0" smtClean="0"/>
              <a:t>　</a:t>
            </a:r>
            <a:r>
              <a:rPr lang="en-US" sz="2600" dirty="0" smtClean="0"/>
              <a:t>(this X, that X, that X over there, which X?)</a:t>
            </a:r>
          </a:p>
          <a:p>
            <a:pPr lvl="0"/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こちら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そちら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あちら</a:t>
            </a:r>
            <a:r>
              <a:rPr lang="en-US" sz="2600" dirty="0" smtClean="0"/>
              <a:t>, </a:t>
            </a:r>
            <a:r>
              <a:rPr lang="ja-JP" altLang="en-US" sz="2600" dirty="0" smtClean="0">
                <a:latin typeface="DFPKyoKaSho-W4" pitchFamily="18" charset="-128"/>
                <a:ea typeface="DFPKyoKaSho-W4" pitchFamily="18" charset="-128"/>
              </a:rPr>
              <a:t>どちら</a:t>
            </a:r>
            <a:r>
              <a:rPr lang="en-US" sz="2600" dirty="0" smtClean="0"/>
              <a:t>(this (way), that (</a:t>
            </a:r>
            <a:r>
              <a:rPr lang="en-US" sz="2600" dirty="0" err="1" smtClean="0"/>
              <a:t>wa</a:t>
            </a:r>
            <a:r>
              <a:rPr lang="en-US" sz="2600" dirty="0" smtClean="0"/>
              <a:t>), that (way) over there, which (way)?)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7019447" y="27305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72400" y="27305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88720" y="40640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14047" y="40640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90573" y="40640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08960" y="40640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88720" y="45466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14047" y="45466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690573" y="4546600"/>
            <a:ext cx="636828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81627" y="45466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88720" y="49911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14047" y="49911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90574" y="49911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08960" y="4991100"/>
            <a:ext cx="3084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73985" y="5740400"/>
            <a:ext cx="5029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80160" y="5740400"/>
            <a:ext cx="5029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327401" y="5740400"/>
            <a:ext cx="5029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103011" y="5740400"/>
            <a:ext cx="24038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420</Words>
  <Application>Microsoft Office PowerPoint</Application>
  <PresentationFormat>On-screen Show (4:3)</PresentationFormat>
  <Paragraphs>123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Equity</vt:lpstr>
      <vt:lpstr>にほんご JPN101</vt:lpstr>
      <vt:lpstr>１０月２１日水曜日</vt:lpstr>
      <vt:lpstr>だいよんか にほんの　まち Japanese Cities</vt:lpstr>
      <vt:lpstr>たんご</vt:lpstr>
      <vt:lpstr>たんご (p124-126)</vt:lpstr>
      <vt:lpstr>1. Semantic Classification of いadjectives</vt:lpstr>
      <vt:lpstr>2. Phonetic Rule (#3)</vt:lpstr>
      <vt:lpstr>P125-126 いadjectives / なadjectives</vt:lpstr>
      <vt:lpstr>3. Phonetic Rule (#4)</vt:lpstr>
      <vt:lpstr>P125 Demonstrative words</vt:lpstr>
      <vt:lpstr>4. Nouns (p130 School supplies)</vt:lpstr>
      <vt:lpstr>5. Nouns (p127 Town)</vt:lpstr>
      <vt:lpstr>5. Nouns (p127 Town)</vt:lpstr>
      <vt:lpstr>5. Nouns (p127 Town)</vt:lpstr>
      <vt:lpstr>5. Nouns (p127 Town)</vt:lpstr>
      <vt:lpstr>5. Nouns (p127 Town)</vt:lpstr>
      <vt:lpstr>ぶんぽう</vt:lpstr>
      <vt:lpstr>ぶんぽう１： Reffering to things, using      これ, それ, あれ, どれ</vt:lpstr>
      <vt:lpstr>ぶんぽう１： Reffering to things, using      これ, それ, あれ, どれ</vt:lpstr>
      <vt:lpstr>ぶんぽう１： Referring to things using      これ, それ, あれ, どれ</vt:lpstr>
      <vt:lpstr>ぶんぽう２： Asking for and giving locations using     ～は～にあります／います and     ここ, そこ, あそこ</vt:lpstr>
      <vt:lpstr>ぶんぽう２： Asking for and giving locations using     ～は～にあります／います and     ここ, そこ, あそこ</vt:lpstr>
      <vt:lpstr>ぶんぽう２： Asking for and giving locations using     ～は～にあります／います and     ここ, そこ, あそこ</vt:lpstr>
      <vt:lpstr>ぶんぽう２： Asking for and giving locations using     ～は～にあります／います and     ここ, そこ, あそこ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208</cp:revision>
  <dcterms:created xsi:type="dcterms:W3CDTF">2009-10-21T18:13:21Z</dcterms:created>
  <dcterms:modified xsi:type="dcterms:W3CDTF">2010-02-01T22:15:32Z</dcterms:modified>
</cp:coreProperties>
</file>