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50"/>
  </p:notesMasterIdLst>
  <p:handoutMasterIdLst>
    <p:handoutMasterId r:id="rId51"/>
  </p:handoutMasterIdLst>
  <p:sldIdLst>
    <p:sldId id="300" r:id="rId3"/>
    <p:sldId id="507" r:id="rId4"/>
    <p:sldId id="510" r:id="rId5"/>
    <p:sldId id="528" r:id="rId6"/>
    <p:sldId id="534" r:id="rId7"/>
    <p:sldId id="531" r:id="rId8"/>
    <p:sldId id="532" r:id="rId9"/>
    <p:sldId id="533" r:id="rId10"/>
    <p:sldId id="535" r:id="rId11"/>
    <p:sldId id="536" r:id="rId12"/>
    <p:sldId id="540" r:id="rId13"/>
    <p:sldId id="544" r:id="rId14"/>
    <p:sldId id="526" r:id="rId15"/>
    <p:sldId id="608" r:id="rId16"/>
    <p:sldId id="523" r:id="rId17"/>
    <p:sldId id="602" r:id="rId18"/>
    <p:sldId id="548" r:id="rId19"/>
    <p:sldId id="585" r:id="rId20"/>
    <p:sldId id="584" r:id="rId21"/>
    <p:sldId id="586" r:id="rId22"/>
    <p:sldId id="587" r:id="rId23"/>
    <p:sldId id="588" r:id="rId24"/>
    <p:sldId id="603" r:id="rId25"/>
    <p:sldId id="512" r:id="rId26"/>
    <p:sldId id="595" r:id="rId27"/>
    <p:sldId id="596" r:id="rId28"/>
    <p:sldId id="604" r:id="rId29"/>
    <p:sldId id="494" r:id="rId30"/>
    <p:sldId id="515" r:id="rId31"/>
    <p:sldId id="556" r:id="rId32"/>
    <p:sldId id="557" r:id="rId33"/>
    <p:sldId id="558" r:id="rId34"/>
    <p:sldId id="591" r:id="rId35"/>
    <p:sldId id="607" r:id="rId36"/>
    <p:sldId id="597" r:id="rId37"/>
    <p:sldId id="601" r:id="rId38"/>
    <p:sldId id="592" r:id="rId39"/>
    <p:sldId id="593" r:id="rId40"/>
    <p:sldId id="518" r:id="rId41"/>
    <p:sldId id="519" r:id="rId42"/>
    <p:sldId id="580" r:id="rId43"/>
    <p:sldId id="581" r:id="rId44"/>
    <p:sldId id="582" r:id="rId45"/>
    <p:sldId id="598" r:id="rId46"/>
    <p:sldId id="605" r:id="rId47"/>
    <p:sldId id="599" r:id="rId48"/>
    <p:sldId id="600" r:id="rId4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15" autoAdjust="0"/>
  </p:normalViewPr>
  <p:slideViewPr>
    <p:cSldViewPr snapToGrid="0" snapToObjects="1">
      <p:cViewPr varScale="1">
        <p:scale>
          <a:sx n="55" d="100"/>
          <a:sy n="55" d="100"/>
        </p:scale>
        <p:origin x="-9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813F0B-7995-424F-91BB-282CE98785ED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751B1-7D38-4596-B555-96C08D2068F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6188F-1375-474C-8C47-12E1B10A37A1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62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6188F-1375-474C-8C47-12E1B10A37A1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62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B9A46A-90F7-4B81-A006-3FED24D3140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Oct. 22, 2009</a:t>
            </a:r>
            <a:endParaRPr lang="en-US" altLang="ja-JP" b="1" dirty="0"/>
          </a:p>
          <a:p>
            <a:r>
              <a:rPr lang="en-US" altLang="ja-JP" b="1" dirty="0" smtClean="0"/>
              <a:t>(Thursday)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609" y="975359"/>
            <a:ext cx="7055645" cy="43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/>
          <a:srcRect l="26094" t="24928" r="27608" b="-72"/>
          <a:stretch>
            <a:fillRect/>
          </a:stretch>
        </p:blipFill>
        <p:spPr bwMode="auto">
          <a:xfrm>
            <a:off x="0" y="0"/>
            <a:ext cx="22336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4"/>
          <a:srcRect l="11145" t="25223" r="13901"/>
          <a:stretch>
            <a:fillRect/>
          </a:stretch>
        </p:blipFill>
        <p:spPr bwMode="auto">
          <a:xfrm>
            <a:off x="2233613" y="0"/>
            <a:ext cx="25193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2268538" y="0"/>
            <a:ext cx="0" cy="141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0" y="0"/>
            <a:ext cx="4859338" cy="1484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たかい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88848"/>
            <a:ext cx="7576859" cy="4949952"/>
          </a:xfrm>
          <a:noFill/>
          <a:ln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きれい（な）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81000"/>
            <a:ext cx="8604250" cy="5678488"/>
          </a:xfrm>
          <a:noFill/>
          <a:ln/>
        </p:spPr>
      </p:pic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971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5175" name="Line 7"/>
          <p:cNvSpPr>
            <a:spLocks noChangeShapeType="1"/>
          </p:cNvSpPr>
          <p:nvPr/>
        </p:nvSpPr>
        <p:spPr bwMode="auto">
          <a:xfrm flipH="1" flipV="1">
            <a:off x="1066800" y="3429000"/>
            <a:ext cx="6096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ゆうめい（な）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67" y="1600200"/>
            <a:ext cx="5695244" cy="51212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アパート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たてもの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えき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デパート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カフェ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ビル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きっさてん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びょういん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ぎんこう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ほんや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こうえん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ゆうびんきょく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こうばん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りょう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コンビニ</a:t>
            </a:r>
            <a:r>
              <a:rPr lang="en-US" altLang="ja-JP" sz="2800" dirty="0" smtClean="0">
                <a:latin typeface="ＤＦＰ教科書体W4"/>
                <a:ea typeface="ＤＦＰ教科書体W4"/>
              </a:rPr>
              <a:t>		</a:t>
            </a:r>
            <a:r>
              <a:rPr lang="ja-JP" altLang="en-US" sz="2800" dirty="0" smtClean="0">
                <a:latin typeface="ＤＦＰ教科書体W4"/>
                <a:ea typeface="ＤＦＰ教科書体W4"/>
              </a:rPr>
              <a:t>レストラン</a:t>
            </a:r>
            <a:endParaRPr lang="en-US" altLang="ja-JP" sz="2800" dirty="0" smtClean="0">
              <a:latin typeface="ＤＦＰ教科書体W4"/>
              <a:ea typeface="ＤＦＰ教科書体W4"/>
            </a:endParaRPr>
          </a:p>
          <a:p>
            <a:pPr>
              <a:buNone/>
            </a:pPr>
            <a:r>
              <a:rPr lang="ja-JP" altLang="en-US" sz="2800" dirty="0" smtClean="0">
                <a:latin typeface="ＤＦＰ教科書体W4"/>
                <a:ea typeface="ＤＦＰ教科書体W4"/>
              </a:rPr>
              <a:t>スーパー</a:t>
            </a:r>
            <a:endParaRPr lang="ja-JP" altLang="en-US" sz="2800" dirty="0">
              <a:latin typeface="ＤＦＰ教科書体W4"/>
              <a:ea typeface="ＤＦＰ教科書体W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08111" y="1749424"/>
            <a:ext cx="268111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78778" y="1749424"/>
            <a:ext cx="6350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90611" y="2148065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78778" y="2148065"/>
            <a:ext cx="324555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90611" y="2779889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61278" y="2779889"/>
            <a:ext cx="3175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08111" y="3248732"/>
            <a:ext cx="1368778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3333" y="3248732"/>
            <a:ext cx="1049867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08111" y="3742620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696178" y="3742620"/>
            <a:ext cx="4826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08111" y="4250620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78778" y="4247444"/>
            <a:ext cx="6350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08111" y="4783667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811889" y="4783667"/>
            <a:ext cx="691444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08111" y="5290079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11889" y="5278963"/>
            <a:ext cx="317500" cy="635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08111" y="5785556"/>
            <a:ext cx="1001889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tow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19" y="1417638"/>
            <a:ext cx="7021406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5. Nouns (p127 Town)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889" y="3506313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ゆうびんきょく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26" y="1638095"/>
            <a:ext cx="2339441" cy="1754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8095"/>
            <a:ext cx="2420112" cy="1754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888" y="1638094"/>
            <a:ext cx="2420111" cy="175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348240"/>
            <a:ext cx="2420111" cy="1754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25" y="4348240"/>
            <a:ext cx="2339441" cy="1696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888" y="4348240"/>
            <a:ext cx="2339439" cy="16960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5265" y="3506313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デパート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7743" y="3506313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ほんや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889" y="6321365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コンビ二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5265" y="6321365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えき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0241" y="6321365"/>
            <a:ext cx="200558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smtClean="0">
                <a:ln>
                  <a:solidFill>
                    <a:schemeClr val="tx1"/>
                  </a:solidFill>
                </a:ln>
                <a:latin typeface="ＤＦＰ教科書体W4"/>
                <a:ea typeface="ＤＦＰ教科書体W4"/>
              </a:rPr>
              <a:t>こうばん</a:t>
            </a:r>
            <a:endParaRPr kumimoji="1" lang="ja-JP" altLang="en-US" sz="2000" dirty="0">
              <a:ln>
                <a:solidFill>
                  <a:schemeClr val="tx1"/>
                </a:solidFill>
              </a:ln>
              <a:latin typeface="ＤＦＰ教科書体W4"/>
              <a:ea typeface="ＤＦＰ教科書体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P128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E:\101 ch4\screenshot2\Picture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973" y="1730375"/>
            <a:ext cx="6932612" cy="499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Fr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2664" y="2072640"/>
            <a:ext cx="6172200" cy="2862263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たてものですか。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69920" y="5462016"/>
            <a:ext cx="318211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フリスト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たてものですか。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5754403"/>
            <a:ext cx="318211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ジョーンズ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5" name="Picture 4" descr="jo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671066"/>
            <a:ext cx="2481263" cy="379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たてものですか。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7024" y="5462016"/>
            <a:ext cx="497433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アレキサンダー・ホール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5" name="Picture 2" descr="Alexander H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744" y="1658112"/>
            <a:ext cx="4267200" cy="342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たてものですか。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7024" y="5462016"/>
            <a:ext cx="497433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ファイヤーストーン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7024" y="1840992"/>
            <a:ext cx="4997420" cy="3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たてものですか。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97024" y="5462016"/>
            <a:ext cx="497433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ルイス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28825"/>
            <a:ext cx="3810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～は　どんな　へやですか。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002" y="2357468"/>
            <a:ext cx="2682493" cy="201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7558" y="2483706"/>
            <a:ext cx="2669242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3159" y="2358558"/>
            <a:ext cx="2682493" cy="201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43003" y="4584853"/>
            <a:ext cx="268249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たなかさん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3159" y="4584853"/>
            <a:ext cx="268249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やまださん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4678" y="4584853"/>
            <a:ext cx="3126442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smtClean="0">
                <a:latin typeface="DFPKyoKaSho-W4" pitchFamily="18" charset="-128"/>
                <a:ea typeface="DFPKyoKaSho-W4" pitchFamily="18" charset="-128"/>
              </a:rPr>
              <a:t>まきのせんせい</a:t>
            </a:r>
            <a:endParaRPr lang="en-US" sz="32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P129 Activity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122" name="Picture 2" descr="E:\101 ch4\screenshot2\Picture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931" y="1628775"/>
            <a:ext cx="6083300" cy="104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4. Nouns (p130 School supplies)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 descr="C:\Users\tokumasu\Desktop\Nakama1_2nd\ch4\Picture 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62" y="1825420"/>
            <a:ext cx="9069838" cy="397213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99820" y="3327400"/>
            <a:ext cx="7416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2920" y="3327400"/>
            <a:ext cx="8559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76800" y="3327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3680" y="3327400"/>
            <a:ext cx="9575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08380" y="5359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3200" y="5359400"/>
            <a:ext cx="4419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89120" y="53594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66560" y="5359400"/>
            <a:ext cx="5994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B1EF-F857-47A6-98CA-CAE71A119702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4. Nouns (p130 School supplies)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472" y="1770888"/>
            <a:ext cx="3086862" cy="30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862834" y="5305151"/>
            <a:ext cx="28575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きいろい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かばん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4B1EF-F857-47A6-98CA-CAE71A119702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4. Nouns (p130 School supplies)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0703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9544" y="40703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4600" y="2012348"/>
            <a:ext cx="3390646" cy="151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544" y="1664525"/>
            <a:ext cx="2058002" cy="20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407035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5840" y="1885789"/>
            <a:ext cx="18367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P130 Activity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6" name="Picture 2" descr="E:\101 ch4\screenshot2\Picture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633" y="1716088"/>
            <a:ext cx="6615112" cy="107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</a:t>
            </a:r>
            <a:r>
              <a:rPr lang="en-US" altLang="ja-JP" sz="2800" dirty="0" err="1" smtClean="0"/>
              <a:t>Reffering</a:t>
            </a:r>
            <a:r>
              <a:rPr lang="en-US" altLang="ja-JP" sz="2800" dirty="0" smtClean="0"/>
              <a:t> to things,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099" name="Picture 3" descr="C:\Users\tokumasu\Desktop\Nakama1_2nd\ch4\Picture 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1" y="1928272"/>
            <a:ext cx="4168752" cy="15840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C:\Users\tokumasu\Desktop\Nakama1_2nd\ch4\Picture 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1" y="4370388"/>
            <a:ext cx="4168753" cy="1861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1" name="Picture 5" descr="C:\Users\tokumasu\Desktop\Nakama1_2nd\ch4\Picture 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047" y="1928272"/>
            <a:ext cx="4168753" cy="15840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C:\Users\tokumasu\Desktop\Nakama1_2nd\ch4\Picture 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8047" y="4370388"/>
            <a:ext cx="4168753" cy="1861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Oval 9"/>
          <p:cNvSpPr/>
          <p:nvPr/>
        </p:nvSpPr>
        <p:spPr>
          <a:xfrm>
            <a:off x="457200" y="1928272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9768" y="4370388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87900" y="1928272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87900" y="4370388"/>
            <a:ext cx="254000" cy="2434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P125-126 </a:t>
            </a:r>
            <a:r>
              <a:rPr lang="ja-JP" altLang="en-US" smtClean="0"/>
              <a:t>い</a:t>
            </a:r>
            <a:r>
              <a:rPr lang="en-US" altLang="ja-JP" dirty="0" smtClean="0"/>
              <a:t>adjectives / </a:t>
            </a:r>
            <a:r>
              <a:rPr lang="ja-JP" altLang="en-US" smtClean="0"/>
              <a:t>な</a:t>
            </a:r>
            <a:r>
              <a:rPr lang="en-US" altLang="ja-JP" dirty="0" smtClean="0"/>
              <a:t>adjectives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60960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sz="2400" u="sng" dirty="0" smtClean="0"/>
              <a:t>adjectives 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な</a:t>
            </a:r>
            <a:r>
              <a:rPr lang="en-US" sz="2400" u="sng" dirty="0" smtClean="0"/>
              <a:t>adjectives </a:t>
            </a:r>
            <a:endParaRPr lang="en-US" altLang="ja-JP" sz="2400" u="sng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あおい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きれいな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</a:t>
            </a: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あかい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ゆうめいな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あたらしい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			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りっぱな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おおきい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きいろい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くろい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たかい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ちいさい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ちゃいろい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ふるい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841500" y="20447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41500" y="24638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1500" y="2882900"/>
            <a:ext cx="8128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08760" y="32893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41500" y="3644900"/>
            <a:ext cx="4699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2460" y="4076700"/>
            <a:ext cx="4089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1500" y="44831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11020" y="49403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11020" y="53340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11020" y="5702300"/>
            <a:ext cx="5003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76780" y="6083300"/>
            <a:ext cx="4775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1020" y="65405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74820" y="2044700"/>
            <a:ext cx="1828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80560" y="2463800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80560" y="2882900"/>
            <a:ext cx="9271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600200"/>
            <a:ext cx="3933825" cy="4114800"/>
          </a:xfrm>
          <a:noFill/>
          <a:ln/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036320" y="5391834"/>
            <a:ext cx="6571488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FF0303"/>
                </a:solidFill>
                <a:ea typeface="NTモトヤ教科書4" pitchFamily="18" charset="-128"/>
              </a:rPr>
              <a:t>これ</a:t>
            </a:r>
            <a:r>
              <a:rPr lang="ja-JP" altLang="en-US" sz="3600" b="1">
                <a:ea typeface="NTモトヤ教科書4" pitchFamily="18" charset="-128"/>
              </a:rPr>
              <a:t>は　</a:t>
            </a:r>
            <a:r>
              <a:rPr lang="ja-JP" altLang="en-US" sz="3600" b="1" smtClean="0">
                <a:ea typeface="NTモトヤ教科書4" pitchFamily="18" charset="-128"/>
              </a:rPr>
              <a:t>だれの　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と</a:t>
            </a:r>
            <a:r>
              <a:rPr lang="ja-JP" altLang="en-US" sz="3600" b="1">
                <a:latin typeface="DFPKyoKaSho-W4" pitchFamily="18" charset="-128"/>
                <a:ea typeface="DFPKyoKaSho-W4" pitchFamily="18" charset="-128"/>
              </a:rPr>
              <a:t>けいで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すか。</a:t>
            </a:r>
            <a:endParaRPr lang="ja-JP" altLang="en-US" sz="3600" b="1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</a:t>
            </a:r>
            <a:r>
              <a:rPr lang="en-US" altLang="ja-JP" sz="2800" dirty="0" err="1" smtClean="0"/>
              <a:t>Reffering</a:t>
            </a:r>
            <a:r>
              <a:rPr lang="en-US" altLang="ja-JP" sz="2800" dirty="0" smtClean="0"/>
              <a:t> to things,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07136" y="6142982"/>
            <a:ext cx="720547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だれ</a:t>
            </a:r>
            <a:r>
              <a:rPr lang="en-US" altLang="ja-JP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dirty="0" smtClean="0"/>
              <a:t>means who, but it also means whose if followed by the particle </a:t>
            </a: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828800"/>
            <a:ext cx="5715000" cy="3911600"/>
          </a:xfrm>
          <a:noFill/>
          <a:ln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36320" y="5391834"/>
            <a:ext cx="6571488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smtClean="0">
                <a:solidFill>
                  <a:srgbClr val="FF0303"/>
                </a:solidFill>
                <a:ea typeface="NTモトヤ教科書4" pitchFamily="18" charset="-128"/>
              </a:rPr>
              <a:t>それ</a:t>
            </a:r>
            <a:r>
              <a:rPr lang="ja-JP" altLang="en-US" sz="3600" b="1" smtClean="0">
                <a:ea typeface="NTモトヤ教科書4" pitchFamily="18" charset="-128"/>
              </a:rPr>
              <a:t>は</a:t>
            </a:r>
            <a:r>
              <a:rPr lang="ja-JP" altLang="en-US" sz="3600" b="1">
                <a:ea typeface="NTモトヤ教科書4" pitchFamily="18" charset="-128"/>
              </a:rPr>
              <a:t>　</a:t>
            </a:r>
            <a:r>
              <a:rPr lang="ja-JP" altLang="en-US" sz="3600" b="1" smtClean="0">
                <a:ea typeface="NTモトヤ教科書4" pitchFamily="18" charset="-128"/>
              </a:rPr>
              <a:t>だれの　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と</a:t>
            </a:r>
            <a:r>
              <a:rPr lang="ja-JP" altLang="en-US" sz="3600" b="1">
                <a:latin typeface="DFPKyoKaSho-W4" pitchFamily="18" charset="-128"/>
                <a:ea typeface="DFPKyoKaSho-W4" pitchFamily="18" charset="-128"/>
              </a:rPr>
              <a:t>けいで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すか。</a:t>
            </a:r>
            <a:endParaRPr lang="ja-JP" altLang="en-US" sz="3600" b="1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</a:t>
            </a:r>
            <a:r>
              <a:rPr lang="en-US" altLang="ja-JP" sz="2800" dirty="0" err="1" smtClean="0"/>
              <a:t>Reffering</a:t>
            </a:r>
            <a:r>
              <a:rPr lang="en-US" altLang="ja-JP" sz="2800" dirty="0" smtClean="0"/>
              <a:t> to things,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614932"/>
            <a:ext cx="6013867" cy="3795268"/>
          </a:xfrm>
          <a:noFill/>
          <a:ln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ぶんぽう１：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Reffering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things, using </a:t>
            </a:r>
            <a:b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これ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それ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あれ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どれ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36320" y="5391834"/>
            <a:ext cx="6571488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b="1" smtClean="0">
                <a:solidFill>
                  <a:srgbClr val="FF0303"/>
                </a:solidFill>
                <a:ea typeface="NTモトヤ教科書4" pitchFamily="18" charset="-128"/>
              </a:rPr>
              <a:t>あれ</a:t>
            </a:r>
            <a:r>
              <a:rPr lang="ja-JP" altLang="en-US" sz="3600" b="1" smtClean="0">
                <a:ea typeface="NTモトヤ教科書4" pitchFamily="18" charset="-128"/>
              </a:rPr>
              <a:t>は</a:t>
            </a:r>
            <a:r>
              <a:rPr lang="ja-JP" altLang="en-US" sz="3600" b="1">
                <a:ea typeface="NTモトヤ教科書4" pitchFamily="18" charset="-128"/>
              </a:rPr>
              <a:t>　</a:t>
            </a:r>
            <a:r>
              <a:rPr lang="ja-JP" altLang="en-US" sz="3600" b="1" smtClean="0">
                <a:ea typeface="NTモトヤ教科書4" pitchFamily="18" charset="-128"/>
              </a:rPr>
              <a:t>だれの　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と</a:t>
            </a:r>
            <a:r>
              <a:rPr lang="ja-JP" altLang="en-US" sz="3600" b="1">
                <a:latin typeface="DFPKyoKaSho-W4" pitchFamily="18" charset="-128"/>
                <a:ea typeface="DFPKyoKaSho-W4" pitchFamily="18" charset="-128"/>
              </a:rPr>
              <a:t>けいで</a:t>
            </a:r>
            <a:r>
              <a:rPr lang="ja-JP" altLang="en-US" sz="3600" b="1" smtClean="0">
                <a:latin typeface="DFPKyoKaSho-W4" pitchFamily="18" charset="-128"/>
                <a:ea typeface="DFPKyoKaSho-W4" pitchFamily="18" charset="-128"/>
              </a:rPr>
              <a:t>すか。</a:t>
            </a:r>
            <a:endParaRPr lang="ja-JP" altLang="en-US" sz="3600" b="1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P139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70" name="Picture 2" descr="E:\101 ch4\screenshot2\Picture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301" y="1417638"/>
            <a:ext cx="4604751" cy="5440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P140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290" name="Picture 2" descr="E:\101 ch4\screenshot2\Picture 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428" y="1631950"/>
            <a:ext cx="6348413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things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146" name="Picture 2" descr="C:\Users\tokumasu\Desktop\Nakama1_2nd\ch4\Picture 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803400"/>
            <a:ext cx="7008812" cy="3175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44800" y="5608935"/>
            <a:ext cx="37084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Actual distances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68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685800" y="2814638"/>
          <a:ext cx="3814763" cy="2447925"/>
        </p:xfrm>
        <a:graphic>
          <a:graphicData uri="http://schemas.openxmlformats.org/presentationml/2006/ole">
            <p:oleObj spid="_x0000_s2050" name="文書" r:id="rId3" imgW="6224180" imgH="4153421" progId="Word.Document.8">
              <p:embed/>
            </p:oleObj>
          </a:graphicData>
        </a:graphic>
      </p:graphicFrame>
      <p:pic>
        <p:nvPicPr>
          <p:cNvPr id="19968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417638"/>
            <a:ext cx="9144000" cy="4421188"/>
          </a:xfrm>
          <a:noFill/>
          <a:ln/>
        </p:spPr>
      </p:pic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242507" y="6212094"/>
            <a:ext cx="8516112" cy="3106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1" lang="en-US" altLang="ja-JP" sz="2000" dirty="0"/>
              <a:t>Which house is…</a:t>
            </a:r>
            <a:r>
              <a:rPr kumimoji="1" lang="en-US" altLang="ja-JP" sz="2000" dirty="0" err="1"/>
              <a:t>Suzukisan’s</a:t>
            </a:r>
            <a:r>
              <a:rPr kumimoji="1" lang="en-US" altLang="ja-JP" sz="2000" dirty="0"/>
              <a:t> house / Honda-san’s house / Tanaka-san’s house?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ぶんぽう１：</a:t>
            </a:r>
            <a:r>
              <a:rPr lang="en-US" altLang="ja-JP" sz="2800" dirty="0" smtClean="0"/>
              <a:t>	Referring to things using 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あれ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どれ</a:t>
            </a:r>
            <a:endParaRPr lang="ja-JP" alt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603716" y="4324027"/>
            <a:ext cx="1611824" cy="151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59618" y="3626603"/>
            <a:ext cx="244098" cy="4649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2359618" y="4091552"/>
            <a:ext cx="244098" cy="67506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02911" y="3626603"/>
            <a:ext cx="244098" cy="4649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802911" y="4091552"/>
            <a:ext cx="244098" cy="67506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P140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194" name="Picture 2" descr="E:\101 ch4\screenshot2\Picture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269" y="1460500"/>
            <a:ext cx="6818313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P141 Activity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218" name="Picture 2" descr="E:\101 ch4\screenshot2\Picture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486" y="1417638"/>
            <a:ext cx="3954751" cy="5303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7170" name="Picture 2" descr="C:\Users\tokumasu\Desktop\Nakama1_2nd\ch4\Picture 3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1417638"/>
            <a:ext cx="6907212" cy="32131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4736805"/>
            <a:ext cx="2474976" cy="1619545"/>
          </a:xfr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30886" y="4736805"/>
            <a:ext cx="2404282" cy="163253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00932" y="4756287"/>
            <a:ext cx="2618440" cy="16130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Adjectives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7136" y="1706880"/>
            <a:ext cx="2072640" cy="1048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7136" y="4084320"/>
            <a:ext cx="2072640" cy="10485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95472" y="1706880"/>
            <a:ext cx="2072640" cy="104851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95472" y="4084320"/>
            <a:ext cx="2072640" cy="104851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4560" y="1706880"/>
            <a:ext cx="2072640" cy="10485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04560" y="4084320"/>
            <a:ext cx="2072640" cy="10485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7136" y="3053166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しろい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472" y="3053166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あかい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4560" y="3053166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きいろい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136" y="5501898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くろい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5472" y="5501898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あおい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4560" y="5501898"/>
            <a:ext cx="20726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ちゃいろい</a:t>
            </a:r>
            <a:endParaRPr lang="en-US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8195" name="Picture 3" descr="C:\Users\tokumasu\Desktop\Nakama1_2nd\ch4\Picture 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2538" y="1746250"/>
            <a:ext cx="6792912" cy="46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7040" y="3015805"/>
            <a:ext cx="4494431" cy="3842195"/>
          </a:xfrm>
          <a:noFill/>
          <a:ln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2944" y="5497512"/>
            <a:ext cx="762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Callout 8"/>
          <p:cNvSpPr/>
          <p:nvPr/>
        </p:nvSpPr>
        <p:spPr>
          <a:xfrm>
            <a:off x="5937504" y="1792224"/>
            <a:ext cx="3206496" cy="1328928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トトロは　どこに　いますか。</a:t>
            </a:r>
            <a:endParaRPr lang="en-US" sz="2000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0" y="2304288"/>
            <a:ext cx="2883408" cy="1255776"/>
          </a:xfrm>
          <a:prstGeom prst="wedgeEllipseCallout">
            <a:avLst>
              <a:gd name="adj1" fmla="val 43015"/>
              <a:gd name="adj2" fmla="val 49879"/>
            </a:avLst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ここに　います。</a:t>
            </a:r>
            <a:endParaRPr lang="en-US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0868" y="2959959"/>
            <a:ext cx="5155692" cy="3898041"/>
          </a:xfrm>
          <a:noFill/>
          <a:ln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0624" y="5522976"/>
            <a:ext cx="762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sp>
        <p:nvSpPr>
          <p:cNvPr id="8" name="Oval Callout 7"/>
          <p:cNvSpPr/>
          <p:nvPr/>
        </p:nvSpPr>
        <p:spPr>
          <a:xfrm>
            <a:off x="5937504" y="1792224"/>
            <a:ext cx="3206496" cy="1328928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トトロは　どこに　いますか。</a:t>
            </a:r>
            <a:endParaRPr lang="en-US" sz="2000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0" y="1704183"/>
            <a:ext cx="2883408" cy="1255776"/>
          </a:xfrm>
          <a:prstGeom prst="wedgeEllipseCallout">
            <a:avLst>
              <a:gd name="adj1" fmla="val 43015"/>
              <a:gd name="adj2" fmla="val 49879"/>
            </a:avLst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そこに　います。</a:t>
            </a:r>
            <a:endParaRPr lang="en-US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3536" y="1792224"/>
            <a:ext cx="5644896" cy="3964521"/>
          </a:xfrm>
          <a:noFill/>
          <a:ln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6432" y="1512570"/>
            <a:ext cx="762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sp>
        <p:nvSpPr>
          <p:cNvPr id="6" name="Oval Callout 5"/>
          <p:cNvSpPr/>
          <p:nvPr/>
        </p:nvSpPr>
        <p:spPr>
          <a:xfrm>
            <a:off x="219456" y="2407920"/>
            <a:ext cx="3206496" cy="1328928"/>
          </a:xfrm>
          <a:prstGeom prst="wedgeEllipseCallout">
            <a:avLst>
              <a:gd name="adj1" fmla="val 28597"/>
              <a:gd name="adj2" fmla="val 60665"/>
            </a:avLst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トトロは　どこに　いますか。</a:t>
            </a:r>
            <a:endParaRPr lang="en-US" sz="2000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986272" y="3560064"/>
            <a:ext cx="2883408" cy="1255776"/>
          </a:xfrm>
          <a:prstGeom prst="wedgeEllipseCallout">
            <a:avLst>
              <a:gd name="adj1" fmla="val -67767"/>
              <a:gd name="adj2" fmla="val 58617"/>
            </a:avLst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あそこに　います。</a:t>
            </a:r>
            <a:endParaRPr lang="en-US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P144 Activity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42" name="Picture 2" descr="E:\101 ch4\screenshot2\Picture 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134" y="1557548"/>
            <a:ext cx="4795673" cy="5163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P145 Activity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1266" name="Picture 2" descr="E:\101 ch4\screenshot2\Picture 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013" y="1417638"/>
            <a:ext cx="4290187" cy="5232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3992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You are just arrived at Tokyo station. You are looking for Tokyo hotel. You may ask where Tokyo hotel is to someone.</a:t>
            </a:r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A: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あのう、すみません。とうきょうホテルは　どこに　ありますか。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B: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とうきょうホテルですか。あそこです。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A: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あそこ。。。　どこですか。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B: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あかいたてものです。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A: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ああ、わかりました。どうも　ありがとうございます。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B: 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どういたしまして。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00032" y="5132833"/>
            <a:ext cx="1536192" cy="172516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bank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6224" y="6205729"/>
            <a:ext cx="1444752" cy="6522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Tokyo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hotel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80976" y="5340097"/>
            <a:ext cx="2572512" cy="151790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library</a:t>
            </a:r>
            <a:endParaRPr lang="en-US" sz="2000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3488" y="4303778"/>
            <a:ext cx="1237488" cy="25542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mtClean="0"/>
              <a:t>うい</a:t>
            </a:r>
            <a:r>
              <a:rPr lang="en-US" altLang="ja-JP" sz="2000" dirty="0" smtClean="0">
                <a:solidFill>
                  <a:schemeClr val="tx1"/>
                </a:solidFill>
              </a:rPr>
              <a:t>hospital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990976" y="4976297"/>
            <a:ext cx="1347112" cy="188170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post office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8937901" y="4976297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mtClean="0">
                <a:solidFill>
                  <a:prstClr val="white"/>
                </a:solidFill>
              </a:rPr>
              <a:t>い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シアーズタワーは　どこに　ありますか。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ピラミッドは　どこに　ありますか。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ディズニーランドは　どこに　ありますか。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オバマさんは、どこに　いますか。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まきのせんせいは　どこに　いますか。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まきのせんせいの　おくさんは　どこに　いますか。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	Asking for and giving locations using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～は～にあります／います</a:t>
            </a:r>
            <a:r>
              <a:rPr lang="en-US" altLang="ja-JP" sz="2800" dirty="0" smtClean="0"/>
              <a:t> and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800" smtClean="0"/>
              <a:t>ここ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そこ</a:t>
            </a:r>
            <a:r>
              <a:rPr lang="en-US" altLang="ja-JP" sz="2800" dirty="0" smtClean="0"/>
              <a:t>, </a:t>
            </a:r>
            <a:r>
              <a:rPr lang="ja-JP" altLang="en-US" sz="2800" smtClean="0"/>
              <a:t>あそこ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9912" y="371475"/>
            <a:ext cx="7326313" cy="5505450"/>
          </a:xfrm>
          <a:noFill/>
          <a:ln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ふるい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0"/>
            <a:ext cx="7931150" cy="6223000"/>
          </a:xfrm>
          <a:noFill/>
          <a:ln/>
        </p:spPr>
      </p:pic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あたらし</a:t>
            </a: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10512" y="0"/>
            <a:ext cx="5700355" cy="5442839"/>
          </a:xfrm>
          <a:noFill/>
          <a:ln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46592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latin typeface="DFPKyoKaSho-W4" pitchFamily="18" charset="-128"/>
                <a:ea typeface="DFPKyoKaSho-W4" pitchFamily="18" charset="-128"/>
                <a:cs typeface="Arial" charset="0"/>
              </a:rPr>
              <a:t>おおきい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810512" y="0"/>
            <a:ext cx="4882896" cy="5890564"/>
          </a:xfrm>
          <a:noFill/>
          <a:ln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ちいさい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916238" cy="2743200"/>
          </a:xfrm>
          <a:noFill/>
          <a:ln>
            <a:solidFill>
              <a:schemeClr val="tx1"/>
            </a:solidFill>
          </a:ln>
        </p:spPr>
      </p:pic>
      <p:pic>
        <p:nvPicPr>
          <p:cNvPr id="1269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79686" y="1002792"/>
            <a:ext cx="2308397" cy="4651248"/>
          </a:xfrm>
          <a:noFill/>
          <a:ln/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5482481" y="41910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2800">
                <a:latin typeface="DFPKyoKaSho-W4" pitchFamily="18" charset="-128"/>
                <a:ea typeface="DFPKyoKaSho-W4" pitchFamily="18" charset="-128"/>
                <a:cs typeface="Arial" charset="0"/>
              </a:rPr>
              <a:t>てん</a:t>
            </a:r>
            <a:r>
              <a:rPr lang="en-US" altLang="ja-JP" sz="2800" dirty="0">
                <a:cs typeface="Arial" charset="0"/>
              </a:rPr>
              <a:t>(Score)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626427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40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  <a:cs typeface="Arial" charset="0"/>
              </a:rPr>
              <a:t>いい</a:t>
            </a:r>
            <a:endParaRPr kumimoji="1" lang="ja-JP" altLang="en-US" sz="4000" b="1">
              <a:latin typeface="DFPKyoKaSho-W4" pitchFamily="18" charset="-128"/>
              <a:ea typeface="DFPKyoKaSho-W4" pitchFamily="18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490</Words>
  <Application>Microsoft Office PowerPoint</Application>
  <PresentationFormat>On-screen Show (4:3)</PresentationFormat>
  <Paragraphs>160</Paragraphs>
  <Slides>47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Equity</vt:lpstr>
      <vt:lpstr>文書</vt:lpstr>
      <vt:lpstr>にほんご JPN101</vt:lpstr>
      <vt:lpstr>たんご</vt:lpstr>
      <vt:lpstr>P125-126 いadjectives / なadjectives</vt:lpstr>
      <vt:lpstr>Adjectives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5. Nouns (p127 Town)</vt:lpstr>
      <vt:lpstr>5. Nouns (p127 Town)</vt:lpstr>
      <vt:lpstr>5. Nouns (p127 Town)</vt:lpstr>
      <vt:lpstr>P128 Activity 1</vt:lpstr>
      <vt:lpstr>～は　どんな　たてものですか。</vt:lpstr>
      <vt:lpstr>～は　どんな　たてものですか。</vt:lpstr>
      <vt:lpstr>～は　どんな　たてものですか。</vt:lpstr>
      <vt:lpstr>～は　どんな　たてものですか。</vt:lpstr>
      <vt:lpstr>～は　どんな　たてものですか。</vt:lpstr>
      <vt:lpstr>～は　どんな　へやですか。</vt:lpstr>
      <vt:lpstr>P129 Activity 3</vt:lpstr>
      <vt:lpstr>4. Nouns (p130 School supplies)</vt:lpstr>
      <vt:lpstr>4. Nouns (p130 School supplies)</vt:lpstr>
      <vt:lpstr>4. Nouns (p130 School supplies)</vt:lpstr>
      <vt:lpstr>P130 Activity 5</vt:lpstr>
      <vt:lpstr>ぶんぽう</vt:lpstr>
      <vt:lpstr>ぶんぽう１： Reffering to things, using      これ, それ, あれ, どれ</vt:lpstr>
      <vt:lpstr>ぶんぽう１： Reffering to things, using      これ, それ, あれ, どれ</vt:lpstr>
      <vt:lpstr>ぶんぽう１： Reffering to things, using      これ, それ, あれ, どれ</vt:lpstr>
      <vt:lpstr>Slide 32</vt:lpstr>
      <vt:lpstr>P139 Activity 1</vt:lpstr>
      <vt:lpstr>P140 Activity 2</vt:lpstr>
      <vt:lpstr>ぶんぽう１： Referring to things using      これ, それ, あれ, どれ</vt:lpstr>
      <vt:lpstr>ぶんぽう１： Referring to things using      これ, それ, あれ, どれ</vt:lpstr>
      <vt:lpstr>P140 Activity 2</vt:lpstr>
      <vt:lpstr>P141 Activity 4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  <vt:lpstr>ぶんぽう２： Asking for and giving locations using     ～は～にあります／います and     ここ, そこ, あそこ</vt:lpstr>
      <vt:lpstr>ぶんぽう２ Asking for and giving locations using     ～は～にあります／います and     ここ, そこ, あそこ</vt:lpstr>
      <vt:lpstr>P144 Activity 1</vt:lpstr>
      <vt:lpstr>P145 Activity 2</vt:lpstr>
      <vt:lpstr>ぶんぽう２ Asking for and giving locations using     ～は～にあります／います and     ここ, そこ, あそこ</vt:lpstr>
      <vt:lpstr>ぶんぽう２ Asking for and giving locations using     ～は～にあります／います and     ここ, そこ, あそこ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258</cp:revision>
  <dcterms:created xsi:type="dcterms:W3CDTF">2009-10-18T22:39:09Z</dcterms:created>
  <dcterms:modified xsi:type="dcterms:W3CDTF">2010-02-01T22:15:54Z</dcterms:modified>
</cp:coreProperties>
</file>