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2"/>
  </p:notesMasterIdLst>
  <p:handoutMasterIdLst>
    <p:handoutMasterId r:id="rId43"/>
  </p:handoutMasterIdLst>
  <p:sldIdLst>
    <p:sldId id="300" r:id="rId3"/>
    <p:sldId id="477" r:id="rId4"/>
    <p:sldId id="507" r:id="rId5"/>
    <p:sldId id="528" r:id="rId6"/>
    <p:sldId id="531" r:id="rId7"/>
    <p:sldId id="532" r:id="rId8"/>
    <p:sldId id="559" r:id="rId9"/>
    <p:sldId id="561" r:id="rId10"/>
    <p:sldId id="558" r:id="rId11"/>
    <p:sldId id="560" r:id="rId12"/>
    <p:sldId id="563" r:id="rId13"/>
    <p:sldId id="564" r:id="rId14"/>
    <p:sldId id="534" r:id="rId15"/>
    <p:sldId id="536" r:id="rId16"/>
    <p:sldId id="535" r:id="rId17"/>
    <p:sldId id="529" r:id="rId18"/>
    <p:sldId id="537" r:id="rId19"/>
    <p:sldId id="538" r:id="rId20"/>
    <p:sldId id="539" r:id="rId21"/>
    <p:sldId id="562" r:id="rId22"/>
    <p:sldId id="540" r:id="rId23"/>
    <p:sldId id="530" r:id="rId24"/>
    <p:sldId id="541" r:id="rId25"/>
    <p:sldId id="543" r:id="rId26"/>
    <p:sldId id="542" r:id="rId27"/>
    <p:sldId id="544" r:id="rId28"/>
    <p:sldId id="527" r:id="rId29"/>
    <p:sldId id="545" r:id="rId30"/>
    <p:sldId id="549" r:id="rId31"/>
    <p:sldId id="546" r:id="rId32"/>
    <p:sldId id="547" r:id="rId33"/>
    <p:sldId id="550" r:id="rId34"/>
    <p:sldId id="551" r:id="rId35"/>
    <p:sldId id="553" r:id="rId36"/>
    <p:sldId id="552" r:id="rId37"/>
    <p:sldId id="554" r:id="rId38"/>
    <p:sldId id="555" r:id="rId39"/>
    <p:sldId id="556" r:id="rId40"/>
    <p:sldId id="557"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52" autoAdjust="0"/>
  </p:normalViewPr>
  <p:slideViewPr>
    <p:cSldViewPr snapToGrid="0" snapToObjects="1">
      <p:cViewPr varScale="1">
        <p:scale>
          <a:sx n="55" d="100"/>
          <a:sy n="55" d="100"/>
        </p:scale>
        <p:origin x="-9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5CF57D-9219-EE40-885D-22FAB768DC00}" type="datetimeFigureOut">
              <a:rPr lang="en-US" altLang="ja-JP" smtClean="0"/>
              <a:pPr/>
              <a:t>2/1/2010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F11DC8-25C7-D84D-8CAF-E01A579A533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D4D1A3-1AFD-874B-B580-1C5F174CECC2}" type="datetimeFigureOut">
              <a:rPr lang="en-US" altLang="ja-JP" smtClean="0"/>
              <a:pPr/>
              <a:t>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44D442-2351-4443-9842-9C3E56295B8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35E04-3999-43B5-B6C3-3013DA4FEC34}" type="slidenum">
              <a:rPr lang="en-US" altLang="ja-JP"/>
              <a:pPr/>
              <a:t>28</a:t>
            </a:fld>
            <a:endParaRPr lang="en-US" altLang="ja-JP"/>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DB3DE-2389-4D1C-90BB-5F36A13D5642}" type="slidenum">
              <a:rPr lang="en-US" altLang="ja-JP"/>
              <a:pPr/>
              <a:t>29</a:t>
            </a:fld>
            <a:endParaRPr lang="en-US" altLang="ja-JP"/>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2A0BB-E1BD-4F36-8CC8-E0B02D6E8A6A}" type="slidenum">
              <a:rPr lang="en-US" altLang="ja-JP"/>
              <a:pPr/>
              <a:t>30</a:t>
            </a:fld>
            <a:endParaRPr lang="en-US" altLang="ja-JP"/>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DB212-9569-44F5-9017-56D32D9E7EDF}" type="slidenum">
              <a:rPr lang="en-US" altLang="ja-JP"/>
              <a:pPr/>
              <a:t>31</a:t>
            </a:fld>
            <a:endParaRPr lang="en-US" altLang="ja-JP"/>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062D8-A5A6-4B8A-9191-F6555358C7BF}" type="slidenum">
              <a:rPr lang="en-US" altLang="ja-JP"/>
              <a:pPr/>
              <a:t>32</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062D8-A5A6-4B8A-9191-F6555358C7BF}" type="slidenum">
              <a:rPr lang="en-US" altLang="ja-JP"/>
              <a:pPr/>
              <a:t>33</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D2E24-A65C-45BA-B11E-D6861C29CAB0}"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ED2E24-A65C-45BA-B11E-D6861C29CAB0}" type="datetime1">
              <a:rPr lang="en-US" altLang="ja-JP" smtClean="0"/>
              <a:pPr/>
              <a:t>2/1/2010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9E3E14-38A0-0946-BEFB-FD0F2B06ADD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FBFC5-3415-4410-B00C-4814CB032DDD}" type="datetime1">
              <a:rPr lang="en-US" altLang="ja-JP" smtClean="0"/>
              <a:pPr/>
              <a:t>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E3E14-38A0-0946-BEFB-FD0F2B06AD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AFBFC5-3415-4410-B00C-4814CB032DDD}" type="datetime1">
              <a:rPr lang="en-US" altLang="ja-JP" smtClean="0"/>
              <a:pPr/>
              <a:t>2/1/2010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9E3E14-38A0-0946-BEFB-FD0F2B06AD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4\ookiic.m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4\gakuc.m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4\kouc.m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4\senc.m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4\seic.m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ja-JP" b="1" dirty="0" smtClean="0"/>
              <a:t>Oct. 26, 2009</a:t>
            </a:r>
            <a:endParaRPr lang="en-US" altLang="ja-JP" b="1" dirty="0"/>
          </a:p>
          <a:p>
            <a:r>
              <a:rPr lang="en-US" altLang="ja-JP" b="1" dirty="0" smtClean="0"/>
              <a:t>(Monday)</a:t>
            </a:r>
            <a:endParaRPr lang="en-US" altLang="ja-JP" b="1" dirty="0"/>
          </a:p>
        </p:txBody>
      </p:sp>
      <p:sp>
        <p:nvSpPr>
          <p:cNvPr id="2050" name="Rectangle 2"/>
          <p:cNvSpPr>
            <a:spLocks noGrp="1" noChangeArrowheads="1"/>
          </p:cNvSpPr>
          <p:nvPr>
            <p:ph type="ctrTitle"/>
          </p:nvPr>
        </p:nvSpPr>
        <p:spPr/>
        <p:txBody>
          <a:bodyPr/>
          <a:lstStyle/>
          <a:p>
            <a:r>
              <a:rPr lang="ja-JP" altLang="en-US"/>
              <a:t>にほんご</a:t>
            </a:r>
            <a:br>
              <a:rPr lang="ja-JP" altLang="en-US"/>
            </a:br>
            <a:r>
              <a:rPr lang="en-US" altLang="ja-JP" dirty="0"/>
              <a:t>JPN101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10</a:t>
            </a:fld>
            <a:endParaRPr lang="en-US" dirty="0"/>
          </a:p>
        </p:txBody>
      </p:sp>
      <p:pic>
        <p:nvPicPr>
          <p:cNvPr id="3074" name="Picture 2"/>
          <p:cNvPicPr>
            <a:picLocks noChangeAspect="1" noChangeArrowheads="1"/>
          </p:cNvPicPr>
          <p:nvPr/>
        </p:nvPicPr>
        <p:blipFill>
          <a:blip r:embed="rId2"/>
          <a:srcRect/>
          <a:stretch>
            <a:fillRect/>
          </a:stretch>
        </p:blipFill>
        <p:spPr bwMode="auto">
          <a:xfrm>
            <a:off x="1611824" y="1439081"/>
            <a:ext cx="6106333" cy="4917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11</a:t>
            </a:fld>
            <a:endParaRPr lang="en-US" dirty="0"/>
          </a:p>
        </p:txBody>
      </p:sp>
      <p:pic>
        <p:nvPicPr>
          <p:cNvPr id="1026" name="Picture 2"/>
          <p:cNvPicPr>
            <a:picLocks noChangeAspect="1" noChangeArrowheads="1"/>
          </p:cNvPicPr>
          <p:nvPr/>
        </p:nvPicPr>
        <p:blipFill>
          <a:blip r:embed="rId2"/>
          <a:srcRect/>
          <a:stretch>
            <a:fillRect/>
          </a:stretch>
        </p:blipFill>
        <p:spPr bwMode="auto">
          <a:xfrm>
            <a:off x="457200" y="1709979"/>
            <a:ext cx="2857500" cy="3810000"/>
          </a:xfrm>
          <a:prstGeom prst="rect">
            <a:avLst/>
          </a:prstGeom>
          <a:noFill/>
          <a:ln w="9525">
            <a:noFill/>
            <a:miter lim="800000"/>
            <a:headEnd/>
            <a:tailEnd/>
          </a:ln>
        </p:spPr>
      </p:pic>
      <p:sp>
        <p:nvSpPr>
          <p:cNvPr id="7" name="TextBox 6"/>
          <p:cNvSpPr txBox="1"/>
          <p:nvPr/>
        </p:nvSpPr>
        <p:spPr>
          <a:xfrm>
            <a:off x="457200" y="5770086"/>
            <a:ext cx="2857500" cy="461665"/>
          </a:xfrm>
          <a:prstGeom prst="rect">
            <a:avLst/>
          </a:prstGeom>
          <a:solidFill>
            <a:schemeClr val="accent2">
              <a:lumMod val="60000"/>
              <a:lumOff val="40000"/>
            </a:schemeClr>
          </a:solidFill>
        </p:spPr>
        <p:txBody>
          <a:bodyPr wrap="square" rtlCol="0">
            <a:spAutoFit/>
          </a:bodyPr>
          <a:lstStyle/>
          <a:p>
            <a:pPr algn="ctr"/>
            <a:r>
              <a:rPr lang="ja-JP" altLang="en-US" sz="2400" dirty="0" smtClean="0">
                <a:latin typeface="DFPKyoKaSho-W4" pitchFamily="18" charset="-128"/>
                <a:ea typeface="DFPKyoKaSho-W4" pitchFamily="18" charset="-128"/>
              </a:rPr>
              <a:t>ろっぽんぎヒルズ</a:t>
            </a:r>
            <a:endParaRPr lang="en-US" sz="2400" dirty="0">
              <a:latin typeface="DFPKyoKaSho-W4" pitchFamily="18" charset="-128"/>
              <a:ea typeface="DFPKyoKaSho-W4" pitchFamily="18" charset="-128"/>
            </a:endParaRPr>
          </a:p>
        </p:txBody>
      </p:sp>
      <p:pic>
        <p:nvPicPr>
          <p:cNvPr id="1027" name="Picture 3"/>
          <p:cNvPicPr>
            <a:picLocks noChangeAspect="1" noChangeArrowheads="1"/>
          </p:cNvPicPr>
          <p:nvPr/>
        </p:nvPicPr>
        <p:blipFill>
          <a:blip r:embed="rId3"/>
          <a:srcRect/>
          <a:stretch>
            <a:fillRect/>
          </a:stretch>
        </p:blipFill>
        <p:spPr bwMode="auto">
          <a:xfrm>
            <a:off x="3583337" y="1709979"/>
            <a:ext cx="5103463" cy="3810000"/>
          </a:xfrm>
          <a:prstGeom prst="rect">
            <a:avLst/>
          </a:prstGeom>
          <a:noFill/>
          <a:ln w="9525">
            <a:noFill/>
            <a:miter lim="800000"/>
            <a:headEnd/>
            <a:tailEnd/>
          </a:ln>
        </p:spPr>
      </p:pic>
      <p:sp>
        <p:nvSpPr>
          <p:cNvPr id="10" name="TextBox 9"/>
          <p:cNvSpPr txBox="1"/>
          <p:nvPr/>
        </p:nvSpPr>
        <p:spPr>
          <a:xfrm>
            <a:off x="4747648" y="5770086"/>
            <a:ext cx="2857500" cy="461665"/>
          </a:xfrm>
          <a:prstGeom prst="rect">
            <a:avLst/>
          </a:prstGeom>
          <a:solidFill>
            <a:schemeClr val="accent2">
              <a:lumMod val="60000"/>
              <a:lumOff val="40000"/>
            </a:schemeClr>
          </a:solidFill>
        </p:spPr>
        <p:txBody>
          <a:bodyPr wrap="square" rtlCol="0">
            <a:spAutoFit/>
          </a:bodyPr>
          <a:lstStyle/>
          <a:p>
            <a:pPr algn="ctr"/>
            <a:r>
              <a:rPr lang="ja-JP" altLang="en-US" sz="2400" dirty="0" smtClean="0">
                <a:latin typeface="DFPKyoKaSho-W4" pitchFamily="18" charset="-128"/>
                <a:ea typeface="DFPKyoKaSho-W4" pitchFamily="18" charset="-128"/>
              </a:rPr>
              <a:t>きよみずでら</a:t>
            </a:r>
            <a:endParaRPr lang="en-US" sz="2400" dirty="0">
              <a:latin typeface="DFPKyoKaSho-W4" pitchFamily="18" charset="-128"/>
              <a:ea typeface="DFPKyoKaSho-W4" pitchFamily="18" charset="-128"/>
            </a:endParaRPr>
          </a:p>
        </p:txBody>
      </p:sp>
      <p:sp>
        <p:nvSpPr>
          <p:cNvPr id="12" name="Rectangle 11"/>
          <p:cNvSpPr/>
          <p:nvPr/>
        </p:nvSpPr>
        <p:spPr>
          <a:xfrm>
            <a:off x="4250087" y="6356350"/>
            <a:ext cx="4606226" cy="276999"/>
          </a:xfrm>
          <a:prstGeom prst="rect">
            <a:avLst/>
          </a:prstGeom>
        </p:spPr>
        <p:txBody>
          <a:bodyPr wrap="square">
            <a:spAutoFit/>
          </a:bodyPr>
          <a:lstStyle/>
          <a:p>
            <a:r>
              <a:rPr lang="en-US" sz="1200" dirty="0" smtClean="0"/>
              <a:t>Google Image, http://images.google.co.jp/imghp?hl=ja&amp;tab=wi</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7" name="TextBox 6"/>
          <p:cNvSpPr txBox="1"/>
          <p:nvPr/>
        </p:nvSpPr>
        <p:spPr>
          <a:xfrm>
            <a:off x="689675" y="5585420"/>
            <a:ext cx="2857500" cy="461665"/>
          </a:xfrm>
          <a:prstGeom prst="rect">
            <a:avLst/>
          </a:prstGeom>
          <a:solidFill>
            <a:schemeClr val="accent2">
              <a:lumMod val="60000"/>
              <a:lumOff val="40000"/>
            </a:schemeClr>
          </a:solidFill>
        </p:spPr>
        <p:txBody>
          <a:bodyPr wrap="square" rtlCol="0">
            <a:spAutoFit/>
          </a:bodyPr>
          <a:lstStyle/>
          <a:p>
            <a:pPr algn="ctr"/>
            <a:r>
              <a:rPr lang="ja-JP" altLang="en-US" sz="2400" dirty="0" smtClean="0">
                <a:latin typeface="DFPKyoKaSho-W4" pitchFamily="18" charset="-128"/>
                <a:ea typeface="DFPKyoKaSho-W4" pitchFamily="18" charset="-128"/>
              </a:rPr>
              <a:t>きんかくじ</a:t>
            </a:r>
            <a:endParaRPr lang="en-US" sz="2400" dirty="0">
              <a:latin typeface="DFPKyoKaSho-W4" pitchFamily="18" charset="-128"/>
              <a:ea typeface="DFPKyoKaSho-W4" pitchFamily="18" charset="-128"/>
            </a:endParaRPr>
          </a:p>
        </p:txBody>
      </p:sp>
      <p:sp>
        <p:nvSpPr>
          <p:cNvPr id="10" name="TextBox 9"/>
          <p:cNvSpPr txBox="1"/>
          <p:nvPr/>
        </p:nvSpPr>
        <p:spPr>
          <a:xfrm>
            <a:off x="5011119" y="5585420"/>
            <a:ext cx="2857500" cy="461665"/>
          </a:xfrm>
          <a:prstGeom prst="rect">
            <a:avLst/>
          </a:prstGeom>
          <a:solidFill>
            <a:schemeClr val="accent2">
              <a:lumMod val="60000"/>
              <a:lumOff val="40000"/>
            </a:schemeClr>
          </a:solidFill>
        </p:spPr>
        <p:txBody>
          <a:bodyPr wrap="square" rtlCol="0">
            <a:spAutoFit/>
          </a:bodyPr>
          <a:lstStyle/>
          <a:p>
            <a:pPr algn="ctr"/>
            <a:r>
              <a:rPr lang="ja-JP" altLang="en-US" sz="2400" dirty="0" smtClean="0">
                <a:latin typeface="DFPKyoKaSho-W4" pitchFamily="18" charset="-128"/>
                <a:ea typeface="DFPKyoKaSho-W4" pitchFamily="18" charset="-128"/>
              </a:rPr>
              <a:t>おおさかじょう</a:t>
            </a:r>
            <a:endParaRPr lang="en-US" sz="2400" dirty="0">
              <a:latin typeface="DFPKyoKaSho-W4" pitchFamily="18" charset="-128"/>
              <a:ea typeface="DFPKyoKaSho-W4" pitchFamily="18" charset="-128"/>
            </a:endParaRPr>
          </a:p>
        </p:txBody>
      </p:sp>
      <p:pic>
        <p:nvPicPr>
          <p:cNvPr id="2051" name="Picture 3"/>
          <p:cNvPicPr>
            <a:picLocks noChangeAspect="1" noChangeArrowheads="1"/>
          </p:cNvPicPr>
          <p:nvPr/>
        </p:nvPicPr>
        <p:blipFill>
          <a:blip r:embed="rId2"/>
          <a:srcRect/>
          <a:stretch>
            <a:fillRect/>
          </a:stretch>
        </p:blipFill>
        <p:spPr bwMode="auto">
          <a:xfrm>
            <a:off x="4198231" y="2049812"/>
            <a:ext cx="4426616" cy="3216674"/>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457200" y="2049812"/>
            <a:ext cx="3446436" cy="3216674"/>
          </a:xfrm>
          <a:prstGeom prst="rect">
            <a:avLst/>
          </a:prstGeom>
          <a:noFill/>
          <a:ln w="9525">
            <a:noFill/>
            <a:miter lim="800000"/>
            <a:headEnd/>
            <a:tailEnd/>
          </a:ln>
        </p:spPr>
      </p:pic>
      <p:sp>
        <p:nvSpPr>
          <p:cNvPr id="11" name="Rectangle 10"/>
          <p:cNvSpPr/>
          <p:nvPr/>
        </p:nvSpPr>
        <p:spPr>
          <a:xfrm>
            <a:off x="5345282" y="6359951"/>
            <a:ext cx="3081613" cy="276999"/>
          </a:xfrm>
          <a:prstGeom prst="rect">
            <a:avLst/>
          </a:prstGeom>
        </p:spPr>
        <p:txBody>
          <a:bodyPr wrap="none">
            <a:spAutoFit/>
          </a:bodyPr>
          <a:lstStyle/>
          <a:p>
            <a:r>
              <a:rPr lang="en-US" sz="1200" dirty="0" smtClean="0"/>
              <a:t>(Web Japan, http://web-japan.org/index.html)</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13</a:t>
            </a:fld>
            <a:endParaRPr lang="en-US" dirty="0"/>
          </a:p>
        </p:txBody>
      </p:sp>
      <p:pic>
        <p:nvPicPr>
          <p:cNvPr id="5122" name="Picture 2" descr="E:\101 ch4\screenshot3-3-4-5\Picture 15.png"/>
          <p:cNvPicPr>
            <a:picLocks noChangeAspect="1" noChangeArrowheads="1"/>
          </p:cNvPicPr>
          <p:nvPr/>
        </p:nvPicPr>
        <p:blipFill>
          <a:blip r:embed="rId2"/>
          <a:srcRect/>
          <a:stretch>
            <a:fillRect/>
          </a:stretch>
        </p:blipFill>
        <p:spPr bwMode="auto">
          <a:xfrm>
            <a:off x="651197" y="1417638"/>
            <a:ext cx="7224713" cy="838200"/>
          </a:xfrm>
          <a:prstGeom prst="rect">
            <a:avLst/>
          </a:prstGeom>
          <a:noFill/>
        </p:spPr>
      </p:pic>
      <p:pic>
        <p:nvPicPr>
          <p:cNvPr id="5123" name="Picture 3" descr="E:\101 ch4\screenshot3-3-4-5\Picture 20.png"/>
          <p:cNvPicPr>
            <a:picLocks noChangeAspect="1" noChangeArrowheads="1"/>
          </p:cNvPicPr>
          <p:nvPr/>
        </p:nvPicPr>
        <p:blipFill>
          <a:blip r:embed="rId3"/>
          <a:srcRect/>
          <a:stretch>
            <a:fillRect/>
          </a:stretch>
        </p:blipFill>
        <p:spPr bwMode="auto">
          <a:xfrm>
            <a:off x="1070298" y="2255838"/>
            <a:ext cx="5575300" cy="1104900"/>
          </a:xfrm>
          <a:prstGeom prst="rect">
            <a:avLst/>
          </a:prstGeom>
          <a:noFill/>
        </p:spPr>
      </p:pic>
      <p:pic>
        <p:nvPicPr>
          <p:cNvPr id="5124" name="Picture 4" descr="E:\101 ch4\screenshot3-3-4-5\Picture 16.png"/>
          <p:cNvPicPr>
            <a:picLocks noChangeAspect="1" noChangeArrowheads="1"/>
          </p:cNvPicPr>
          <p:nvPr/>
        </p:nvPicPr>
        <p:blipFill>
          <a:blip r:embed="rId4"/>
          <a:srcRect/>
          <a:stretch>
            <a:fillRect/>
          </a:stretch>
        </p:blipFill>
        <p:spPr bwMode="auto">
          <a:xfrm>
            <a:off x="1070298" y="3725149"/>
            <a:ext cx="6182908" cy="20306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14</a:t>
            </a:fld>
            <a:endParaRPr lang="en-US" dirty="0"/>
          </a:p>
        </p:txBody>
      </p:sp>
      <p:pic>
        <p:nvPicPr>
          <p:cNvPr id="5122" name="Picture 2" descr="E:\101 ch4\screenshot3-3-4-5\Picture 15.png"/>
          <p:cNvPicPr>
            <a:picLocks noChangeAspect="1" noChangeArrowheads="1"/>
          </p:cNvPicPr>
          <p:nvPr/>
        </p:nvPicPr>
        <p:blipFill>
          <a:blip r:embed="rId2"/>
          <a:srcRect/>
          <a:stretch>
            <a:fillRect/>
          </a:stretch>
        </p:blipFill>
        <p:spPr bwMode="auto">
          <a:xfrm>
            <a:off x="651197" y="1417638"/>
            <a:ext cx="7224713" cy="838200"/>
          </a:xfrm>
          <a:prstGeom prst="rect">
            <a:avLst/>
          </a:prstGeom>
          <a:noFill/>
        </p:spPr>
      </p:pic>
      <p:pic>
        <p:nvPicPr>
          <p:cNvPr id="6146" name="Picture 2" descr="E:\101 ch4\screenshot3-3-4-5\Picture 17.png"/>
          <p:cNvPicPr>
            <a:picLocks noChangeAspect="1" noChangeArrowheads="1"/>
          </p:cNvPicPr>
          <p:nvPr/>
        </p:nvPicPr>
        <p:blipFill>
          <a:blip r:embed="rId3"/>
          <a:srcRect/>
          <a:stretch>
            <a:fillRect/>
          </a:stretch>
        </p:blipFill>
        <p:spPr bwMode="auto">
          <a:xfrm>
            <a:off x="1070298" y="3457567"/>
            <a:ext cx="5826448" cy="3400433"/>
          </a:xfrm>
          <a:prstGeom prst="rect">
            <a:avLst/>
          </a:prstGeom>
          <a:noFill/>
        </p:spPr>
      </p:pic>
      <p:pic>
        <p:nvPicPr>
          <p:cNvPr id="8" name="Picture 3" descr="E:\101 ch4\screenshot3-3-4-5\Picture 20.png"/>
          <p:cNvPicPr>
            <a:picLocks noChangeAspect="1" noChangeArrowheads="1"/>
          </p:cNvPicPr>
          <p:nvPr/>
        </p:nvPicPr>
        <p:blipFill>
          <a:blip r:embed="rId4"/>
          <a:srcRect/>
          <a:stretch>
            <a:fillRect/>
          </a:stretch>
        </p:blipFill>
        <p:spPr bwMode="auto">
          <a:xfrm>
            <a:off x="1070298" y="2255838"/>
            <a:ext cx="5575300" cy="1104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15</a:t>
            </a:fld>
            <a:endParaRPr lang="en-US" dirty="0"/>
          </a:p>
        </p:txBody>
      </p:sp>
      <p:pic>
        <p:nvPicPr>
          <p:cNvPr id="7175" name="Picture 7" descr="E:\101 ch4\screenshot3-3-4-5\Picture 8.png"/>
          <p:cNvPicPr>
            <a:picLocks noChangeAspect="1" noChangeArrowheads="1"/>
          </p:cNvPicPr>
          <p:nvPr/>
        </p:nvPicPr>
        <p:blipFill>
          <a:blip r:embed="rId2"/>
          <a:srcRect/>
          <a:stretch>
            <a:fillRect/>
          </a:stretch>
        </p:blipFill>
        <p:spPr bwMode="auto">
          <a:xfrm>
            <a:off x="1267633" y="1671422"/>
            <a:ext cx="6235700" cy="2794000"/>
          </a:xfrm>
          <a:prstGeom prst="rect">
            <a:avLst/>
          </a:prstGeom>
          <a:noFill/>
        </p:spPr>
      </p:pic>
      <p:cxnSp>
        <p:nvCxnSpPr>
          <p:cNvPr id="11" name="Straight Connector 10"/>
          <p:cNvCxnSpPr/>
          <p:nvPr/>
        </p:nvCxnSpPr>
        <p:spPr>
          <a:xfrm>
            <a:off x="3254644" y="3146156"/>
            <a:ext cx="51144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23360" y="3146156"/>
            <a:ext cx="76716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429932" y="3719593"/>
            <a:ext cx="51144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266841" y="3719593"/>
            <a:ext cx="166090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51760" y="3921071"/>
            <a:ext cx="143101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 Describing people, things, and their locations using </a:t>
            </a:r>
            <a:br>
              <a:rPr lang="en-US" altLang="ja-JP" sz="2400" dirty="0" smtClean="0"/>
            </a:br>
            <a:r>
              <a:rPr lang="en-US" altLang="ja-JP" sz="2400" dirty="0" smtClean="0"/>
              <a:t>			   </a:t>
            </a:r>
            <a:r>
              <a:rPr lang="ja-JP" altLang="en-US" sz="2400" smtClean="0"/>
              <a:t>～に～があります／います</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16</a:t>
            </a:fld>
            <a:endParaRPr lang="en-US" dirty="0"/>
          </a:p>
        </p:txBody>
      </p:sp>
      <p:graphicFrame>
        <p:nvGraphicFramePr>
          <p:cNvPr id="14" name="Table 13"/>
          <p:cNvGraphicFramePr>
            <a:graphicFrameLocks noGrp="1"/>
          </p:cNvGraphicFramePr>
          <p:nvPr/>
        </p:nvGraphicFramePr>
        <p:xfrm>
          <a:off x="457200" y="1826151"/>
          <a:ext cx="8229599" cy="4552095"/>
        </p:xfrm>
        <a:graphic>
          <a:graphicData uri="http://schemas.openxmlformats.org/drawingml/2006/table">
            <a:tbl>
              <a:tblPr/>
              <a:tblGrid>
                <a:gridCol w="2451370"/>
                <a:gridCol w="1600895"/>
                <a:gridCol w="2576439"/>
                <a:gridCol w="1600895"/>
              </a:tblGrid>
              <a:tr h="382810">
                <a:tc gridSpan="4">
                  <a:txBody>
                    <a:bodyPr/>
                    <a:lstStyle/>
                    <a:p>
                      <a:pPr marL="457200" indent="-457200" algn="l" fontAlgn="b">
                        <a:buNone/>
                      </a:pPr>
                      <a:endParaRPr lang="en-US" sz="2400" b="0" i="0" u="none" strike="noStrike" dirty="0" smtClean="0">
                        <a:solidFill>
                          <a:schemeClr val="tx1"/>
                        </a:solidFill>
                        <a:latin typeface="Calibri"/>
                      </a:endParaRPr>
                    </a:p>
                    <a:p>
                      <a:pPr marL="457200" indent="-457200" algn="l" fontAlgn="b">
                        <a:buNone/>
                      </a:pPr>
                      <a:r>
                        <a:rPr lang="en-US" sz="2400" b="0" i="0" u="none" strike="noStrike" dirty="0" smtClean="0">
                          <a:solidFill>
                            <a:schemeClr val="tx1"/>
                          </a:solidFill>
                          <a:latin typeface="Calibri"/>
                        </a:rPr>
                        <a:t>1)</a:t>
                      </a:r>
                      <a:r>
                        <a:rPr lang="en-US" sz="2400" b="0" i="0" u="none" strike="noStrike" baseline="0" dirty="0" smtClean="0">
                          <a:solidFill>
                            <a:schemeClr val="tx1"/>
                          </a:solidFill>
                          <a:latin typeface="Calibri"/>
                        </a:rPr>
                        <a:t> </a:t>
                      </a:r>
                      <a:r>
                        <a:rPr lang="en-US" sz="2400" b="0" i="0" u="none" strike="noStrike" dirty="0" smtClean="0">
                          <a:solidFill>
                            <a:schemeClr val="tx1"/>
                          </a:solidFill>
                          <a:latin typeface="Calibri"/>
                        </a:rPr>
                        <a:t>To </a:t>
                      </a:r>
                      <a:r>
                        <a:rPr lang="en-US" sz="2400" b="0" i="0" u="none" strike="noStrike" dirty="0">
                          <a:solidFill>
                            <a:schemeClr val="tx1"/>
                          </a:solidFill>
                          <a:latin typeface="Calibri"/>
                        </a:rPr>
                        <a:t>describe an object, </a:t>
                      </a:r>
                      <a:r>
                        <a:rPr lang="en-US" sz="2400" b="0" i="0" u="none" strike="noStrike" dirty="0" smtClean="0">
                          <a:solidFill>
                            <a:schemeClr val="tx1"/>
                          </a:solidFill>
                          <a:latin typeface="Calibri"/>
                        </a:rPr>
                        <a:t>event</a:t>
                      </a:r>
                      <a:r>
                        <a:rPr lang="en-US" sz="2400" b="0" i="0" u="none" strike="noStrike" dirty="0">
                          <a:solidFill>
                            <a:schemeClr val="tx1"/>
                          </a:solidFill>
                          <a:latin typeface="Calibri"/>
                        </a:rPr>
                        <a:t>, activity, or </a:t>
                      </a:r>
                      <a:r>
                        <a:rPr lang="en-US" sz="2400" b="0" i="0" u="none" strike="noStrike" dirty="0" smtClean="0">
                          <a:solidFill>
                            <a:schemeClr val="tx1"/>
                          </a:solidFill>
                          <a:latin typeface="Calibri"/>
                        </a:rPr>
                        <a:t>possession</a:t>
                      </a:r>
                    </a:p>
                    <a:p>
                      <a:pPr marL="457200" indent="-457200" algn="l" fontAlgn="b">
                        <a:buNone/>
                      </a:pPr>
                      <a:endParaRPr lang="en-US" sz="2400" b="0" i="0" u="none" strike="noStrike" dirty="0" smtClean="0">
                        <a:solidFill>
                          <a:srgbClr val="FF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82810">
                <a:tc>
                  <a:txBody>
                    <a:bodyPr/>
                    <a:lstStyle/>
                    <a:p>
                      <a:pPr algn="l" fontAlgn="b"/>
                      <a:r>
                        <a:rPr lang="en-US" sz="2400" b="0" i="0" u="none" strike="noStrike">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82810">
                <a:tc>
                  <a:txBody>
                    <a:bodyPr/>
                    <a:lstStyle/>
                    <a:p>
                      <a:pPr algn="l" fontAlgn="b"/>
                      <a:r>
                        <a:rPr lang="ja-JP" altLang="en-US" sz="2400" b="0" i="0" u="none" strike="noStrike">
                          <a:solidFill>
                            <a:srgbClr val="000000"/>
                          </a:solidFill>
                          <a:latin typeface="DFPKyoKaSho-W4" pitchFamily="18" charset="-128"/>
                          <a:ea typeface="DFPKyoKaSho-W4" pitchFamily="18" charset="-128"/>
                        </a:rPr>
                        <a:t>ほん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82810">
                <a:tc gridSpan="3">
                  <a:txBody>
                    <a:bodyPr/>
                    <a:lstStyle/>
                    <a:p>
                      <a:pPr algn="l" fontAlgn="b"/>
                      <a:r>
                        <a:rPr lang="en-US" sz="2400" b="0" i="0" u="none" strike="noStrike" dirty="0">
                          <a:solidFill>
                            <a:srgbClr val="000000"/>
                          </a:solidFill>
                          <a:latin typeface="Calibri"/>
                        </a:rPr>
                        <a:t>There is a book./I have a book.</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382810">
                <a:tc>
                  <a:txBody>
                    <a:bodyPr/>
                    <a:lstStyle/>
                    <a:p>
                      <a:pPr algn="l" fontAlgn="b"/>
                      <a:r>
                        <a:rPr lang="en-US" sz="2400" b="0" i="0" u="none" strike="noStrike">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82810">
                <a:tc>
                  <a:txBody>
                    <a:bodyPr/>
                    <a:lstStyle/>
                    <a:p>
                      <a:pPr algn="l" fontAlgn="b"/>
                      <a:r>
                        <a:rPr lang="ja-JP" altLang="en-US" sz="2400" b="0" i="0" u="none" strike="noStrike">
                          <a:solidFill>
                            <a:srgbClr val="000000"/>
                          </a:solidFill>
                          <a:latin typeface="DFPKyoKaSho-W4" pitchFamily="18" charset="-128"/>
                          <a:ea typeface="DFPKyoKaSho-W4" pitchFamily="18" charset="-128"/>
                        </a:rPr>
                        <a:t>えいが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82810">
                <a:tc gridSpan="2">
                  <a:txBody>
                    <a:bodyPr/>
                    <a:lstStyle/>
                    <a:p>
                      <a:pPr algn="l" fontAlgn="b"/>
                      <a:r>
                        <a:rPr lang="en-US" sz="2400" b="0" i="0" u="none" strike="noStrike" dirty="0">
                          <a:solidFill>
                            <a:srgbClr val="000000"/>
                          </a:solidFill>
                          <a:latin typeface="Calibri"/>
                        </a:rPr>
                        <a:t>There is a movie.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2810">
                <a:tc>
                  <a:txBody>
                    <a:bodyPr/>
                    <a:lstStyle/>
                    <a:p>
                      <a:pPr algn="l" fontAlgn="b"/>
                      <a:r>
                        <a:rPr lang="en-US" sz="2400" b="0" i="0" u="none" strike="noStrike" dirty="0">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82810">
                <a:tc>
                  <a:txBody>
                    <a:bodyPr/>
                    <a:lstStyle/>
                    <a:p>
                      <a:pPr algn="l" fontAlgn="b"/>
                      <a:r>
                        <a:rPr lang="ja-JP" altLang="en-US" sz="2400" b="0" i="0" u="none" strike="noStrike">
                          <a:solidFill>
                            <a:srgbClr val="000000"/>
                          </a:solidFill>
                          <a:latin typeface="DFPKyoKaSho-W4" pitchFamily="18" charset="-128"/>
                          <a:ea typeface="DFPKyoKaSho-W4" pitchFamily="18" charset="-128"/>
                        </a:rPr>
                        <a:t>しゅくだい</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82810">
                <a:tc gridSpan="3">
                  <a:txBody>
                    <a:bodyPr/>
                    <a:lstStyle/>
                    <a:p>
                      <a:pPr algn="l" fontAlgn="b"/>
                      <a:r>
                        <a:rPr lang="en-US" sz="2400" b="0" i="0" u="none" strike="noStrike" dirty="0">
                          <a:solidFill>
                            <a:srgbClr val="000000"/>
                          </a:solidFill>
                          <a:latin typeface="Calibri"/>
                        </a:rPr>
                        <a:t>There is homework./I have homework.</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16" name="TextBox 15"/>
          <p:cNvSpPr txBox="1"/>
          <p:nvPr/>
        </p:nvSpPr>
        <p:spPr>
          <a:xfrm>
            <a:off x="457201" y="1641485"/>
            <a:ext cx="914400" cy="369332"/>
          </a:xfrm>
          <a:prstGeom prst="rect">
            <a:avLst/>
          </a:prstGeom>
          <a:solidFill>
            <a:srgbClr val="92D050"/>
          </a:solidFill>
        </p:spPr>
        <p:txBody>
          <a:bodyPr wrap="square" rtlCol="0">
            <a:spAutoFit/>
          </a:bodyPr>
          <a:lstStyle/>
          <a:p>
            <a:pPr algn="ctr"/>
            <a:r>
              <a:rPr lang="en-US" dirty="0" smtClean="0"/>
              <a:t>Review</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 Describing people, things, and their locations using </a:t>
            </a:r>
            <a:br>
              <a:rPr lang="en-US" altLang="ja-JP" sz="2400" dirty="0" smtClean="0"/>
            </a:br>
            <a:r>
              <a:rPr lang="en-US" altLang="ja-JP" sz="2400" dirty="0" smtClean="0"/>
              <a:t>			   </a:t>
            </a:r>
            <a:r>
              <a:rPr lang="ja-JP" altLang="en-US" sz="2400" smtClean="0"/>
              <a:t>～に～があります／います</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17</a:t>
            </a:fld>
            <a:endParaRPr lang="en-US" dirty="0"/>
          </a:p>
        </p:txBody>
      </p:sp>
      <p:graphicFrame>
        <p:nvGraphicFramePr>
          <p:cNvPr id="5" name="Table 4"/>
          <p:cNvGraphicFramePr>
            <a:graphicFrameLocks noGrp="1"/>
          </p:cNvGraphicFramePr>
          <p:nvPr/>
        </p:nvGraphicFramePr>
        <p:xfrm>
          <a:off x="457200" y="1826151"/>
          <a:ext cx="8229600" cy="2232660"/>
        </p:xfrm>
        <a:graphic>
          <a:graphicData uri="http://schemas.openxmlformats.org/drawingml/2006/table">
            <a:tbl>
              <a:tblPr/>
              <a:tblGrid>
                <a:gridCol w="2009553"/>
                <a:gridCol w="1363626"/>
                <a:gridCol w="1411472"/>
                <a:gridCol w="1236441"/>
                <a:gridCol w="2208508"/>
              </a:tblGrid>
              <a:tr h="583251">
                <a:tc gridSpan="5">
                  <a:txBody>
                    <a:bodyPr/>
                    <a:lstStyle/>
                    <a:p>
                      <a:pPr algn="l" fontAlgn="b"/>
                      <a:endParaRPr lang="en-US" sz="2400" b="0" i="0" u="none" strike="noStrike" dirty="0" smtClean="0">
                        <a:solidFill>
                          <a:srgbClr val="000000"/>
                        </a:solidFill>
                        <a:latin typeface="Calibri"/>
                      </a:endParaRPr>
                    </a:p>
                    <a:p>
                      <a:pPr algn="l" fontAlgn="b"/>
                      <a:r>
                        <a:rPr lang="en-US" sz="2400" b="0" i="0" u="none" strike="noStrike" dirty="0" smtClean="0">
                          <a:solidFill>
                            <a:srgbClr val="000000"/>
                          </a:solidFill>
                          <a:latin typeface="Calibri"/>
                        </a:rPr>
                        <a:t>2) To </a:t>
                      </a:r>
                      <a:r>
                        <a:rPr lang="en-US" sz="2400" b="0" i="0" u="none" strike="noStrike" dirty="0">
                          <a:solidFill>
                            <a:srgbClr val="000000"/>
                          </a:solidFill>
                          <a:latin typeface="Calibri"/>
                        </a:rPr>
                        <a:t>describe where an event will take </a:t>
                      </a:r>
                      <a:r>
                        <a:rPr lang="en-US" sz="2400" b="0" i="0" u="none" strike="noStrike" dirty="0" smtClean="0">
                          <a:solidFill>
                            <a:srgbClr val="000000"/>
                          </a:solidFill>
                          <a:latin typeface="Calibri"/>
                        </a:rPr>
                        <a:t>place</a:t>
                      </a:r>
                    </a:p>
                    <a:p>
                      <a:pPr algn="l" fontAlgn="b"/>
                      <a:endParaRPr lang="en-US" sz="2400" b="0" i="0" u="none" strike="noStrike" dirty="0" smtClean="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9790">
                <a:tc>
                  <a:txBody>
                    <a:bodyPr/>
                    <a:lstStyle/>
                    <a:p>
                      <a:pPr algn="l" fontAlgn="b"/>
                      <a:r>
                        <a:rPr lang="en-US" sz="2400" b="0" i="0" u="none" strike="noStrike" dirty="0">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29790">
                <a:tc>
                  <a:txBody>
                    <a:bodyPr/>
                    <a:lstStyle/>
                    <a:p>
                      <a:pPr algn="l" fontAlgn="b"/>
                      <a:r>
                        <a:rPr lang="ja-JP" altLang="en-US" sz="2400" b="0" i="0" u="none" strike="noStrike">
                          <a:solidFill>
                            <a:srgbClr val="000000"/>
                          </a:solidFill>
                          <a:latin typeface="DFPKyoKaSho-W4" pitchFamily="18" charset="-128"/>
                          <a:ea typeface="DFPKyoKaSho-W4" pitchFamily="18" charset="-128"/>
                        </a:rPr>
                        <a:t>としょかん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で</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えいが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790">
                <a:tc gridSpan="3">
                  <a:txBody>
                    <a:bodyPr/>
                    <a:lstStyle/>
                    <a:p>
                      <a:pPr algn="l" fontAlgn="b"/>
                      <a:r>
                        <a:rPr lang="en-US" sz="2400" b="0" i="0" u="none" strike="noStrike" dirty="0">
                          <a:solidFill>
                            <a:srgbClr val="000000"/>
                          </a:solidFill>
                          <a:latin typeface="Calibri"/>
                        </a:rPr>
                        <a:t>There is a movie at the library.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TextBox 5"/>
          <p:cNvSpPr txBox="1"/>
          <p:nvPr/>
        </p:nvSpPr>
        <p:spPr>
          <a:xfrm>
            <a:off x="457200" y="1641485"/>
            <a:ext cx="914400" cy="369332"/>
          </a:xfrm>
          <a:prstGeom prst="rect">
            <a:avLst/>
          </a:prstGeom>
          <a:solidFill>
            <a:srgbClr val="92D050"/>
          </a:solidFill>
        </p:spPr>
        <p:txBody>
          <a:bodyPr wrap="square" rtlCol="0">
            <a:spAutoFit/>
          </a:bodyPr>
          <a:lstStyle/>
          <a:p>
            <a:pPr algn="ctr"/>
            <a:r>
              <a:rPr lang="en-US" dirty="0" smtClean="0"/>
              <a:t>Review</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 Describing people, things, and their locations using </a:t>
            </a:r>
            <a:br>
              <a:rPr lang="en-US" altLang="ja-JP" sz="2400" dirty="0" smtClean="0"/>
            </a:br>
            <a:r>
              <a:rPr lang="en-US" altLang="ja-JP" sz="2400" dirty="0" smtClean="0"/>
              <a:t>			   </a:t>
            </a:r>
            <a:r>
              <a:rPr lang="ja-JP" altLang="en-US" sz="2400" smtClean="0"/>
              <a:t>～に～があります／います</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18</a:t>
            </a:fld>
            <a:endParaRPr lang="en-US" dirty="0"/>
          </a:p>
        </p:txBody>
      </p:sp>
      <p:sp>
        <p:nvSpPr>
          <p:cNvPr id="7" name="TextBox 6"/>
          <p:cNvSpPr txBox="1"/>
          <p:nvPr/>
        </p:nvSpPr>
        <p:spPr>
          <a:xfrm>
            <a:off x="457201" y="1675131"/>
            <a:ext cx="914400" cy="369332"/>
          </a:xfrm>
          <a:prstGeom prst="rect">
            <a:avLst/>
          </a:prstGeom>
          <a:solidFill>
            <a:srgbClr val="92D050"/>
          </a:solidFill>
        </p:spPr>
        <p:txBody>
          <a:bodyPr wrap="square" rtlCol="0">
            <a:spAutoFit/>
          </a:bodyPr>
          <a:lstStyle/>
          <a:p>
            <a:pPr algn="ctr"/>
            <a:r>
              <a:rPr lang="en-US" dirty="0" smtClean="0"/>
              <a:t>Review</a:t>
            </a:r>
            <a:endParaRPr lang="en-US" dirty="0"/>
          </a:p>
        </p:txBody>
      </p:sp>
      <p:graphicFrame>
        <p:nvGraphicFramePr>
          <p:cNvPr id="10" name="Table 9"/>
          <p:cNvGraphicFramePr>
            <a:graphicFrameLocks noGrp="1"/>
          </p:cNvGraphicFramePr>
          <p:nvPr/>
        </p:nvGraphicFramePr>
        <p:xfrm>
          <a:off x="457202" y="2231756"/>
          <a:ext cx="8229597" cy="4109085"/>
        </p:xfrm>
        <a:graphic>
          <a:graphicData uri="http://schemas.openxmlformats.org/drawingml/2006/table">
            <a:tbl>
              <a:tblPr/>
              <a:tblGrid>
                <a:gridCol w="1350498"/>
                <a:gridCol w="1244991"/>
                <a:gridCol w="1350498"/>
                <a:gridCol w="1181686"/>
                <a:gridCol w="1962442"/>
                <a:gridCol w="1139482"/>
              </a:tblGrid>
              <a:tr h="364945">
                <a:tc gridSpan="6">
                  <a:txBody>
                    <a:bodyPr/>
                    <a:lstStyle/>
                    <a:p>
                      <a:pPr algn="l" fontAlgn="b"/>
                      <a:r>
                        <a:rPr lang="en-US" sz="2400" b="0" i="0" u="none" strike="noStrike" dirty="0">
                          <a:solidFill>
                            <a:srgbClr val="000000"/>
                          </a:solidFill>
                          <a:latin typeface="Calibri"/>
                        </a:rPr>
                        <a:t>To ask for or tell the </a:t>
                      </a:r>
                      <a:r>
                        <a:rPr lang="en-US" sz="2400" b="0" i="0" u="none" strike="noStrike" dirty="0" smtClean="0">
                          <a:solidFill>
                            <a:srgbClr val="000000"/>
                          </a:solidFill>
                          <a:latin typeface="Calibri"/>
                        </a:rPr>
                        <a:t>location </a:t>
                      </a:r>
                      <a:r>
                        <a:rPr lang="en-US" sz="2400" b="0" i="0" u="none" strike="noStrike" dirty="0">
                          <a:solidFill>
                            <a:srgbClr val="000000"/>
                          </a:solidFill>
                          <a:latin typeface="Calibri"/>
                        </a:rPr>
                        <a:t>of something or </a:t>
                      </a:r>
                      <a:r>
                        <a:rPr lang="en-US" sz="2400" b="0" i="0" u="none" strike="noStrike" dirty="0" smtClean="0">
                          <a:solidFill>
                            <a:srgbClr val="000000"/>
                          </a:solidFill>
                          <a:latin typeface="Calibri"/>
                        </a:rPr>
                        <a:t>someone</a:t>
                      </a:r>
                    </a:p>
                    <a:p>
                      <a:pPr algn="l" fontAlgn="b"/>
                      <a:endParaRPr lang="en-US" sz="24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945">
                <a:tc>
                  <a:txBody>
                    <a:bodyPr/>
                    <a:lstStyle/>
                    <a:p>
                      <a:pPr algn="l" fontAlgn="b"/>
                      <a:r>
                        <a:rPr lang="en-US" sz="2400" b="0" i="0" u="none" strike="noStrike" dirty="0">
                          <a:solidFill>
                            <a:srgbClr val="000000"/>
                          </a:solidFill>
                          <a:latin typeface="Calibri"/>
                        </a:rPr>
                        <a:t> </a:t>
                      </a:r>
                      <a:r>
                        <a:rPr lang="en-US" sz="2400" b="1" i="0" u="none" strike="noStrike" dirty="0">
                          <a:solidFill>
                            <a:srgbClr val="000000"/>
                          </a:solidFill>
                          <a:latin typeface="Calibri"/>
                        </a:rPr>
                        <a:t>S</a:t>
                      </a:r>
                      <a:r>
                        <a:rPr lang="en-US" sz="2400" b="0" i="0" u="none" strike="noStrike" dirty="0">
                          <a:solidFill>
                            <a:srgbClr val="000000"/>
                          </a:solidFill>
                          <a:latin typeface="Calibri"/>
                        </a:rPr>
                        <a:t> (topic)</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r>
                        <a:rPr lang="en-US" sz="2400" b="1" i="0" u="none" strike="noStrike">
                          <a:solidFill>
                            <a:srgbClr val="000000"/>
                          </a:solidFill>
                          <a:latin typeface="Calibri"/>
                        </a:rPr>
                        <a:t>L</a:t>
                      </a:r>
                      <a:r>
                        <a:rPr lang="en-US" sz="24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r>
                        <a:rPr lang="en-US" sz="2400" b="1" i="0" u="none" strike="noStrike">
                          <a:solidFill>
                            <a:srgbClr val="000000"/>
                          </a:solidFill>
                          <a:latin typeface="Calibri"/>
                        </a:rPr>
                        <a:t>V</a:t>
                      </a:r>
                      <a:r>
                        <a:rPr lang="en-US" sz="2400" b="0" i="0" u="none" strike="noStrike">
                          <a:solidFill>
                            <a:srgbClr val="000000"/>
                          </a:solidFill>
                          <a:latin typeface="Calibri"/>
                        </a:rPr>
                        <a:t> (existence)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660550">
                <a:tc>
                  <a:txBody>
                    <a:bodyPr/>
                    <a:lstStyle/>
                    <a:p>
                      <a:pPr algn="l" fontAlgn="b"/>
                      <a:r>
                        <a:rPr lang="en-US" sz="2400" b="0" i="0" u="none" strike="noStrike" dirty="0">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Question Word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64945">
                <a:tc>
                  <a:txBody>
                    <a:bodyPr/>
                    <a:lstStyle/>
                    <a:p>
                      <a:pPr algn="l" fontAlgn="b"/>
                      <a:r>
                        <a:rPr lang="ja-JP" altLang="en-US" sz="2400" b="0" i="0" u="none" strike="noStrike">
                          <a:solidFill>
                            <a:srgbClr val="000000"/>
                          </a:solidFill>
                          <a:latin typeface="DFPKyoKaSho-W4" pitchFamily="18" charset="-128"/>
                          <a:ea typeface="DFPKyoKaSho-W4" pitchFamily="18" charset="-128"/>
                        </a:rPr>
                        <a:t>りょう</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sng" strike="noStrike">
                          <a:solidFill>
                            <a:srgbClr val="00B0F0"/>
                          </a:solidFill>
                          <a:latin typeface="DFPKyoKaSho-W4" pitchFamily="18" charset="-128"/>
                          <a:ea typeface="DFPKyoKaSho-W4" pitchFamily="18" charset="-128"/>
                        </a:rPr>
                        <a:t>どこ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945">
                <a:tc gridSpan="3">
                  <a:txBody>
                    <a:bodyPr/>
                    <a:lstStyle/>
                    <a:p>
                      <a:pPr algn="l" fontAlgn="b"/>
                      <a:r>
                        <a:rPr lang="en-US" sz="2400" b="0" i="0" u="none" strike="noStrike" dirty="0">
                          <a:solidFill>
                            <a:srgbClr val="000000"/>
                          </a:solidFill>
                          <a:latin typeface="Calibri"/>
                        </a:rPr>
                        <a:t>Where is the</a:t>
                      </a:r>
                      <a:r>
                        <a:rPr lang="en-US" sz="2400" b="0" i="0" u="none" strike="noStrike" dirty="0" smtClean="0">
                          <a:solidFill>
                            <a:srgbClr val="000000"/>
                          </a:solidFill>
                          <a:latin typeface="Calibri"/>
                        </a:rPr>
                        <a:t> dormitory?</a:t>
                      </a:r>
                      <a:endParaRPr lang="en-US" sz="24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64945">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dirty="0">
                          <a:solidFill>
                            <a:srgbClr val="000000"/>
                          </a:solidFill>
                          <a:latin typeface="Calibri"/>
                        </a:rPr>
                        <a:t> </a:t>
                      </a:r>
                      <a:r>
                        <a:rPr lang="en-US" sz="2400" b="1" i="0" u="none" strike="noStrike" dirty="0">
                          <a:solidFill>
                            <a:srgbClr val="000000"/>
                          </a:solidFill>
                          <a:latin typeface="Calibri"/>
                        </a:rPr>
                        <a:t>L</a:t>
                      </a:r>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1" i="0" u="none" strike="noStrike">
                          <a:solidFill>
                            <a:srgbClr val="000000"/>
                          </a:solidFill>
                          <a:latin typeface="Calibri"/>
                        </a:rPr>
                        <a:t> V</a:t>
                      </a:r>
                      <a:r>
                        <a:rPr lang="en-US" sz="2400" b="0" i="0" u="none" strike="noStrike">
                          <a:solidFill>
                            <a:srgbClr val="000000"/>
                          </a:solidFill>
                          <a:latin typeface="Calibri"/>
                        </a:rPr>
                        <a:t> (existence)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endParaRPr lang="en-US" sz="24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64945">
                <a:tc>
                  <a:txBody>
                    <a:bodyPr/>
                    <a:lstStyle/>
                    <a:p>
                      <a:pPr algn="l" fontAlgn="b"/>
                      <a:r>
                        <a:rPr lang="en-US" sz="2400" b="0" i="0" u="none" strike="noStrike">
                          <a:solidFill>
                            <a:srgbClr val="000000"/>
                          </a:solidFill>
                          <a:latin typeface="Calibri"/>
                        </a:rPr>
                        <a:t> </a:t>
                      </a: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endParaRPr lang="en-US" sz="24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64945">
                <a:tc>
                  <a:txBody>
                    <a:bodyPr/>
                    <a:lstStyle/>
                    <a:p>
                      <a:pPr algn="l" fontAlgn="b"/>
                      <a:r>
                        <a:rPr lang="en-US" sz="2400" b="0" i="0" u="none" strike="noStrike">
                          <a:solidFill>
                            <a:srgbClr val="000000"/>
                          </a:solidFill>
                          <a:latin typeface="Calibri"/>
                        </a:rPr>
                        <a:t> </a:t>
                      </a:r>
                    </a:p>
                  </a:txBody>
                  <a:tcPr marL="9525" marR="9525" marT="9525" marB="0" anchor="b">
                    <a:lnL>
                      <a:noFill/>
                    </a:lnL>
                    <a:lnR>
                      <a:noFill/>
                    </a:lnR>
                    <a:lnT>
                      <a:noFill/>
                    </a:lnT>
                    <a:lnB>
                      <a:noFill/>
                    </a:lnB>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2400" b="0" i="0" u="sng" strike="noStrike">
                          <a:solidFill>
                            <a:srgbClr val="00B0F0"/>
                          </a:solidFill>
                          <a:latin typeface="DFPKyoKaSho-W4" pitchFamily="18" charset="-128"/>
                          <a:ea typeface="DFPKyoKaSho-W4" pitchFamily="18" charset="-128"/>
                        </a:rPr>
                        <a:t>あそこ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4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64945">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gridSpan="2">
                  <a:txBody>
                    <a:bodyPr/>
                    <a:lstStyle/>
                    <a:p>
                      <a:pPr algn="l" fontAlgn="b"/>
                      <a:r>
                        <a:rPr lang="en-US" sz="2400" b="0" i="0" u="none" strike="noStrike">
                          <a:solidFill>
                            <a:srgbClr val="000000"/>
                          </a:solidFill>
                          <a:latin typeface="Calibri"/>
                        </a:rPr>
                        <a:t>It's over there.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24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 Describing people, things, and their locations using </a:t>
            </a:r>
            <a:br>
              <a:rPr lang="en-US" altLang="ja-JP" sz="2400" dirty="0" smtClean="0"/>
            </a:br>
            <a:r>
              <a:rPr lang="en-US" altLang="ja-JP" sz="2400" dirty="0" smtClean="0"/>
              <a:t>			   </a:t>
            </a:r>
            <a:r>
              <a:rPr lang="ja-JP" altLang="en-US" sz="2400" smtClean="0"/>
              <a:t>～に～があります／います</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19</a:t>
            </a:fld>
            <a:endParaRPr lang="en-US" dirty="0"/>
          </a:p>
        </p:txBody>
      </p:sp>
      <p:sp>
        <p:nvSpPr>
          <p:cNvPr id="9" name="TextBox 8"/>
          <p:cNvSpPr txBox="1"/>
          <p:nvPr/>
        </p:nvSpPr>
        <p:spPr>
          <a:xfrm>
            <a:off x="457201" y="1641485"/>
            <a:ext cx="914400" cy="369332"/>
          </a:xfrm>
          <a:prstGeom prst="rect">
            <a:avLst/>
          </a:prstGeom>
          <a:solidFill>
            <a:srgbClr val="92D050"/>
          </a:solidFill>
        </p:spPr>
        <p:txBody>
          <a:bodyPr wrap="square" rtlCol="0">
            <a:spAutoFit/>
          </a:bodyPr>
          <a:lstStyle/>
          <a:p>
            <a:pPr algn="ctr"/>
            <a:r>
              <a:rPr lang="en-US" dirty="0" smtClean="0"/>
              <a:t>New!</a:t>
            </a:r>
            <a:endParaRPr lang="en-US" dirty="0"/>
          </a:p>
        </p:txBody>
      </p:sp>
      <p:graphicFrame>
        <p:nvGraphicFramePr>
          <p:cNvPr id="6" name="Table 5"/>
          <p:cNvGraphicFramePr>
            <a:graphicFrameLocks noGrp="1"/>
          </p:cNvGraphicFramePr>
          <p:nvPr/>
        </p:nvGraphicFramePr>
        <p:xfrm>
          <a:off x="457201" y="2237740"/>
          <a:ext cx="8229599" cy="4484370"/>
        </p:xfrm>
        <a:graphic>
          <a:graphicData uri="http://schemas.openxmlformats.org/drawingml/2006/table">
            <a:tbl>
              <a:tblPr/>
              <a:tblGrid>
                <a:gridCol w="1320036"/>
                <a:gridCol w="1196281"/>
                <a:gridCol w="1320036"/>
                <a:gridCol w="1216909"/>
                <a:gridCol w="1959428"/>
                <a:gridCol w="1216909"/>
              </a:tblGrid>
              <a:tr h="312814">
                <a:tc gridSpan="6">
                  <a:txBody>
                    <a:bodyPr/>
                    <a:lstStyle/>
                    <a:p>
                      <a:pPr algn="l" fontAlgn="b"/>
                      <a:r>
                        <a:rPr lang="en-US" sz="2400" b="0" i="0" u="none" strike="noStrike" dirty="0" smtClean="0">
                          <a:solidFill>
                            <a:srgbClr val="000000"/>
                          </a:solidFill>
                          <a:latin typeface="Calibri"/>
                        </a:rPr>
                        <a:t>4) To </a:t>
                      </a:r>
                      <a:r>
                        <a:rPr lang="en-US" sz="2400" b="0" i="0" u="none" strike="noStrike" dirty="0">
                          <a:solidFill>
                            <a:srgbClr val="000000"/>
                          </a:solidFill>
                          <a:latin typeface="Calibri"/>
                        </a:rPr>
                        <a:t>describe a scene in which someone or something exists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814">
                <a:tc gridSpan="5">
                  <a:txBody>
                    <a:bodyPr/>
                    <a:lstStyle/>
                    <a:p>
                      <a:pPr algn="l" fontAlgn="b"/>
                      <a:r>
                        <a:rPr lang="en-US" sz="2400" b="0" i="0" u="none" strike="noStrike" dirty="0">
                          <a:solidFill>
                            <a:srgbClr val="000000"/>
                          </a:solidFill>
                          <a:latin typeface="Calibri"/>
                        </a:rPr>
                        <a:t>in a given location or to ask what is in that location</a:t>
                      </a:r>
                      <a:r>
                        <a:rPr lang="en-US" sz="2400" b="0" i="0" u="none" strike="noStrike" dirty="0" smtClean="0">
                          <a:solidFill>
                            <a:srgbClr val="000000"/>
                          </a:solidFill>
                          <a:latin typeface="Calibri"/>
                        </a:rPr>
                        <a:t>.</a:t>
                      </a:r>
                    </a:p>
                    <a:p>
                      <a:pPr algn="l" fontAlgn="b"/>
                      <a:endParaRPr lang="en-US" sz="24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12814">
                <a:tc>
                  <a:txBody>
                    <a:bodyPr/>
                    <a:lstStyle/>
                    <a:p>
                      <a:pPr algn="l" fontAlgn="b"/>
                      <a:r>
                        <a:rPr lang="en-US" sz="2400" b="0" i="0" u="none" strike="noStrike" dirty="0">
                          <a:solidFill>
                            <a:srgbClr val="000000"/>
                          </a:solidFill>
                          <a:latin typeface="Calibri"/>
                        </a:rPr>
                        <a:t> 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S (topic)</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V (existence)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566194">
                <a:tc>
                  <a:txBody>
                    <a:bodyPr/>
                    <a:lstStyle/>
                    <a:p>
                      <a:pPr algn="l" fontAlgn="b"/>
                      <a:r>
                        <a:rPr lang="en-US" sz="2400" b="0" i="0" u="none" strike="noStrike" dirty="0">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Questioin word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312814">
                <a:tc>
                  <a:txBody>
                    <a:bodyPr/>
                    <a:lstStyle/>
                    <a:p>
                      <a:pPr algn="l" fontAlgn="b"/>
                      <a:r>
                        <a:rPr lang="ja-JP" altLang="en-US" sz="2400" b="0" i="0" u="none" strike="noStrike">
                          <a:solidFill>
                            <a:srgbClr val="000000"/>
                          </a:solidFill>
                          <a:latin typeface="DFPKyoKaSho-W4" pitchFamily="18" charset="-128"/>
                          <a:ea typeface="DFPKyoKaSho-W4" pitchFamily="18" charset="-128"/>
                        </a:rPr>
                        <a:t>このへん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sng" strike="noStrike">
                          <a:solidFill>
                            <a:srgbClr val="00B0F0"/>
                          </a:solidFill>
                          <a:latin typeface="DFPKyoKaSho-W4" pitchFamily="18" charset="-128"/>
                          <a:ea typeface="DFPKyoKaSho-W4" pitchFamily="18" charset="-128"/>
                        </a:rPr>
                        <a:t>なに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814">
                <a:tc gridSpan="3">
                  <a:txBody>
                    <a:bodyPr/>
                    <a:lstStyle/>
                    <a:p>
                      <a:pPr algn="l" fontAlgn="b"/>
                      <a:r>
                        <a:rPr lang="en-US" sz="2400" b="0" i="0" u="none" strike="noStrike" dirty="0">
                          <a:solidFill>
                            <a:srgbClr val="000000"/>
                          </a:solidFill>
                          <a:latin typeface="Calibri"/>
                        </a:rPr>
                        <a:t>What is in this area?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12814">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000000"/>
                          </a:solidFill>
                          <a:latin typeface="Calibri"/>
                        </a:rPr>
                        <a:t> S (topic)</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2400" b="0" i="0" u="none" strike="noStrike" dirty="0">
                          <a:solidFill>
                            <a:srgbClr val="000000"/>
                          </a:solidFill>
                          <a:latin typeface="Calibri"/>
                        </a:rPr>
                        <a:t> V (existence)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endParaRPr lang="en-US" sz="24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12814">
                <a:tc>
                  <a:txBody>
                    <a:bodyPr/>
                    <a:lstStyle/>
                    <a:p>
                      <a:pPr algn="l" fontAlgn="b"/>
                      <a:r>
                        <a:rPr lang="en-US" sz="2400" b="0" i="0" u="none" strike="noStrike">
                          <a:solidFill>
                            <a:srgbClr val="000000"/>
                          </a:solidFill>
                          <a:latin typeface="Calibri"/>
                        </a:rPr>
                        <a:t>　</a:t>
                      </a: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000000"/>
                          </a:solidFill>
                          <a:latin typeface="Calibri"/>
                        </a:rPr>
                        <a:t>Noun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Calibri"/>
                        </a:rPr>
                        <a:t>Particle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Verb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12814">
                <a:tc>
                  <a:txBody>
                    <a:bodyPr/>
                    <a:lstStyle/>
                    <a:p>
                      <a:pPr algn="l" fontAlgn="b"/>
                      <a:r>
                        <a:rPr lang="en-US" sz="2400" b="0" i="0" u="none" strike="noStrike">
                          <a:solidFill>
                            <a:srgbClr val="000000"/>
                          </a:solidFill>
                          <a:latin typeface="Calibri"/>
                        </a:rPr>
                        <a:t>　</a:t>
                      </a:r>
                    </a:p>
                  </a:txBody>
                  <a:tcPr marL="9525" marR="9525" marT="9525" marB="0" anchor="b">
                    <a:lnL>
                      <a:noFill/>
                    </a:lnL>
                    <a:lnR>
                      <a:noFill/>
                    </a:lnR>
                    <a:lnT>
                      <a:noFill/>
                    </a:lnT>
                    <a:lnB>
                      <a:noFill/>
                    </a:lnB>
                  </a:tcPr>
                </a:tc>
                <a:tc>
                  <a:txBody>
                    <a:bodyPr/>
                    <a:lstStyle/>
                    <a:p>
                      <a:pPr algn="l" fontAlgn="b"/>
                      <a:r>
                        <a:rPr lang="en-US" sz="24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2400" b="0" i="0" u="sng" strike="noStrike">
                          <a:solidFill>
                            <a:srgbClr val="00B0F0"/>
                          </a:solidFill>
                          <a:latin typeface="DFPKyoKaSho-W4" pitchFamily="18" charset="-128"/>
                          <a:ea typeface="DFPKyoKaSho-W4" pitchFamily="18" charset="-128"/>
                        </a:rPr>
                        <a:t>こうえん</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あります。</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12814">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a:noFill/>
                    </a:lnT>
                    <a:lnB>
                      <a:noFill/>
                    </a:lnB>
                  </a:tcPr>
                </a:tc>
                <a:tc gridSpan="2">
                  <a:txBody>
                    <a:bodyPr/>
                    <a:lstStyle/>
                    <a:p>
                      <a:pPr algn="l" fontAlgn="b"/>
                      <a:r>
                        <a:rPr lang="en-US" sz="2400" b="0" i="0" u="none" strike="noStrike">
                          <a:solidFill>
                            <a:srgbClr val="000000"/>
                          </a:solidFill>
                          <a:latin typeface="Calibri"/>
                        </a:rPr>
                        <a:t>There is a park.</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24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ja-JP" altLang="en-US" dirty="0" smtClean="0"/>
              <a:t>１０月２６日月曜日</a:t>
            </a:r>
            <a:endParaRPr lang="en-US" dirty="0"/>
          </a:p>
        </p:txBody>
      </p:sp>
      <p:sp>
        <p:nvSpPr>
          <p:cNvPr id="3" name="Content Placeholder 2"/>
          <p:cNvSpPr>
            <a:spLocks noGrp="1"/>
          </p:cNvSpPr>
          <p:nvPr>
            <p:ph idx="1"/>
          </p:nvPr>
        </p:nvSpPr>
        <p:spPr>
          <a:xfrm>
            <a:off x="183444" y="1600200"/>
            <a:ext cx="8960556" cy="3527854"/>
          </a:xfrm>
        </p:spPr>
        <p:txBody>
          <a:bodyPr/>
          <a:lstStyle/>
          <a:p>
            <a:r>
              <a:rPr lang="ja-JP" altLang="en-US" dirty="0" smtClean="0"/>
              <a:t>ぶんぽう３（</a:t>
            </a:r>
            <a:r>
              <a:rPr lang="en-US" altLang="ja-JP" dirty="0" smtClean="0"/>
              <a:t>adjectives</a:t>
            </a:r>
            <a:r>
              <a:rPr lang="ja-JP" altLang="en-US" dirty="0" smtClean="0"/>
              <a:t>）</a:t>
            </a:r>
            <a:endParaRPr lang="en-US" altLang="ja-JP" dirty="0" smtClean="0"/>
          </a:p>
          <a:p>
            <a:r>
              <a:rPr lang="ja-JP" altLang="en-US" dirty="0" smtClean="0"/>
              <a:t>ぶんぽう４（～に～があります／います）</a:t>
            </a:r>
            <a:endParaRPr lang="en-US" altLang="ja-JP" dirty="0" smtClean="0"/>
          </a:p>
          <a:p>
            <a:r>
              <a:rPr lang="ja-JP" altLang="en-US" dirty="0" smtClean="0"/>
              <a:t>ぶんぽう５（よ／ね）</a:t>
            </a:r>
            <a:endParaRPr lang="en-US" altLang="ja-JP" dirty="0" smtClean="0"/>
          </a:p>
          <a:p>
            <a:r>
              <a:rPr lang="ja-JP" altLang="en-US" dirty="0" smtClean="0"/>
              <a:t>かんじ（</a:t>
            </a:r>
            <a:r>
              <a:rPr lang="en-US" altLang="ja-JP" dirty="0" smtClean="0"/>
              <a:t>Introduction to Kanji, </a:t>
            </a:r>
            <a:r>
              <a:rPr lang="ja-JP" altLang="en-US" dirty="0" smtClean="0"/>
              <a:t>大、学、校、先、生）</a:t>
            </a:r>
            <a:endParaRPr lang="en-US" altLang="ja-JP"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 Describing people, things, and their locations using </a:t>
            </a:r>
            <a:br>
              <a:rPr lang="en-US" altLang="ja-JP" sz="2400" dirty="0" smtClean="0"/>
            </a:br>
            <a:r>
              <a:rPr lang="en-US" altLang="ja-JP" sz="2400" dirty="0" smtClean="0"/>
              <a:t>			   </a:t>
            </a:r>
            <a:r>
              <a:rPr lang="ja-JP" altLang="en-US" sz="2400" smtClean="0"/>
              <a:t>～に～があります／います</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20</a:t>
            </a:fld>
            <a:endParaRPr lang="en-US" dirty="0"/>
          </a:p>
        </p:txBody>
      </p:sp>
      <p:pic>
        <p:nvPicPr>
          <p:cNvPr id="6" name="Picture 5" descr="town"/>
          <p:cNvPicPr>
            <a:picLocks noChangeAspect="1"/>
          </p:cNvPicPr>
          <p:nvPr/>
        </p:nvPicPr>
        <p:blipFill>
          <a:blip r:embed="rId2"/>
          <a:stretch>
            <a:fillRect/>
          </a:stretch>
        </p:blipFill>
        <p:spPr>
          <a:xfrm>
            <a:off x="980138" y="1417638"/>
            <a:ext cx="7021406" cy="544036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 Describing people, things, and their locations using </a:t>
            </a:r>
            <a:br>
              <a:rPr lang="en-US" altLang="ja-JP" sz="2400" dirty="0" smtClean="0"/>
            </a:br>
            <a:r>
              <a:rPr lang="en-US" altLang="ja-JP" sz="2400" dirty="0" smtClean="0"/>
              <a:t>			   </a:t>
            </a:r>
            <a:r>
              <a:rPr lang="ja-JP" altLang="en-US" sz="2400" smtClean="0"/>
              <a:t>～に～があります／います</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21</a:t>
            </a:fld>
            <a:endParaRPr lang="en-US" dirty="0"/>
          </a:p>
        </p:txBody>
      </p:sp>
      <p:pic>
        <p:nvPicPr>
          <p:cNvPr id="45058" name="Picture 2" descr="E:\101 ch4\screenshot3-3-4-5\Picture 30.png"/>
          <p:cNvPicPr>
            <a:picLocks noChangeAspect="1" noChangeArrowheads="1"/>
          </p:cNvPicPr>
          <p:nvPr/>
        </p:nvPicPr>
        <p:blipFill>
          <a:blip r:embed="rId2"/>
          <a:srcRect/>
          <a:stretch>
            <a:fillRect/>
          </a:stretch>
        </p:blipFill>
        <p:spPr bwMode="auto">
          <a:xfrm>
            <a:off x="1516009" y="1948940"/>
            <a:ext cx="6361112" cy="27051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 Using </a:t>
            </a:r>
            <a:r>
              <a:rPr lang="ja-JP" altLang="en-US" sz="2400" smtClean="0"/>
              <a:t>よ</a:t>
            </a:r>
            <a:r>
              <a:rPr lang="en-US" altLang="ja-JP" sz="2400" dirty="0" smtClean="0"/>
              <a:t> and </a:t>
            </a:r>
            <a:r>
              <a:rPr lang="ja-JP" altLang="en-US" sz="2400" smtClean="0"/>
              <a:t>ね</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22</a:t>
            </a:fld>
            <a:endParaRPr lang="en-US" dirty="0"/>
          </a:p>
        </p:txBody>
      </p:sp>
      <p:sp>
        <p:nvSpPr>
          <p:cNvPr id="5" name="TextBox 4"/>
          <p:cNvSpPr txBox="1"/>
          <p:nvPr/>
        </p:nvSpPr>
        <p:spPr>
          <a:xfrm>
            <a:off x="457200" y="1641485"/>
            <a:ext cx="1588575" cy="369332"/>
          </a:xfrm>
          <a:prstGeom prst="rect">
            <a:avLst/>
          </a:prstGeom>
          <a:solidFill>
            <a:schemeClr val="accent2">
              <a:lumMod val="60000"/>
              <a:lumOff val="40000"/>
            </a:schemeClr>
          </a:solidFill>
        </p:spPr>
        <p:txBody>
          <a:bodyPr wrap="square" rtlCol="0">
            <a:spAutoFit/>
          </a:bodyPr>
          <a:lstStyle/>
          <a:p>
            <a:pPr algn="ctr"/>
            <a:r>
              <a:rPr lang="en-US" dirty="0" smtClean="0"/>
              <a:t>Particle </a:t>
            </a:r>
            <a:r>
              <a:rPr lang="ja-JP" altLang="en-US" smtClean="0"/>
              <a:t>ね</a:t>
            </a:r>
            <a:endParaRPr lang="en-US" dirty="0"/>
          </a:p>
        </p:txBody>
      </p:sp>
      <p:pic>
        <p:nvPicPr>
          <p:cNvPr id="9217" name="Picture 1" descr="E:\101 ch4\screenshot3-3-4-5\Picture 40.png"/>
          <p:cNvPicPr>
            <a:picLocks noChangeAspect="1" noChangeArrowheads="1"/>
          </p:cNvPicPr>
          <p:nvPr/>
        </p:nvPicPr>
        <p:blipFill>
          <a:blip r:embed="rId2"/>
          <a:srcRect/>
          <a:stretch>
            <a:fillRect/>
          </a:stretch>
        </p:blipFill>
        <p:spPr bwMode="auto">
          <a:xfrm>
            <a:off x="457200" y="2185961"/>
            <a:ext cx="6907213" cy="27559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 Using </a:t>
            </a:r>
            <a:r>
              <a:rPr lang="ja-JP" altLang="en-US" sz="2400" smtClean="0"/>
              <a:t>よ</a:t>
            </a:r>
            <a:r>
              <a:rPr lang="en-US" altLang="ja-JP" sz="2400" dirty="0" smtClean="0"/>
              <a:t> and </a:t>
            </a:r>
            <a:r>
              <a:rPr lang="ja-JP" altLang="en-US" sz="2400" smtClean="0"/>
              <a:t>ね</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23</a:t>
            </a:fld>
            <a:endParaRPr lang="en-US" dirty="0"/>
          </a:p>
        </p:txBody>
      </p:sp>
      <p:sp>
        <p:nvSpPr>
          <p:cNvPr id="5" name="TextBox 4"/>
          <p:cNvSpPr txBox="1"/>
          <p:nvPr/>
        </p:nvSpPr>
        <p:spPr>
          <a:xfrm>
            <a:off x="457200" y="1641485"/>
            <a:ext cx="1588575" cy="369332"/>
          </a:xfrm>
          <a:prstGeom prst="rect">
            <a:avLst/>
          </a:prstGeom>
          <a:solidFill>
            <a:schemeClr val="accent2">
              <a:lumMod val="60000"/>
              <a:lumOff val="40000"/>
            </a:schemeClr>
          </a:solidFill>
        </p:spPr>
        <p:txBody>
          <a:bodyPr wrap="square" rtlCol="0">
            <a:spAutoFit/>
          </a:bodyPr>
          <a:lstStyle/>
          <a:p>
            <a:pPr algn="ctr"/>
            <a:r>
              <a:rPr lang="en-US" dirty="0" smtClean="0"/>
              <a:t>Particle </a:t>
            </a:r>
            <a:r>
              <a:rPr lang="ja-JP" altLang="en-US" smtClean="0"/>
              <a:t>ね</a:t>
            </a:r>
            <a:endParaRPr lang="en-US" dirty="0"/>
          </a:p>
        </p:txBody>
      </p:sp>
      <p:pic>
        <p:nvPicPr>
          <p:cNvPr id="46082" name="Picture 2" descr="E:\101 ch4\screenshot3-3-4-5\Picture 42.png"/>
          <p:cNvPicPr>
            <a:picLocks noChangeAspect="1" noChangeArrowheads="1"/>
          </p:cNvPicPr>
          <p:nvPr/>
        </p:nvPicPr>
        <p:blipFill>
          <a:blip r:embed="rId2"/>
          <a:srcRect/>
          <a:stretch>
            <a:fillRect/>
          </a:stretch>
        </p:blipFill>
        <p:spPr bwMode="auto">
          <a:xfrm>
            <a:off x="457200" y="2340244"/>
            <a:ext cx="6932613" cy="18669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 Using </a:t>
            </a:r>
            <a:r>
              <a:rPr lang="ja-JP" altLang="en-US" sz="2400" smtClean="0"/>
              <a:t>よ</a:t>
            </a:r>
            <a:r>
              <a:rPr lang="en-US" altLang="ja-JP" sz="2400" dirty="0" smtClean="0"/>
              <a:t> and </a:t>
            </a:r>
            <a:r>
              <a:rPr lang="ja-JP" altLang="en-US" sz="2400" smtClean="0"/>
              <a:t>ね</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24</a:t>
            </a:fld>
            <a:endParaRPr lang="en-US" dirty="0"/>
          </a:p>
        </p:txBody>
      </p:sp>
      <p:sp>
        <p:nvSpPr>
          <p:cNvPr id="5" name="TextBox 4"/>
          <p:cNvSpPr txBox="1"/>
          <p:nvPr/>
        </p:nvSpPr>
        <p:spPr>
          <a:xfrm>
            <a:off x="457200" y="1641485"/>
            <a:ext cx="1588575" cy="369332"/>
          </a:xfrm>
          <a:prstGeom prst="rect">
            <a:avLst/>
          </a:prstGeom>
          <a:solidFill>
            <a:schemeClr val="accent2">
              <a:lumMod val="60000"/>
              <a:lumOff val="40000"/>
            </a:schemeClr>
          </a:solidFill>
        </p:spPr>
        <p:txBody>
          <a:bodyPr wrap="square" rtlCol="0">
            <a:spAutoFit/>
          </a:bodyPr>
          <a:lstStyle/>
          <a:p>
            <a:pPr algn="ctr"/>
            <a:r>
              <a:rPr lang="en-US" dirty="0" smtClean="0"/>
              <a:t>Particle </a:t>
            </a:r>
            <a:r>
              <a:rPr lang="ja-JP" altLang="en-US" smtClean="0"/>
              <a:t>ね</a:t>
            </a:r>
            <a:endParaRPr lang="en-US" dirty="0"/>
          </a:p>
        </p:txBody>
      </p:sp>
      <p:pic>
        <p:nvPicPr>
          <p:cNvPr id="47106" name="Picture 2" descr="E:\101 ch4\screenshot3-3-4-5\Picture 43.png"/>
          <p:cNvPicPr>
            <a:picLocks noChangeAspect="1" noChangeArrowheads="1"/>
          </p:cNvPicPr>
          <p:nvPr/>
        </p:nvPicPr>
        <p:blipFill>
          <a:blip r:embed="rId2"/>
          <a:srcRect/>
          <a:stretch>
            <a:fillRect/>
          </a:stretch>
        </p:blipFill>
        <p:spPr bwMode="auto">
          <a:xfrm>
            <a:off x="457200" y="2212275"/>
            <a:ext cx="6805613" cy="2209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 Using </a:t>
            </a:r>
            <a:r>
              <a:rPr lang="ja-JP" altLang="en-US" sz="2400" smtClean="0"/>
              <a:t>よ</a:t>
            </a:r>
            <a:r>
              <a:rPr lang="en-US" altLang="ja-JP" sz="2400" dirty="0" smtClean="0"/>
              <a:t> and </a:t>
            </a:r>
            <a:r>
              <a:rPr lang="ja-JP" altLang="en-US" sz="2400" smtClean="0"/>
              <a:t>ね</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25</a:t>
            </a:fld>
            <a:endParaRPr lang="en-US" dirty="0"/>
          </a:p>
        </p:txBody>
      </p:sp>
      <p:sp>
        <p:nvSpPr>
          <p:cNvPr id="5" name="TextBox 4"/>
          <p:cNvSpPr txBox="1"/>
          <p:nvPr/>
        </p:nvSpPr>
        <p:spPr>
          <a:xfrm>
            <a:off x="457200" y="1641485"/>
            <a:ext cx="1588575" cy="369332"/>
          </a:xfrm>
          <a:prstGeom prst="rect">
            <a:avLst/>
          </a:prstGeom>
          <a:solidFill>
            <a:schemeClr val="accent2">
              <a:lumMod val="60000"/>
              <a:lumOff val="40000"/>
            </a:schemeClr>
          </a:solidFill>
        </p:spPr>
        <p:txBody>
          <a:bodyPr wrap="square" rtlCol="0">
            <a:spAutoFit/>
          </a:bodyPr>
          <a:lstStyle/>
          <a:p>
            <a:pPr algn="ctr"/>
            <a:r>
              <a:rPr lang="en-US" dirty="0" smtClean="0"/>
              <a:t>Particle </a:t>
            </a:r>
            <a:r>
              <a:rPr lang="ja-JP" altLang="en-US" smtClean="0"/>
              <a:t>よ</a:t>
            </a:r>
            <a:endParaRPr lang="en-US" dirty="0"/>
          </a:p>
        </p:txBody>
      </p:sp>
      <p:pic>
        <p:nvPicPr>
          <p:cNvPr id="48132" name="Picture 4" descr="E:\101 ch4\screenshot3-3-4-5\Picture 50.png"/>
          <p:cNvPicPr>
            <a:picLocks noChangeAspect="1" noChangeArrowheads="1"/>
          </p:cNvPicPr>
          <p:nvPr/>
        </p:nvPicPr>
        <p:blipFill>
          <a:blip r:embed="rId2"/>
          <a:srcRect/>
          <a:stretch>
            <a:fillRect/>
          </a:stretch>
        </p:blipFill>
        <p:spPr bwMode="auto">
          <a:xfrm>
            <a:off x="476168" y="2274888"/>
            <a:ext cx="6767513" cy="1524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 Using </a:t>
            </a:r>
            <a:r>
              <a:rPr lang="ja-JP" altLang="en-US" sz="2400" smtClean="0"/>
              <a:t>よ</a:t>
            </a:r>
            <a:r>
              <a:rPr lang="en-US" altLang="ja-JP" sz="2400" dirty="0" smtClean="0"/>
              <a:t> and </a:t>
            </a:r>
            <a:r>
              <a:rPr lang="ja-JP" altLang="en-US" sz="2400" smtClean="0"/>
              <a:t>ね</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26</a:t>
            </a:fld>
            <a:endParaRPr lang="en-US" dirty="0"/>
          </a:p>
        </p:txBody>
      </p:sp>
      <p:sp>
        <p:nvSpPr>
          <p:cNvPr id="5" name="TextBox 4"/>
          <p:cNvSpPr txBox="1"/>
          <p:nvPr/>
        </p:nvSpPr>
        <p:spPr>
          <a:xfrm>
            <a:off x="457200" y="1641485"/>
            <a:ext cx="1588575" cy="369332"/>
          </a:xfrm>
          <a:prstGeom prst="rect">
            <a:avLst/>
          </a:prstGeom>
          <a:solidFill>
            <a:schemeClr val="accent2">
              <a:lumMod val="60000"/>
              <a:lumOff val="40000"/>
            </a:schemeClr>
          </a:solidFill>
        </p:spPr>
        <p:txBody>
          <a:bodyPr wrap="square" rtlCol="0">
            <a:spAutoFit/>
          </a:bodyPr>
          <a:lstStyle/>
          <a:p>
            <a:pPr algn="ctr"/>
            <a:r>
              <a:rPr lang="en-US" dirty="0" smtClean="0"/>
              <a:t>Particle </a:t>
            </a:r>
            <a:r>
              <a:rPr lang="ja-JP" altLang="en-US" smtClean="0"/>
              <a:t>よ</a:t>
            </a:r>
            <a:endParaRPr lang="en-US" dirty="0"/>
          </a:p>
        </p:txBody>
      </p:sp>
      <p:pic>
        <p:nvPicPr>
          <p:cNvPr id="49154" name="Picture 2" descr="E:\101 ch4\screenshot3-3-4-5\Picture 46.png"/>
          <p:cNvPicPr>
            <a:picLocks noChangeAspect="1" noChangeArrowheads="1"/>
          </p:cNvPicPr>
          <p:nvPr/>
        </p:nvPicPr>
        <p:blipFill>
          <a:blip r:embed="rId2"/>
          <a:srcRect/>
          <a:stretch>
            <a:fillRect/>
          </a:stretch>
        </p:blipFill>
        <p:spPr bwMode="auto">
          <a:xfrm>
            <a:off x="368300" y="2305285"/>
            <a:ext cx="6184900" cy="3860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427"/>
            <a:ext cx="8229600" cy="1143000"/>
          </a:xfrm>
          <a:solidFill>
            <a:schemeClr val="accent2">
              <a:lumMod val="60000"/>
              <a:lumOff val="40000"/>
            </a:schemeClr>
          </a:solidFill>
        </p:spPr>
        <p:txBody>
          <a:bodyPr>
            <a:normAutofit/>
          </a:bodyPr>
          <a:lstStyle/>
          <a:p>
            <a:r>
              <a:rPr lang="ja-JP" altLang="en-US" smtClean="0"/>
              <a:t>かんじ</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85800" y="1676400"/>
            <a:ext cx="7772400" cy="4953000"/>
          </a:xfrm>
        </p:spPr>
        <p:txBody>
          <a:bodyPr>
            <a:normAutofit lnSpcReduction="10000"/>
          </a:bodyPr>
          <a:lstStyle/>
          <a:p>
            <a:pPr>
              <a:lnSpc>
                <a:spcPct val="90000"/>
              </a:lnSpc>
              <a:buFontTx/>
              <a:buNone/>
            </a:pPr>
            <a:r>
              <a:rPr lang="en-US" altLang="ja-JP" sz="2400" dirty="0" smtClean="0"/>
              <a:t>	</a:t>
            </a:r>
            <a:r>
              <a:rPr kumimoji="0" lang="en-US" altLang="ja-JP" sz="2400" dirty="0" smtClean="0"/>
              <a:t>- When </a:t>
            </a:r>
            <a:r>
              <a:rPr kumimoji="0" lang="en-US" altLang="ja-JP" sz="2400" dirty="0"/>
              <a:t>the kanji arrived to Japan, people didn’t have any script to describe their language (=Japanese). </a:t>
            </a:r>
            <a:endParaRPr kumimoji="0" lang="en-US" altLang="ja-JP" sz="2400" dirty="0" smtClean="0"/>
          </a:p>
          <a:p>
            <a:pPr>
              <a:lnSpc>
                <a:spcPct val="90000"/>
              </a:lnSpc>
              <a:buFontTx/>
              <a:buNone/>
            </a:pPr>
            <a:endParaRPr kumimoji="0" lang="en-US" altLang="ja-JP" sz="2400" dirty="0"/>
          </a:p>
          <a:p>
            <a:pPr>
              <a:lnSpc>
                <a:spcPct val="90000"/>
              </a:lnSpc>
              <a:buFontTx/>
              <a:buNone/>
            </a:pPr>
            <a:r>
              <a:rPr kumimoji="0" lang="en-US" altLang="ja-JP" sz="2400" dirty="0"/>
              <a:t>	- They started using kanji like alphabets at first, but since kanji characters are often complicated, they created simplified versions from kanji, which became Katakana and Hiragana (the paths of evolution of katakana and hiragana are different</a:t>
            </a:r>
            <a:r>
              <a:rPr kumimoji="0" lang="en-US" altLang="ja-JP" sz="2400" dirty="0" smtClean="0"/>
              <a:t>).</a:t>
            </a:r>
          </a:p>
          <a:p>
            <a:pPr>
              <a:lnSpc>
                <a:spcPct val="90000"/>
              </a:lnSpc>
              <a:buFontTx/>
              <a:buNone/>
            </a:pPr>
            <a:endParaRPr kumimoji="0" lang="en-US" altLang="ja-JP" sz="2400" dirty="0"/>
          </a:p>
          <a:p>
            <a:pPr>
              <a:lnSpc>
                <a:spcPct val="90000"/>
              </a:lnSpc>
              <a:buFontTx/>
              <a:buNone/>
            </a:pPr>
            <a:r>
              <a:rPr kumimoji="0" lang="en-US" altLang="ja-JP" sz="2400" dirty="0"/>
              <a:t>	- Kanji themselves remain in Japanese, because Kanji can visually provide the meaning, which is very convenient. Also, there were many words that Japanese people didn’t have at that time (especially words that indicate abstract concepts).</a:t>
            </a:r>
          </a:p>
        </p:txBody>
      </p:sp>
      <p:sp>
        <p:nvSpPr>
          <p:cNvPr id="4" name="Title 3"/>
          <p:cNvSpPr>
            <a:spLocks noGrp="1"/>
          </p:cNvSpPr>
          <p:nvPr>
            <p:ph type="title"/>
          </p:nvPr>
        </p:nvSpPr>
        <p:spPr>
          <a:solidFill>
            <a:schemeClr val="accent6">
              <a:lumMod val="60000"/>
              <a:lumOff val="40000"/>
            </a:schemeClr>
          </a:solidFill>
        </p:spPr>
        <p:txBody>
          <a:bodyPr>
            <a:normAutofit/>
          </a:bodyPr>
          <a:lstStyle/>
          <a:p>
            <a:r>
              <a:rPr lang="en-US" sz="3600" dirty="0" smtClean="0"/>
              <a:t>Why Japanese has three scripts?</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33400" y="1828800"/>
            <a:ext cx="8153400" cy="1600200"/>
          </a:xfrm>
        </p:spPr>
        <p:txBody>
          <a:bodyPr/>
          <a:lstStyle/>
          <a:p>
            <a:r>
              <a:rPr lang="en-US" altLang="ja-JP" sz="2000" dirty="0"/>
              <a:t>Some of Kanji are </a:t>
            </a:r>
            <a:r>
              <a:rPr lang="en-US" altLang="ja-JP" sz="2000" dirty="0" smtClean="0"/>
              <a:t>actually </a:t>
            </a:r>
            <a:r>
              <a:rPr lang="en-US" altLang="ja-JP" sz="2000" dirty="0"/>
              <a:t>evolved from a picture, and they are called “pictograph”.</a:t>
            </a:r>
          </a:p>
          <a:p>
            <a:r>
              <a:rPr lang="en-US" altLang="ja-JP" sz="2000" dirty="0"/>
              <a:t>You can use those pictures to memorize the shape and meaning of kanji. Also, you can make your own picture for a kanji.</a:t>
            </a:r>
          </a:p>
        </p:txBody>
      </p:sp>
      <p:pic>
        <p:nvPicPr>
          <p:cNvPr id="13316" name="Picture 4"/>
          <p:cNvPicPr>
            <a:picLocks noChangeAspect="1" noChangeArrowheads="1"/>
          </p:cNvPicPr>
          <p:nvPr/>
        </p:nvPicPr>
        <p:blipFill>
          <a:blip r:embed="rId3"/>
          <a:srcRect/>
          <a:stretch>
            <a:fillRect/>
          </a:stretch>
        </p:blipFill>
        <p:spPr bwMode="auto">
          <a:xfrm>
            <a:off x="762000" y="3429000"/>
            <a:ext cx="889000" cy="95250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a:srcRect/>
          <a:stretch>
            <a:fillRect/>
          </a:stretch>
        </p:blipFill>
        <p:spPr bwMode="auto">
          <a:xfrm>
            <a:off x="2057400" y="3505200"/>
            <a:ext cx="660400" cy="711200"/>
          </a:xfrm>
          <a:prstGeom prst="rect">
            <a:avLst/>
          </a:prstGeom>
          <a:noFill/>
          <a:ln w="9525">
            <a:noFill/>
            <a:miter lim="800000"/>
            <a:headEnd/>
            <a:tailEnd/>
          </a:ln>
          <a:effectLst/>
        </p:spPr>
      </p:pic>
      <p:pic>
        <p:nvPicPr>
          <p:cNvPr id="13318" name="Picture 6"/>
          <p:cNvPicPr>
            <a:picLocks noChangeAspect="1" noChangeArrowheads="1"/>
          </p:cNvPicPr>
          <p:nvPr/>
        </p:nvPicPr>
        <p:blipFill>
          <a:blip r:embed="rId5"/>
          <a:srcRect/>
          <a:stretch>
            <a:fillRect/>
          </a:stretch>
        </p:blipFill>
        <p:spPr bwMode="auto">
          <a:xfrm>
            <a:off x="3124200" y="3276600"/>
            <a:ext cx="952500" cy="1181100"/>
          </a:xfrm>
          <a:prstGeom prst="rect">
            <a:avLst/>
          </a:prstGeom>
          <a:noFill/>
          <a:ln w="9525">
            <a:noFill/>
            <a:miter lim="800000"/>
            <a:headEnd/>
            <a:tailEnd/>
          </a:ln>
          <a:effectLst/>
        </p:spPr>
      </p:pic>
      <p:pic>
        <p:nvPicPr>
          <p:cNvPr id="13319" name="Picture 7"/>
          <p:cNvPicPr>
            <a:picLocks noChangeAspect="1" noChangeArrowheads="1"/>
          </p:cNvPicPr>
          <p:nvPr/>
        </p:nvPicPr>
        <p:blipFill>
          <a:blip r:embed="rId6"/>
          <a:srcRect/>
          <a:stretch>
            <a:fillRect/>
          </a:stretch>
        </p:blipFill>
        <p:spPr bwMode="auto">
          <a:xfrm>
            <a:off x="4419600" y="3505200"/>
            <a:ext cx="647700" cy="825500"/>
          </a:xfrm>
          <a:prstGeom prst="rect">
            <a:avLst/>
          </a:prstGeom>
          <a:noFill/>
          <a:ln w="9525">
            <a:noFill/>
            <a:miter lim="800000"/>
            <a:headEnd/>
            <a:tailEnd/>
          </a:ln>
          <a:effectLst/>
        </p:spPr>
      </p:pic>
      <p:pic>
        <p:nvPicPr>
          <p:cNvPr id="13320" name="Picture 8"/>
          <p:cNvPicPr>
            <a:picLocks noChangeAspect="1" noChangeArrowheads="1"/>
          </p:cNvPicPr>
          <p:nvPr/>
        </p:nvPicPr>
        <p:blipFill>
          <a:blip r:embed="rId7"/>
          <a:srcRect/>
          <a:stretch>
            <a:fillRect/>
          </a:stretch>
        </p:blipFill>
        <p:spPr bwMode="auto">
          <a:xfrm>
            <a:off x="5410200" y="3352800"/>
            <a:ext cx="889000" cy="1016000"/>
          </a:xfrm>
          <a:prstGeom prst="rect">
            <a:avLst/>
          </a:prstGeom>
          <a:noFill/>
          <a:ln w="9525">
            <a:noFill/>
            <a:miter lim="800000"/>
            <a:headEnd/>
            <a:tailEnd/>
          </a:ln>
          <a:effectLst/>
        </p:spPr>
      </p:pic>
      <p:pic>
        <p:nvPicPr>
          <p:cNvPr id="13321" name="Picture 9"/>
          <p:cNvPicPr>
            <a:picLocks noChangeAspect="1" noChangeArrowheads="1"/>
          </p:cNvPicPr>
          <p:nvPr/>
        </p:nvPicPr>
        <p:blipFill>
          <a:blip r:embed="rId8"/>
          <a:srcRect/>
          <a:stretch>
            <a:fillRect/>
          </a:stretch>
        </p:blipFill>
        <p:spPr bwMode="auto">
          <a:xfrm>
            <a:off x="6858000" y="3429000"/>
            <a:ext cx="977900" cy="901700"/>
          </a:xfrm>
          <a:prstGeom prst="rect">
            <a:avLst/>
          </a:prstGeom>
          <a:noFill/>
          <a:ln w="9525">
            <a:noFill/>
            <a:miter lim="800000"/>
            <a:headEnd/>
            <a:tailEnd/>
          </a:ln>
          <a:effectLst/>
        </p:spPr>
      </p:pic>
      <p:sp>
        <p:nvSpPr>
          <p:cNvPr id="13322" name="Rectangle 10"/>
          <p:cNvSpPr>
            <a:spLocks noChangeArrowheads="1"/>
          </p:cNvSpPr>
          <p:nvPr/>
        </p:nvSpPr>
        <p:spPr bwMode="auto">
          <a:xfrm>
            <a:off x="1600200" y="3657600"/>
            <a:ext cx="488950" cy="457200"/>
          </a:xfrm>
          <a:prstGeom prst="rect">
            <a:avLst/>
          </a:prstGeom>
          <a:noFill/>
          <a:ln w="9525">
            <a:noFill/>
            <a:miter lim="800000"/>
            <a:headEnd/>
            <a:tailEnd/>
          </a:ln>
        </p:spPr>
        <p:txBody>
          <a:bodyPr wrap="none">
            <a:spAutoFit/>
          </a:bodyPr>
          <a:lstStyle/>
          <a:p>
            <a:r>
              <a:rPr lang="en-US" altLang="ja-JP">
                <a:solidFill>
                  <a:srgbClr val="FF0606"/>
                </a:solidFill>
              </a:rPr>
              <a:t>→</a:t>
            </a:r>
          </a:p>
        </p:txBody>
      </p:sp>
      <p:sp>
        <p:nvSpPr>
          <p:cNvPr id="13323" name="Rectangle 11"/>
          <p:cNvSpPr>
            <a:spLocks noChangeArrowheads="1"/>
          </p:cNvSpPr>
          <p:nvPr/>
        </p:nvSpPr>
        <p:spPr bwMode="auto">
          <a:xfrm>
            <a:off x="4038600" y="3657600"/>
            <a:ext cx="488950" cy="457200"/>
          </a:xfrm>
          <a:prstGeom prst="rect">
            <a:avLst/>
          </a:prstGeom>
          <a:noFill/>
          <a:ln w="9525">
            <a:noFill/>
            <a:miter lim="800000"/>
            <a:headEnd/>
            <a:tailEnd/>
          </a:ln>
        </p:spPr>
        <p:txBody>
          <a:bodyPr wrap="none">
            <a:spAutoFit/>
          </a:bodyPr>
          <a:lstStyle/>
          <a:p>
            <a:r>
              <a:rPr lang="en-US" altLang="ja-JP">
                <a:solidFill>
                  <a:srgbClr val="FF0606"/>
                </a:solidFill>
              </a:rPr>
              <a:t>→</a:t>
            </a:r>
          </a:p>
        </p:txBody>
      </p:sp>
      <p:sp>
        <p:nvSpPr>
          <p:cNvPr id="13324" name="Rectangle 12"/>
          <p:cNvSpPr>
            <a:spLocks noChangeArrowheads="1"/>
          </p:cNvSpPr>
          <p:nvPr/>
        </p:nvSpPr>
        <p:spPr bwMode="auto">
          <a:xfrm>
            <a:off x="6324600" y="3581400"/>
            <a:ext cx="488950" cy="457200"/>
          </a:xfrm>
          <a:prstGeom prst="rect">
            <a:avLst/>
          </a:prstGeom>
          <a:noFill/>
          <a:ln w="9525">
            <a:noFill/>
            <a:miter lim="800000"/>
            <a:headEnd/>
            <a:tailEnd/>
          </a:ln>
        </p:spPr>
        <p:txBody>
          <a:bodyPr wrap="none">
            <a:spAutoFit/>
          </a:bodyPr>
          <a:lstStyle/>
          <a:p>
            <a:r>
              <a:rPr lang="en-US" altLang="ja-JP">
                <a:solidFill>
                  <a:srgbClr val="FF0606"/>
                </a:solidFill>
              </a:rPr>
              <a:t>→</a:t>
            </a:r>
          </a:p>
        </p:txBody>
      </p:sp>
      <p:sp>
        <p:nvSpPr>
          <p:cNvPr id="13325" name="Rectangle 13"/>
          <p:cNvSpPr>
            <a:spLocks noChangeArrowheads="1"/>
          </p:cNvSpPr>
          <p:nvPr/>
        </p:nvSpPr>
        <p:spPr bwMode="auto">
          <a:xfrm>
            <a:off x="762000" y="4419600"/>
            <a:ext cx="1992313" cy="396875"/>
          </a:xfrm>
          <a:prstGeom prst="rect">
            <a:avLst/>
          </a:prstGeom>
          <a:noFill/>
          <a:ln w="9525">
            <a:noFill/>
            <a:miter lim="800000"/>
            <a:headEnd/>
            <a:tailEnd/>
          </a:ln>
        </p:spPr>
        <p:txBody>
          <a:bodyPr wrap="none">
            <a:spAutoFit/>
          </a:bodyPr>
          <a:lstStyle/>
          <a:p>
            <a:r>
              <a:rPr lang="en-US" altLang="ja-JP" sz="2000"/>
              <a:t>the sun is round</a:t>
            </a:r>
          </a:p>
        </p:txBody>
      </p:sp>
      <p:sp>
        <p:nvSpPr>
          <p:cNvPr id="13326" name="Rectangle 14"/>
          <p:cNvSpPr>
            <a:spLocks noChangeArrowheads="1"/>
          </p:cNvSpPr>
          <p:nvPr/>
        </p:nvSpPr>
        <p:spPr bwMode="auto">
          <a:xfrm>
            <a:off x="3124200" y="4419600"/>
            <a:ext cx="2260600" cy="396875"/>
          </a:xfrm>
          <a:prstGeom prst="rect">
            <a:avLst/>
          </a:prstGeom>
          <a:noFill/>
          <a:ln w="9525">
            <a:noFill/>
            <a:miter lim="800000"/>
            <a:headEnd/>
            <a:tailEnd/>
          </a:ln>
        </p:spPr>
        <p:txBody>
          <a:bodyPr wrap="none">
            <a:spAutoFit/>
          </a:bodyPr>
          <a:lstStyle/>
          <a:p>
            <a:r>
              <a:rPr lang="en-US" altLang="ja-JP" sz="2000"/>
              <a:t>the new/half moon</a:t>
            </a:r>
          </a:p>
        </p:txBody>
      </p:sp>
      <p:sp>
        <p:nvSpPr>
          <p:cNvPr id="13327" name="Rectangle 15"/>
          <p:cNvSpPr>
            <a:spLocks noChangeArrowheads="1"/>
          </p:cNvSpPr>
          <p:nvPr/>
        </p:nvSpPr>
        <p:spPr bwMode="auto">
          <a:xfrm>
            <a:off x="5638800" y="4419600"/>
            <a:ext cx="2344738" cy="396875"/>
          </a:xfrm>
          <a:prstGeom prst="rect">
            <a:avLst/>
          </a:prstGeom>
          <a:noFill/>
          <a:ln w="9525">
            <a:noFill/>
            <a:miter lim="800000"/>
            <a:headEnd/>
            <a:tailEnd/>
          </a:ln>
        </p:spPr>
        <p:txBody>
          <a:bodyPr wrap="none">
            <a:spAutoFit/>
          </a:bodyPr>
          <a:lstStyle/>
          <a:p>
            <a:r>
              <a:rPr lang="en-US" altLang="ja-JP" sz="2000"/>
              <a:t>the course of water</a:t>
            </a:r>
          </a:p>
        </p:txBody>
      </p:sp>
      <p:pic>
        <p:nvPicPr>
          <p:cNvPr id="13328" name="Picture 16"/>
          <p:cNvPicPr>
            <a:picLocks noChangeAspect="1" noChangeArrowheads="1"/>
          </p:cNvPicPr>
          <p:nvPr/>
        </p:nvPicPr>
        <p:blipFill>
          <a:blip r:embed="rId9"/>
          <a:srcRect/>
          <a:stretch>
            <a:fillRect/>
          </a:stretch>
        </p:blipFill>
        <p:spPr bwMode="auto">
          <a:xfrm>
            <a:off x="1905000" y="4953000"/>
            <a:ext cx="1028700" cy="800100"/>
          </a:xfrm>
          <a:prstGeom prst="rect">
            <a:avLst/>
          </a:prstGeom>
          <a:noFill/>
          <a:ln w="9525">
            <a:noFill/>
            <a:miter lim="800000"/>
            <a:headEnd/>
            <a:tailEnd/>
          </a:ln>
          <a:effectLst/>
        </p:spPr>
      </p:pic>
      <p:sp>
        <p:nvSpPr>
          <p:cNvPr id="13329" name="Oval 17"/>
          <p:cNvSpPr>
            <a:spLocks noChangeArrowheads="1"/>
          </p:cNvSpPr>
          <p:nvPr/>
        </p:nvSpPr>
        <p:spPr bwMode="auto">
          <a:xfrm>
            <a:off x="1066800" y="4953000"/>
            <a:ext cx="304800" cy="304800"/>
          </a:xfrm>
          <a:prstGeom prst="ellipse">
            <a:avLst/>
          </a:prstGeom>
          <a:solidFill>
            <a:srgbClr val="FFFFFF"/>
          </a:solidFill>
          <a:ln w="9525">
            <a:solidFill>
              <a:schemeClr val="tx1"/>
            </a:solidFill>
            <a:round/>
            <a:headEnd/>
            <a:tailEnd/>
          </a:ln>
        </p:spPr>
        <p:txBody>
          <a:bodyPr wrap="none" anchor="ctr"/>
          <a:lstStyle/>
          <a:p>
            <a:endParaRPr lang="en-US"/>
          </a:p>
        </p:txBody>
      </p:sp>
      <p:sp>
        <p:nvSpPr>
          <p:cNvPr id="13330" name="Line 18"/>
          <p:cNvSpPr>
            <a:spLocks noChangeShapeType="1"/>
          </p:cNvSpPr>
          <p:nvPr/>
        </p:nvSpPr>
        <p:spPr bwMode="auto">
          <a:xfrm>
            <a:off x="1219200" y="5257800"/>
            <a:ext cx="0" cy="228600"/>
          </a:xfrm>
          <a:prstGeom prst="line">
            <a:avLst/>
          </a:prstGeom>
          <a:noFill/>
          <a:ln w="9525">
            <a:solidFill>
              <a:schemeClr val="tx1"/>
            </a:solidFill>
            <a:round/>
            <a:headEnd/>
            <a:tailEnd/>
          </a:ln>
        </p:spPr>
        <p:txBody>
          <a:bodyPr wrap="none" anchor="ctr"/>
          <a:lstStyle/>
          <a:p>
            <a:endParaRPr lang="en-US"/>
          </a:p>
        </p:txBody>
      </p:sp>
      <p:sp>
        <p:nvSpPr>
          <p:cNvPr id="13331" name="Line 19"/>
          <p:cNvSpPr>
            <a:spLocks noChangeShapeType="1"/>
          </p:cNvSpPr>
          <p:nvPr/>
        </p:nvSpPr>
        <p:spPr bwMode="auto">
          <a:xfrm flipH="1">
            <a:off x="990600" y="5486400"/>
            <a:ext cx="228600" cy="304800"/>
          </a:xfrm>
          <a:prstGeom prst="line">
            <a:avLst/>
          </a:prstGeom>
          <a:noFill/>
          <a:ln w="9525">
            <a:solidFill>
              <a:schemeClr val="tx1"/>
            </a:solidFill>
            <a:round/>
            <a:headEnd/>
            <a:tailEnd/>
          </a:ln>
        </p:spPr>
        <p:txBody>
          <a:bodyPr wrap="none" anchor="ctr"/>
          <a:lstStyle/>
          <a:p>
            <a:endParaRPr lang="en-US"/>
          </a:p>
        </p:txBody>
      </p:sp>
      <p:sp>
        <p:nvSpPr>
          <p:cNvPr id="13332" name="Line 20"/>
          <p:cNvSpPr>
            <a:spLocks noChangeShapeType="1"/>
          </p:cNvSpPr>
          <p:nvPr/>
        </p:nvSpPr>
        <p:spPr bwMode="auto">
          <a:xfrm>
            <a:off x="1219200" y="5486400"/>
            <a:ext cx="304800" cy="304800"/>
          </a:xfrm>
          <a:prstGeom prst="line">
            <a:avLst/>
          </a:prstGeom>
          <a:noFill/>
          <a:ln w="9525">
            <a:solidFill>
              <a:schemeClr val="tx1"/>
            </a:solidFill>
            <a:round/>
            <a:headEnd/>
            <a:tailEnd/>
          </a:ln>
        </p:spPr>
        <p:txBody>
          <a:bodyPr wrap="none" anchor="ctr"/>
          <a:lstStyle/>
          <a:p>
            <a:endParaRPr lang="en-US"/>
          </a:p>
        </p:txBody>
      </p:sp>
      <p:sp>
        <p:nvSpPr>
          <p:cNvPr id="13333" name="Rectangle 21"/>
          <p:cNvSpPr>
            <a:spLocks noChangeArrowheads="1"/>
          </p:cNvSpPr>
          <p:nvPr/>
        </p:nvSpPr>
        <p:spPr bwMode="auto">
          <a:xfrm>
            <a:off x="1447800" y="5181600"/>
            <a:ext cx="488950" cy="457200"/>
          </a:xfrm>
          <a:prstGeom prst="rect">
            <a:avLst/>
          </a:prstGeom>
          <a:noFill/>
          <a:ln w="9525">
            <a:noFill/>
            <a:miter lim="800000"/>
            <a:headEnd/>
            <a:tailEnd/>
          </a:ln>
        </p:spPr>
        <p:txBody>
          <a:bodyPr wrap="none">
            <a:spAutoFit/>
          </a:bodyPr>
          <a:lstStyle/>
          <a:p>
            <a:r>
              <a:rPr lang="en-US" altLang="ja-JP">
                <a:solidFill>
                  <a:srgbClr val="FF0606"/>
                </a:solidFill>
              </a:rPr>
              <a:t>→</a:t>
            </a:r>
          </a:p>
        </p:txBody>
      </p:sp>
      <p:sp>
        <p:nvSpPr>
          <p:cNvPr id="13334" name="Rectangle 22"/>
          <p:cNvSpPr>
            <a:spLocks noChangeArrowheads="1"/>
          </p:cNvSpPr>
          <p:nvPr/>
        </p:nvSpPr>
        <p:spPr bwMode="auto">
          <a:xfrm>
            <a:off x="1219200" y="5791200"/>
            <a:ext cx="960438" cy="396875"/>
          </a:xfrm>
          <a:prstGeom prst="rect">
            <a:avLst/>
          </a:prstGeom>
          <a:noFill/>
          <a:ln w="9525">
            <a:noFill/>
            <a:miter lim="800000"/>
            <a:headEnd/>
            <a:tailEnd/>
          </a:ln>
        </p:spPr>
        <p:txBody>
          <a:bodyPr wrap="none">
            <a:spAutoFit/>
          </a:bodyPr>
          <a:lstStyle/>
          <a:p>
            <a:r>
              <a:rPr lang="en-US" altLang="ja-JP" sz="2000"/>
              <a:t>person</a:t>
            </a:r>
          </a:p>
        </p:txBody>
      </p:sp>
      <p:pic>
        <p:nvPicPr>
          <p:cNvPr id="13335" name="Picture 23"/>
          <p:cNvPicPr>
            <a:picLocks noChangeAspect="1" noChangeArrowheads="1"/>
          </p:cNvPicPr>
          <p:nvPr/>
        </p:nvPicPr>
        <p:blipFill>
          <a:blip r:embed="rId10"/>
          <a:srcRect r="49019"/>
          <a:stretch>
            <a:fillRect/>
          </a:stretch>
        </p:blipFill>
        <p:spPr bwMode="auto">
          <a:xfrm>
            <a:off x="4572000" y="4876800"/>
            <a:ext cx="990600" cy="939800"/>
          </a:xfrm>
          <a:prstGeom prst="rect">
            <a:avLst/>
          </a:prstGeom>
          <a:noFill/>
          <a:ln w="9525">
            <a:noFill/>
            <a:miter lim="800000"/>
            <a:headEnd/>
            <a:tailEnd/>
          </a:ln>
          <a:effectLst/>
        </p:spPr>
      </p:pic>
      <p:sp>
        <p:nvSpPr>
          <p:cNvPr id="13336" name="Oval 24"/>
          <p:cNvSpPr>
            <a:spLocks noChangeArrowheads="1"/>
          </p:cNvSpPr>
          <p:nvPr/>
        </p:nvSpPr>
        <p:spPr bwMode="auto">
          <a:xfrm>
            <a:off x="3581400" y="4876800"/>
            <a:ext cx="304800" cy="304800"/>
          </a:xfrm>
          <a:prstGeom prst="ellipse">
            <a:avLst/>
          </a:prstGeom>
          <a:solidFill>
            <a:srgbClr val="FFFFFF"/>
          </a:solidFill>
          <a:ln w="9525">
            <a:solidFill>
              <a:schemeClr val="tx1"/>
            </a:solidFill>
            <a:round/>
            <a:headEnd/>
            <a:tailEnd/>
          </a:ln>
        </p:spPr>
        <p:txBody>
          <a:bodyPr wrap="none" anchor="ctr"/>
          <a:lstStyle/>
          <a:p>
            <a:endParaRPr lang="en-US"/>
          </a:p>
        </p:txBody>
      </p:sp>
      <p:sp>
        <p:nvSpPr>
          <p:cNvPr id="13337" name="Line 25"/>
          <p:cNvSpPr>
            <a:spLocks noChangeShapeType="1"/>
          </p:cNvSpPr>
          <p:nvPr/>
        </p:nvSpPr>
        <p:spPr bwMode="auto">
          <a:xfrm>
            <a:off x="3733800" y="5181600"/>
            <a:ext cx="0" cy="228600"/>
          </a:xfrm>
          <a:prstGeom prst="line">
            <a:avLst/>
          </a:prstGeom>
          <a:noFill/>
          <a:ln w="9525">
            <a:solidFill>
              <a:schemeClr val="tx1"/>
            </a:solidFill>
            <a:round/>
            <a:headEnd/>
            <a:tailEnd/>
          </a:ln>
        </p:spPr>
        <p:txBody>
          <a:bodyPr wrap="none" anchor="ctr"/>
          <a:lstStyle/>
          <a:p>
            <a:endParaRPr lang="en-US"/>
          </a:p>
        </p:txBody>
      </p:sp>
      <p:sp>
        <p:nvSpPr>
          <p:cNvPr id="13338" name="Line 26"/>
          <p:cNvSpPr>
            <a:spLocks noChangeShapeType="1"/>
          </p:cNvSpPr>
          <p:nvPr/>
        </p:nvSpPr>
        <p:spPr bwMode="auto">
          <a:xfrm flipH="1">
            <a:off x="3505200" y="5410200"/>
            <a:ext cx="228600" cy="304800"/>
          </a:xfrm>
          <a:prstGeom prst="line">
            <a:avLst/>
          </a:prstGeom>
          <a:noFill/>
          <a:ln w="9525">
            <a:solidFill>
              <a:schemeClr val="tx1"/>
            </a:solidFill>
            <a:round/>
            <a:headEnd/>
            <a:tailEnd/>
          </a:ln>
        </p:spPr>
        <p:txBody>
          <a:bodyPr wrap="none" anchor="ctr"/>
          <a:lstStyle/>
          <a:p>
            <a:endParaRPr lang="en-US"/>
          </a:p>
        </p:txBody>
      </p:sp>
      <p:sp>
        <p:nvSpPr>
          <p:cNvPr id="13339" name="Line 27"/>
          <p:cNvSpPr>
            <a:spLocks noChangeShapeType="1"/>
          </p:cNvSpPr>
          <p:nvPr/>
        </p:nvSpPr>
        <p:spPr bwMode="auto">
          <a:xfrm>
            <a:off x="3733800" y="5410200"/>
            <a:ext cx="304800" cy="304800"/>
          </a:xfrm>
          <a:prstGeom prst="line">
            <a:avLst/>
          </a:prstGeom>
          <a:noFill/>
          <a:ln w="9525">
            <a:solidFill>
              <a:schemeClr val="tx1"/>
            </a:solidFill>
            <a:round/>
            <a:headEnd/>
            <a:tailEnd/>
          </a:ln>
        </p:spPr>
        <p:txBody>
          <a:bodyPr wrap="none" anchor="ctr"/>
          <a:lstStyle/>
          <a:p>
            <a:endParaRPr lang="en-US"/>
          </a:p>
        </p:txBody>
      </p:sp>
      <p:sp>
        <p:nvSpPr>
          <p:cNvPr id="13340" name="Line 28"/>
          <p:cNvSpPr>
            <a:spLocks noChangeShapeType="1"/>
          </p:cNvSpPr>
          <p:nvPr/>
        </p:nvSpPr>
        <p:spPr bwMode="auto">
          <a:xfrm flipV="1">
            <a:off x="3733800" y="5181600"/>
            <a:ext cx="457200" cy="76200"/>
          </a:xfrm>
          <a:prstGeom prst="line">
            <a:avLst/>
          </a:prstGeom>
          <a:noFill/>
          <a:ln w="9525">
            <a:solidFill>
              <a:schemeClr val="tx1"/>
            </a:solidFill>
            <a:round/>
            <a:headEnd/>
            <a:tailEnd/>
          </a:ln>
        </p:spPr>
        <p:txBody>
          <a:bodyPr wrap="none" anchor="ctr"/>
          <a:lstStyle/>
          <a:p>
            <a:endParaRPr lang="en-US"/>
          </a:p>
        </p:txBody>
      </p:sp>
      <p:sp>
        <p:nvSpPr>
          <p:cNvPr id="13341" name="Line 29"/>
          <p:cNvSpPr>
            <a:spLocks noChangeShapeType="1"/>
          </p:cNvSpPr>
          <p:nvPr/>
        </p:nvSpPr>
        <p:spPr bwMode="auto">
          <a:xfrm flipH="1" flipV="1">
            <a:off x="3276600" y="5181600"/>
            <a:ext cx="457200" cy="76200"/>
          </a:xfrm>
          <a:prstGeom prst="line">
            <a:avLst/>
          </a:prstGeom>
          <a:noFill/>
          <a:ln w="9525">
            <a:solidFill>
              <a:schemeClr val="tx1"/>
            </a:solidFill>
            <a:round/>
            <a:headEnd/>
            <a:tailEnd/>
          </a:ln>
        </p:spPr>
        <p:txBody>
          <a:bodyPr wrap="none" anchor="ctr"/>
          <a:lstStyle/>
          <a:p>
            <a:endParaRPr lang="en-US"/>
          </a:p>
        </p:txBody>
      </p:sp>
      <p:sp>
        <p:nvSpPr>
          <p:cNvPr id="13342" name="Rectangle 30"/>
          <p:cNvSpPr>
            <a:spLocks noChangeArrowheads="1"/>
          </p:cNvSpPr>
          <p:nvPr/>
        </p:nvSpPr>
        <p:spPr bwMode="auto">
          <a:xfrm>
            <a:off x="3429000" y="5867400"/>
            <a:ext cx="1327150" cy="396875"/>
          </a:xfrm>
          <a:prstGeom prst="rect">
            <a:avLst/>
          </a:prstGeom>
          <a:noFill/>
          <a:ln w="9525">
            <a:noFill/>
            <a:miter lim="800000"/>
            <a:headEnd/>
            <a:tailEnd/>
          </a:ln>
        </p:spPr>
        <p:txBody>
          <a:bodyPr wrap="none">
            <a:spAutoFit/>
          </a:bodyPr>
          <a:lstStyle/>
          <a:p>
            <a:r>
              <a:rPr lang="en-US" altLang="ja-JP" sz="2000"/>
              <a:t>I am “big”!</a:t>
            </a:r>
          </a:p>
        </p:txBody>
      </p:sp>
      <p:sp>
        <p:nvSpPr>
          <p:cNvPr id="13343" name="Rectangle 31"/>
          <p:cNvSpPr>
            <a:spLocks noChangeArrowheads="1"/>
          </p:cNvSpPr>
          <p:nvPr/>
        </p:nvSpPr>
        <p:spPr bwMode="auto">
          <a:xfrm>
            <a:off x="4114800" y="5105400"/>
            <a:ext cx="488950" cy="457200"/>
          </a:xfrm>
          <a:prstGeom prst="rect">
            <a:avLst/>
          </a:prstGeom>
          <a:noFill/>
          <a:ln w="9525">
            <a:noFill/>
            <a:miter lim="800000"/>
            <a:headEnd/>
            <a:tailEnd/>
          </a:ln>
        </p:spPr>
        <p:txBody>
          <a:bodyPr wrap="none">
            <a:spAutoFit/>
          </a:bodyPr>
          <a:lstStyle/>
          <a:p>
            <a:r>
              <a:rPr lang="en-US" altLang="ja-JP">
                <a:solidFill>
                  <a:srgbClr val="FF0606"/>
                </a:solidFill>
              </a:rPr>
              <a:t>→</a:t>
            </a:r>
          </a:p>
        </p:txBody>
      </p:sp>
      <p:sp>
        <p:nvSpPr>
          <p:cNvPr id="32" name="Title 6"/>
          <p:cNvSpPr txBox="1">
            <a:spLocks/>
          </p:cNvSpPr>
          <p:nvPr/>
        </p:nvSpPr>
        <p:spPr>
          <a:xfrm>
            <a:off x="457200" y="274638"/>
            <a:ext cx="8229600" cy="1143000"/>
          </a:xfrm>
          <a:prstGeom prst="rect">
            <a:avLst/>
          </a:prstGeom>
          <a:solidFill>
            <a:schemeClr val="accent6">
              <a:lumMod val="60000"/>
              <a:lumOff val="4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Association of Kanji, Picture and meaning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427"/>
            <a:ext cx="8229600" cy="1143000"/>
          </a:xfrm>
          <a:solidFill>
            <a:schemeClr val="accent2">
              <a:lumMod val="60000"/>
              <a:lumOff val="40000"/>
            </a:schemeClr>
          </a:solidFill>
        </p:spPr>
        <p:txBody>
          <a:bodyPr>
            <a:normAutofit/>
          </a:bodyPr>
          <a:lstStyle/>
          <a:p>
            <a:r>
              <a:rPr lang="ja-JP" altLang="en-US" smtClean="0"/>
              <a:t>ぶんぽう</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1828800"/>
            <a:ext cx="7772400" cy="4191000"/>
          </a:xfrm>
        </p:spPr>
        <p:txBody>
          <a:bodyPr/>
          <a:lstStyle/>
          <a:p>
            <a:r>
              <a:rPr lang="en-US" altLang="ja-JP" sz="2800" dirty="0"/>
              <a:t>When Kanji were adopted, the Chinese way of reading Kanji was also adopted.</a:t>
            </a:r>
          </a:p>
          <a:p>
            <a:r>
              <a:rPr lang="en-US" altLang="ja-JP" sz="2800" dirty="0"/>
              <a:t>At the same time, the characters were given Japanese readings for the existing Japanese words. So, a Kanji has two or more readings.</a:t>
            </a:r>
          </a:p>
          <a:p>
            <a:r>
              <a:rPr lang="en-US" altLang="ja-JP" sz="2800" dirty="0"/>
              <a:t>The Chinese reading of a kanji is called the </a:t>
            </a:r>
            <a:r>
              <a:rPr lang="en-US" altLang="ja-JP" sz="2800" b="1" dirty="0">
                <a:solidFill>
                  <a:srgbClr val="FF0606"/>
                </a:solidFill>
              </a:rPr>
              <a:t>ON reading (written in katakana in the textbook)</a:t>
            </a:r>
            <a:r>
              <a:rPr lang="en-US" altLang="ja-JP" sz="2800" dirty="0"/>
              <a:t>, and the Japanese reading the </a:t>
            </a:r>
            <a:r>
              <a:rPr lang="en-US" altLang="ja-JP" sz="2800" b="1" dirty="0">
                <a:solidFill>
                  <a:srgbClr val="FF0606"/>
                </a:solidFill>
              </a:rPr>
              <a:t>KUN reading (written in hiragana)</a:t>
            </a:r>
            <a:r>
              <a:rPr lang="en-US" altLang="ja-JP" sz="2800" dirty="0"/>
              <a:t>.</a:t>
            </a:r>
          </a:p>
        </p:txBody>
      </p:sp>
      <p:sp>
        <p:nvSpPr>
          <p:cNvPr id="5" name="Title 4"/>
          <p:cNvSpPr>
            <a:spLocks noGrp="1"/>
          </p:cNvSpPr>
          <p:nvPr>
            <p:ph type="title"/>
          </p:nvPr>
        </p:nvSpPr>
        <p:spPr>
          <a:solidFill>
            <a:schemeClr val="accent6">
              <a:lumMod val="60000"/>
              <a:lumOff val="40000"/>
            </a:schemeClr>
          </a:solidFill>
        </p:spPr>
        <p:txBody>
          <a:bodyPr>
            <a:normAutofit/>
          </a:bodyPr>
          <a:lstStyle/>
          <a:p>
            <a:r>
              <a:rPr lang="en-US" sz="3600" dirty="0" smtClean="0"/>
              <a:t>Readings of Kanji</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828800" y="2185261"/>
            <a:ext cx="5486400" cy="3581400"/>
          </a:xfrm>
          <a:solidFill>
            <a:schemeClr val="bg1"/>
          </a:solidFill>
          <a:ln>
            <a:solidFill>
              <a:schemeClr val="tx1"/>
            </a:solidFill>
          </a:ln>
        </p:spPr>
        <p:txBody>
          <a:bodyPr/>
          <a:lstStyle/>
          <a:p>
            <a:pPr>
              <a:lnSpc>
                <a:spcPct val="50000"/>
              </a:lnSpc>
              <a:buFontTx/>
              <a:buNone/>
            </a:pPr>
            <a:r>
              <a:rPr lang="en-US" altLang="ja-JP" sz="7200">
                <a:latin typeface="Times New Roman" pitchFamily="64" charset="0"/>
                <a:ea typeface="ＤＦＰ教科書体W4" pitchFamily="64" charset="-128"/>
              </a:rPr>
              <a:t> </a:t>
            </a:r>
            <a:r>
              <a:rPr lang="ja-JP" altLang="en-US">
                <a:latin typeface="Times New Roman" pitchFamily="64" charset="0"/>
                <a:ea typeface="ＤＦＰ教科書体W4" pitchFamily="64" charset="-128"/>
              </a:rPr>
              <a:t>おお</a:t>
            </a:r>
            <a:r>
              <a:rPr lang="en-US" altLang="ja-JP">
                <a:latin typeface="Times New Roman" pitchFamily="64" charset="0"/>
                <a:ea typeface="ＤＦＰ教科書体W4" pitchFamily="64" charset="-128"/>
              </a:rPr>
              <a:t>    (Kun reading)</a:t>
            </a:r>
            <a:r>
              <a:rPr lang="en-US" altLang="ja-JP" sz="7200">
                <a:latin typeface="Times New Roman" pitchFamily="64" charset="0"/>
                <a:ea typeface="ＤＦＰ教科書体W4" pitchFamily="64" charset="-128"/>
              </a:rPr>
              <a:t> </a:t>
            </a:r>
          </a:p>
          <a:p>
            <a:pPr>
              <a:lnSpc>
                <a:spcPct val="80000"/>
              </a:lnSpc>
              <a:buFontTx/>
              <a:buNone/>
            </a:pPr>
            <a:r>
              <a:rPr lang="en-US" altLang="ja-JP" sz="7200">
                <a:latin typeface="Times New Roman" pitchFamily="64" charset="0"/>
                <a:ea typeface="ＤＦＰ教科書体W4" pitchFamily="64" charset="-128"/>
              </a:rPr>
              <a:t> </a:t>
            </a:r>
            <a:r>
              <a:rPr lang="ja-JP" altLang="en-US" sz="7200">
                <a:latin typeface="Times New Roman" pitchFamily="64" charset="0"/>
                <a:ea typeface="ＤＦＰ教科書体W4" pitchFamily="64" charset="-128"/>
              </a:rPr>
              <a:t>大きい</a:t>
            </a:r>
            <a:endParaRPr lang="en-US" altLang="ja-JP">
              <a:latin typeface="Times New Roman" pitchFamily="64" charset="0"/>
              <a:ea typeface="ＤＦＰ教科書体W4" pitchFamily="64" charset="-128"/>
            </a:endParaRPr>
          </a:p>
          <a:p>
            <a:pPr>
              <a:buFontTx/>
              <a:buNone/>
            </a:pPr>
            <a:r>
              <a:rPr lang="ja-JP" altLang="en-US">
                <a:latin typeface="Times New Roman" pitchFamily="64" charset="0"/>
                <a:ea typeface="ＤＦＰ教科書体W4" pitchFamily="64" charset="-128"/>
              </a:rPr>
              <a:t>　ダイ</a:t>
            </a:r>
            <a:r>
              <a:rPr lang="en-US" altLang="ja-JP">
                <a:latin typeface="Times New Roman" pitchFamily="64" charset="0"/>
                <a:ea typeface="ＤＦＰ教科書体W4" pitchFamily="64" charset="-128"/>
              </a:rPr>
              <a:t>  </a:t>
            </a:r>
            <a:r>
              <a:rPr lang="ja-JP" altLang="en-US">
                <a:latin typeface="Times New Roman" pitchFamily="64" charset="0"/>
                <a:ea typeface="ＤＦＰ教科書体W4" pitchFamily="64" charset="-128"/>
              </a:rPr>
              <a:t>ガク</a:t>
            </a:r>
            <a:r>
              <a:rPr lang="en-US" altLang="ja-JP">
                <a:latin typeface="Times New Roman" pitchFamily="64" charset="0"/>
                <a:ea typeface="ＤＦＰ教科書体W4" pitchFamily="64" charset="-128"/>
              </a:rPr>
              <a:t> (On reading)</a:t>
            </a:r>
          </a:p>
          <a:p>
            <a:pPr>
              <a:lnSpc>
                <a:spcPct val="80000"/>
              </a:lnSpc>
              <a:buFontTx/>
              <a:buNone/>
            </a:pPr>
            <a:r>
              <a:rPr lang="en-US" altLang="ja-JP" sz="8000">
                <a:latin typeface="Times New Roman" pitchFamily="64" charset="0"/>
                <a:ea typeface="ＤＦＰ教科書体W4" pitchFamily="64" charset="-128"/>
              </a:rPr>
              <a:t> </a:t>
            </a:r>
            <a:r>
              <a:rPr lang="ja-JP" altLang="en-US" sz="8000">
                <a:latin typeface="Times New Roman" pitchFamily="64" charset="0"/>
                <a:ea typeface="ＤＦＰ教科書体W4" pitchFamily="64" charset="-128"/>
              </a:rPr>
              <a:t>大学</a:t>
            </a:r>
            <a:endParaRPr lang="ja-JP" altLang="en-US">
              <a:latin typeface="Times New Roman" pitchFamily="64" charset="0"/>
              <a:ea typeface="ＤＦＰ教科書体W4" pitchFamily="64" charset="-128"/>
            </a:endParaRPr>
          </a:p>
        </p:txBody>
      </p:sp>
      <p:sp>
        <p:nvSpPr>
          <p:cNvPr id="11268" name="Rectangle 4"/>
          <p:cNvSpPr>
            <a:spLocks noChangeArrowheads="1"/>
          </p:cNvSpPr>
          <p:nvPr/>
        </p:nvSpPr>
        <p:spPr bwMode="auto">
          <a:xfrm>
            <a:off x="3200400" y="2871061"/>
            <a:ext cx="1676400" cy="838200"/>
          </a:xfrm>
          <a:prstGeom prst="rect">
            <a:avLst/>
          </a:prstGeom>
          <a:noFill/>
          <a:ln w="28575">
            <a:solidFill>
              <a:srgbClr val="FF0606"/>
            </a:solidFill>
            <a:miter lim="800000"/>
            <a:headEnd/>
            <a:tailEnd/>
          </a:ln>
        </p:spPr>
        <p:txBody>
          <a:bodyPr wrap="none" anchor="ctr"/>
          <a:lstStyle/>
          <a:p>
            <a:endParaRPr lang="en-US"/>
          </a:p>
        </p:txBody>
      </p:sp>
      <p:sp>
        <p:nvSpPr>
          <p:cNvPr id="11269" name="Line 5"/>
          <p:cNvSpPr>
            <a:spLocks noChangeShapeType="1"/>
          </p:cNvSpPr>
          <p:nvPr/>
        </p:nvSpPr>
        <p:spPr bwMode="auto">
          <a:xfrm flipH="1">
            <a:off x="4876800" y="3316111"/>
            <a:ext cx="457200" cy="0"/>
          </a:xfrm>
          <a:prstGeom prst="line">
            <a:avLst/>
          </a:prstGeom>
          <a:noFill/>
          <a:ln w="28575">
            <a:solidFill>
              <a:srgbClr val="FF0606"/>
            </a:solidFill>
            <a:round/>
            <a:headEnd/>
            <a:tailEnd type="triangle" w="med" len="med"/>
          </a:ln>
        </p:spPr>
        <p:txBody>
          <a:bodyPr wrap="none" anchor="ctr"/>
          <a:lstStyle/>
          <a:p>
            <a:endParaRPr lang="en-US"/>
          </a:p>
        </p:txBody>
      </p:sp>
      <p:sp>
        <p:nvSpPr>
          <p:cNvPr id="11270" name="Rectangle 6"/>
          <p:cNvSpPr>
            <a:spLocks noChangeArrowheads="1"/>
          </p:cNvSpPr>
          <p:nvPr/>
        </p:nvSpPr>
        <p:spPr bwMode="auto">
          <a:xfrm>
            <a:off x="5334000" y="2871061"/>
            <a:ext cx="3538538" cy="915988"/>
          </a:xfrm>
          <a:prstGeom prst="rect">
            <a:avLst/>
          </a:prstGeom>
          <a:solidFill>
            <a:srgbClr val="FF99CC"/>
          </a:solidFill>
          <a:ln w="9525">
            <a:noFill/>
            <a:miter lim="800000"/>
            <a:headEnd/>
            <a:tailEnd/>
          </a:ln>
        </p:spPr>
        <p:txBody>
          <a:bodyPr wrap="none">
            <a:spAutoFit/>
          </a:bodyPr>
          <a:lstStyle/>
          <a:p>
            <a:r>
              <a:rPr lang="en-US" altLang="ja-JP" sz="1800"/>
              <a:t>This hiragana part (mostly the </a:t>
            </a:r>
          </a:p>
          <a:p>
            <a:r>
              <a:rPr lang="en-US" altLang="ja-JP" sz="1800"/>
              <a:t>conjugation part of adjective and </a:t>
            </a:r>
          </a:p>
          <a:p>
            <a:r>
              <a:rPr lang="en-US" altLang="ja-JP" sz="1800"/>
              <a:t>verb) is called </a:t>
            </a:r>
            <a:r>
              <a:rPr lang="en-US" altLang="ja-JP" sz="1800" b="1" i="1"/>
              <a:t>okuri-gana</a:t>
            </a:r>
            <a:r>
              <a:rPr lang="en-US" altLang="ja-JP" sz="1800"/>
              <a:t>.</a:t>
            </a:r>
          </a:p>
        </p:txBody>
      </p:sp>
      <p:sp>
        <p:nvSpPr>
          <p:cNvPr id="7" name="Title 6"/>
          <p:cNvSpPr>
            <a:spLocks noGrp="1"/>
          </p:cNvSpPr>
          <p:nvPr>
            <p:ph type="title"/>
          </p:nvPr>
        </p:nvSpPr>
        <p:spPr>
          <a:solidFill>
            <a:schemeClr val="accent6">
              <a:lumMod val="60000"/>
              <a:lumOff val="40000"/>
            </a:schemeClr>
          </a:solidFill>
        </p:spPr>
        <p:txBody>
          <a:bodyPr>
            <a:normAutofit/>
          </a:bodyPr>
          <a:lstStyle/>
          <a:p>
            <a:r>
              <a:rPr lang="en-US" altLang="ja-JP" sz="3600" dirty="0" smtClean="0"/>
              <a:t>Example of On and Kun readings</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5257800" y="1600200"/>
            <a:ext cx="1403350" cy="1555750"/>
          </a:xfrm>
          <a:prstGeom prst="rect">
            <a:avLst/>
          </a:prstGeom>
          <a:noFill/>
          <a:ln w="9525">
            <a:noFill/>
            <a:miter lim="800000"/>
            <a:headEnd/>
            <a:tailEnd/>
          </a:ln>
        </p:spPr>
        <p:txBody>
          <a:bodyPr wrap="none">
            <a:spAutoFit/>
          </a:bodyPr>
          <a:lstStyle/>
          <a:p>
            <a:r>
              <a:rPr lang="ja-JP" altLang="en-US" sz="9600">
                <a:ea typeface="ＤＦＰ教科書体W4" pitchFamily="64" charset="-128"/>
              </a:rPr>
              <a:t>一</a:t>
            </a:r>
          </a:p>
        </p:txBody>
      </p:sp>
      <p:sp>
        <p:nvSpPr>
          <p:cNvPr id="37893" name="Rectangle 5"/>
          <p:cNvSpPr>
            <a:spLocks noChangeArrowheads="1"/>
          </p:cNvSpPr>
          <p:nvPr/>
        </p:nvSpPr>
        <p:spPr bwMode="auto">
          <a:xfrm>
            <a:off x="6858000" y="1600200"/>
            <a:ext cx="1403350" cy="1555750"/>
          </a:xfrm>
          <a:prstGeom prst="rect">
            <a:avLst/>
          </a:prstGeom>
          <a:noFill/>
          <a:ln w="9525">
            <a:noFill/>
            <a:miter lim="800000"/>
            <a:headEnd/>
            <a:tailEnd/>
          </a:ln>
        </p:spPr>
        <p:txBody>
          <a:bodyPr wrap="none">
            <a:spAutoFit/>
          </a:bodyPr>
          <a:lstStyle/>
          <a:p>
            <a:r>
              <a:rPr lang="ja-JP" altLang="en-US" sz="9600">
                <a:ea typeface="ＤＦＰ教科書体W4" pitchFamily="64" charset="-128"/>
              </a:rPr>
              <a:t>川</a:t>
            </a:r>
          </a:p>
        </p:txBody>
      </p:sp>
      <p:sp>
        <p:nvSpPr>
          <p:cNvPr id="37894" name="Rectangle 6"/>
          <p:cNvSpPr>
            <a:spLocks noChangeArrowheads="1"/>
          </p:cNvSpPr>
          <p:nvPr/>
        </p:nvSpPr>
        <p:spPr bwMode="auto">
          <a:xfrm>
            <a:off x="6858000" y="3155950"/>
            <a:ext cx="1403350" cy="1555750"/>
          </a:xfrm>
          <a:prstGeom prst="rect">
            <a:avLst/>
          </a:prstGeom>
          <a:noFill/>
          <a:ln w="9525">
            <a:noFill/>
            <a:miter lim="800000"/>
            <a:headEnd/>
            <a:tailEnd/>
          </a:ln>
        </p:spPr>
        <p:txBody>
          <a:bodyPr wrap="none">
            <a:spAutoFit/>
          </a:bodyPr>
          <a:lstStyle/>
          <a:p>
            <a:r>
              <a:rPr lang="ja-JP" altLang="en-US" sz="9600" dirty="0">
                <a:ea typeface="ＤＦＰ教科書体W4" pitchFamily="64" charset="-128"/>
              </a:rPr>
              <a:t>三</a:t>
            </a:r>
          </a:p>
        </p:txBody>
      </p:sp>
      <p:sp>
        <p:nvSpPr>
          <p:cNvPr id="37895" name="Rectangle 7"/>
          <p:cNvSpPr>
            <a:spLocks noChangeArrowheads="1"/>
          </p:cNvSpPr>
          <p:nvPr/>
        </p:nvSpPr>
        <p:spPr bwMode="auto">
          <a:xfrm>
            <a:off x="5257800" y="5029200"/>
            <a:ext cx="1403350" cy="1555750"/>
          </a:xfrm>
          <a:prstGeom prst="rect">
            <a:avLst/>
          </a:prstGeom>
          <a:noFill/>
          <a:ln w="9525">
            <a:noFill/>
            <a:miter lim="800000"/>
            <a:headEnd/>
            <a:tailEnd/>
          </a:ln>
        </p:spPr>
        <p:txBody>
          <a:bodyPr wrap="none">
            <a:spAutoFit/>
          </a:bodyPr>
          <a:lstStyle/>
          <a:p>
            <a:r>
              <a:rPr lang="ja-JP" altLang="en-US" sz="9600">
                <a:ea typeface="ＤＦＰ教科書体W4" pitchFamily="64" charset="-128"/>
              </a:rPr>
              <a:t>口</a:t>
            </a:r>
          </a:p>
        </p:txBody>
      </p:sp>
      <p:sp>
        <p:nvSpPr>
          <p:cNvPr id="37898" name="Line 10"/>
          <p:cNvSpPr>
            <a:spLocks noChangeShapeType="1"/>
          </p:cNvSpPr>
          <p:nvPr/>
        </p:nvSpPr>
        <p:spPr bwMode="auto">
          <a:xfrm>
            <a:off x="5486400" y="1981200"/>
            <a:ext cx="914400" cy="0"/>
          </a:xfrm>
          <a:prstGeom prst="line">
            <a:avLst/>
          </a:prstGeom>
          <a:noFill/>
          <a:ln w="38100">
            <a:solidFill>
              <a:srgbClr val="FF0606"/>
            </a:solidFill>
            <a:round/>
            <a:headEnd/>
            <a:tailEnd type="triangle" w="med" len="med"/>
          </a:ln>
        </p:spPr>
        <p:txBody>
          <a:bodyPr wrap="none" anchor="ctr"/>
          <a:lstStyle/>
          <a:p>
            <a:endParaRPr lang="en-US"/>
          </a:p>
        </p:txBody>
      </p:sp>
      <p:sp>
        <p:nvSpPr>
          <p:cNvPr id="37900" name="Rectangle 12"/>
          <p:cNvSpPr>
            <a:spLocks noChangeArrowheads="1"/>
          </p:cNvSpPr>
          <p:nvPr/>
        </p:nvSpPr>
        <p:spPr bwMode="auto">
          <a:xfrm>
            <a:off x="7086600" y="1600200"/>
            <a:ext cx="311150" cy="396875"/>
          </a:xfrm>
          <a:prstGeom prst="rect">
            <a:avLst/>
          </a:prstGeom>
          <a:noFill/>
          <a:ln w="9525">
            <a:noFill/>
            <a:miter lim="800000"/>
            <a:headEnd/>
            <a:tailEnd/>
          </a:ln>
        </p:spPr>
        <p:txBody>
          <a:bodyPr wrap="none">
            <a:spAutoFit/>
          </a:bodyPr>
          <a:lstStyle/>
          <a:p>
            <a:r>
              <a:rPr lang="en-US" altLang="ja-JP" sz="2000">
                <a:solidFill>
                  <a:srgbClr val="FF0606"/>
                </a:solidFill>
                <a:latin typeface="Times New Roman" pitchFamily="64" charset="0"/>
              </a:rPr>
              <a:t>1</a:t>
            </a:r>
          </a:p>
        </p:txBody>
      </p:sp>
      <p:sp>
        <p:nvSpPr>
          <p:cNvPr id="37901" name="Rectangle 13"/>
          <p:cNvSpPr>
            <a:spLocks noChangeArrowheads="1"/>
          </p:cNvSpPr>
          <p:nvPr/>
        </p:nvSpPr>
        <p:spPr bwMode="auto">
          <a:xfrm>
            <a:off x="7391400" y="1600200"/>
            <a:ext cx="311150" cy="396875"/>
          </a:xfrm>
          <a:prstGeom prst="rect">
            <a:avLst/>
          </a:prstGeom>
          <a:noFill/>
          <a:ln w="9525">
            <a:noFill/>
            <a:miter lim="800000"/>
            <a:headEnd/>
            <a:tailEnd/>
          </a:ln>
        </p:spPr>
        <p:txBody>
          <a:bodyPr wrap="none">
            <a:spAutoFit/>
          </a:bodyPr>
          <a:lstStyle/>
          <a:p>
            <a:r>
              <a:rPr lang="en-US" altLang="ja-JP" sz="2000">
                <a:solidFill>
                  <a:srgbClr val="FF0606"/>
                </a:solidFill>
                <a:latin typeface="Times New Roman" pitchFamily="64" charset="0"/>
              </a:rPr>
              <a:t>2</a:t>
            </a:r>
          </a:p>
        </p:txBody>
      </p:sp>
      <p:sp>
        <p:nvSpPr>
          <p:cNvPr id="37902" name="Rectangle 14"/>
          <p:cNvSpPr>
            <a:spLocks noChangeArrowheads="1"/>
          </p:cNvSpPr>
          <p:nvPr/>
        </p:nvSpPr>
        <p:spPr bwMode="auto">
          <a:xfrm>
            <a:off x="7696200" y="1600200"/>
            <a:ext cx="311150" cy="396875"/>
          </a:xfrm>
          <a:prstGeom prst="rect">
            <a:avLst/>
          </a:prstGeom>
          <a:noFill/>
          <a:ln w="9525">
            <a:noFill/>
            <a:miter lim="800000"/>
            <a:headEnd/>
            <a:tailEnd/>
          </a:ln>
        </p:spPr>
        <p:txBody>
          <a:bodyPr wrap="none">
            <a:spAutoFit/>
          </a:bodyPr>
          <a:lstStyle/>
          <a:p>
            <a:r>
              <a:rPr lang="en-US" altLang="ja-JP" sz="2000">
                <a:solidFill>
                  <a:srgbClr val="FF0606"/>
                </a:solidFill>
                <a:latin typeface="Times New Roman" pitchFamily="64" charset="0"/>
              </a:rPr>
              <a:t>3</a:t>
            </a:r>
          </a:p>
        </p:txBody>
      </p:sp>
      <p:sp>
        <p:nvSpPr>
          <p:cNvPr id="37904" name="Rectangle 16"/>
          <p:cNvSpPr>
            <a:spLocks noChangeArrowheads="1"/>
          </p:cNvSpPr>
          <p:nvPr/>
        </p:nvSpPr>
        <p:spPr bwMode="auto">
          <a:xfrm>
            <a:off x="6775450" y="3490912"/>
            <a:ext cx="311150" cy="396875"/>
          </a:xfrm>
          <a:prstGeom prst="rect">
            <a:avLst/>
          </a:prstGeom>
          <a:noFill/>
          <a:ln w="9525">
            <a:noFill/>
            <a:miter lim="800000"/>
            <a:headEnd/>
            <a:tailEnd/>
          </a:ln>
        </p:spPr>
        <p:txBody>
          <a:bodyPr wrap="square">
            <a:spAutoFit/>
          </a:bodyPr>
          <a:lstStyle/>
          <a:p>
            <a:r>
              <a:rPr lang="en-US" altLang="ja-JP" sz="2000" dirty="0">
                <a:solidFill>
                  <a:srgbClr val="FF0606"/>
                </a:solidFill>
                <a:latin typeface="Times New Roman" pitchFamily="64" charset="0"/>
              </a:rPr>
              <a:t>1</a:t>
            </a:r>
          </a:p>
        </p:txBody>
      </p:sp>
      <p:sp>
        <p:nvSpPr>
          <p:cNvPr id="37905" name="Rectangle 17"/>
          <p:cNvSpPr>
            <a:spLocks noChangeArrowheads="1"/>
          </p:cNvSpPr>
          <p:nvPr/>
        </p:nvSpPr>
        <p:spPr bwMode="auto">
          <a:xfrm>
            <a:off x="6775450" y="3775214"/>
            <a:ext cx="234950" cy="707886"/>
          </a:xfrm>
          <a:prstGeom prst="rect">
            <a:avLst/>
          </a:prstGeom>
          <a:noFill/>
          <a:ln w="9525">
            <a:noFill/>
            <a:miter lim="800000"/>
            <a:headEnd/>
            <a:tailEnd/>
          </a:ln>
        </p:spPr>
        <p:txBody>
          <a:bodyPr wrap="square">
            <a:spAutoFit/>
          </a:bodyPr>
          <a:lstStyle/>
          <a:p>
            <a:r>
              <a:rPr lang="en-US" altLang="ja-JP" sz="2000" dirty="0">
                <a:solidFill>
                  <a:srgbClr val="FF0606"/>
                </a:solidFill>
                <a:latin typeface="Times New Roman" pitchFamily="64" charset="0"/>
              </a:rPr>
              <a:t>2</a:t>
            </a:r>
          </a:p>
        </p:txBody>
      </p:sp>
      <p:sp>
        <p:nvSpPr>
          <p:cNvPr id="37906" name="Rectangle 18"/>
          <p:cNvSpPr>
            <a:spLocks noChangeArrowheads="1"/>
          </p:cNvSpPr>
          <p:nvPr/>
        </p:nvSpPr>
        <p:spPr bwMode="auto">
          <a:xfrm>
            <a:off x="2985206" y="3689350"/>
            <a:ext cx="311150" cy="396875"/>
          </a:xfrm>
          <a:prstGeom prst="rect">
            <a:avLst/>
          </a:prstGeom>
          <a:noFill/>
          <a:ln w="9525">
            <a:noFill/>
            <a:miter lim="800000"/>
            <a:headEnd/>
            <a:tailEnd/>
          </a:ln>
        </p:spPr>
        <p:txBody>
          <a:bodyPr wrap="none">
            <a:spAutoFit/>
          </a:bodyPr>
          <a:lstStyle/>
          <a:p>
            <a:r>
              <a:rPr lang="en-US" altLang="ja-JP" sz="2000" dirty="0">
                <a:solidFill>
                  <a:srgbClr val="FF0606"/>
                </a:solidFill>
                <a:latin typeface="Times New Roman" pitchFamily="64" charset="0"/>
              </a:rPr>
              <a:t>3</a:t>
            </a:r>
          </a:p>
        </p:txBody>
      </p:sp>
      <p:sp>
        <p:nvSpPr>
          <p:cNvPr id="37907" name="Line 19"/>
          <p:cNvSpPr>
            <a:spLocks noChangeShapeType="1"/>
          </p:cNvSpPr>
          <p:nvPr/>
        </p:nvSpPr>
        <p:spPr bwMode="auto">
          <a:xfrm>
            <a:off x="5334000" y="5638800"/>
            <a:ext cx="0" cy="533400"/>
          </a:xfrm>
          <a:prstGeom prst="line">
            <a:avLst/>
          </a:prstGeom>
          <a:noFill/>
          <a:ln w="38100">
            <a:solidFill>
              <a:srgbClr val="FF0606"/>
            </a:solidFill>
            <a:round/>
            <a:headEnd/>
            <a:tailEnd type="triangle" w="med" len="med"/>
          </a:ln>
        </p:spPr>
        <p:txBody>
          <a:bodyPr wrap="none" anchor="ctr"/>
          <a:lstStyle/>
          <a:p>
            <a:endParaRPr lang="en-US"/>
          </a:p>
        </p:txBody>
      </p:sp>
      <p:sp>
        <p:nvSpPr>
          <p:cNvPr id="37909" name="Rectangle 21"/>
          <p:cNvSpPr>
            <a:spLocks noChangeArrowheads="1"/>
          </p:cNvSpPr>
          <p:nvPr/>
        </p:nvSpPr>
        <p:spPr bwMode="auto">
          <a:xfrm>
            <a:off x="5181600" y="5257800"/>
            <a:ext cx="311150" cy="396875"/>
          </a:xfrm>
          <a:prstGeom prst="rect">
            <a:avLst/>
          </a:prstGeom>
          <a:noFill/>
          <a:ln w="9525">
            <a:noFill/>
            <a:miter lim="800000"/>
            <a:headEnd/>
            <a:tailEnd/>
          </a:ln>
        </p:spPr>
        <p:txBody>
          <a:bodyPr wrap="none">
            <a:spAutoFit/>
          </a:bodyPr>
          <a:lstStyle/>
          <a:p>
            <a:r>
              <a:rPr lang="en-US" altLang="ja-JP" sz="2000">
                <a:solidFill>
                  <a:srgbClr val="FF0606"/>
                </a:solidFill>
                <a:latin typeface="Times New Roman" pitchFamily="64" charset="0"/>
              </a:rPr>
              <a:t>1</a:t>
            </a:r>
          </a:p>
        </p:txBody>
      </p:sp>
      <p:sp>
        <p:nvSpPr>
          <p:cNvPr id="37910" name="Line 22"/>
          <p:cNvSpPr>
            <a:spLocks noChangeShapeType="1"/>
          </p:cNvSpPr>
          <p:nvPr/>
        </p:nvSpPr>
        <p:spPr bwMode="auto">
          <a:xfrm>
            <a:off x="5562600" y="5410200"/>
            <a:ext cx="1066800" cy="0"/>
          </a:xfrm>
          <a:prstGeom prst="line">
            <a:avLst/>
          </a:prstGeom>
          <a:noFill/>
          <a:ln w="38100">
            <a:solidFill>
              <a:srgbClr val="FF0606"/>
            </a:solidFill>
            <a:round/>
            <a:headEnd/>
            <a:tailEnd/>
          </a:ln>
        </p:spPr>
        <p:txBody>
          <a:bodyPr wrap="none" anchor="ctr"/>
          <a:lstStyle/>
          <a:p>
            <a:endParaRPr lang="en-US"/>
          </a:p>
        </p:txBody>
      </p:sp>
      <p:sp>
        <p:nvSpPr>
          <p:cNvPr id="37911" name="Line 23"/>
          <p:cNvSpPr>
            <a:spLocks noChangeShapeType="1"/>
          </p:cNvSpPr>
          <p:nvPr/>
        </p:nvSpPr>
        <p:spPr bwMode="auto">
          <a:xfrm>
            <a:off x="6629400" y="5410200"/>
            <a:ext cx="0" cy="762000"/>
          </a:xfrm>
          <a:prstGeom prst="line">
            <a:avLst/>
          </a:prstGeom>
          <a:noFill/>
          <a:ln w="38100">
            <a:solidFill>
              <a:srgbClr val="FF0606"/>
            </a:solidFill>
            <a:round/>
            <a:headEnd/>
            <a:tailEnd type="triangle" w="med" len="med"/>
          </a:ln>
        </p:spPr>
        <p:txBody>
          <a:bodyPr wrap="none" anchor="ctr"/>
          <a:lstStyle/>
          <a:p>
            <a:endParaRPr lang="en-US"/>
          </a:p>
        </p:txBody>
      </p:sp>
      <p:sp>
        <p:nvSpPr>
          <p:cNvPr id="37912" name="Rectangle 24"/>
          <p:cNvSpPr>
            <a:spLocks noChangeArrowheads="1"/>
          </p:cNvSpPr>
          <p:nvPr/>
        </p:nvSpPr>
        <p:spPr bwMode="auto">
          <a:xfrm>
            <a:off x="5486400" y="5013325"/>
            <a:ext cx="311150" cy="396875"/>
          </a:xfrm>
          <a:prstGeom prst="rect">
            <a:avLst/>
          </a:prstGeom>
          <a:noFill/>
          <a:ln w="9525">
            <a:noFill/>
            <a:miter lim="800000"/>
            <a:headEnd/>
            <a:tailEnd/>
          </a:ln>
        </p:spPr>
        <p:txBody>
          <a:bodyPr wrap="none">
            <a:spAutoFit/>
          </a:bodyPr>
          <a:lstStyle/>
          <a:p>
            <a:r>
              <a:rPr lang="en-US" altLang="ja-JP" sz="2000" dirty="0">
                <a:solidFill>
                  <a:srgbClr val="FF0606"/>
                </a:solidFill>
                <a:latin typeface="Times New Roman" pitchFamily="64" charset="0"/>
              </a:rPr>
              <a:t>2</a:t>
            </a:r>
          </a:p>
        </p:txBody>
      </p:sp>
      <p:sp>
        <p:nvSpPr>
          <p:cNvPr id="37913" name="Line 25"/>
          <p:cNvSpPr>
            <a:spLocks noChangeShapeType="1"/>
          </p:cNvSpPr>
          <p:nvPr/>
        </p:nvSpPr>
        <p:spPr bwMode="auto">
          <a:xfrm>
            <a:off x="5486400" y="6324600"/>
            <a:ext cx="1066800" cy="0"/>
          </a:xfrm>
          <a:prstGeom prst="line">
            <a:avLst/>
          </a:prstGeom>
          <a:noFill/>
          <a:ln w="38100">
            <a:solidFill>
              <a:srgbClr val="FF0606"/>
            </a:solidFill>
            <a:round/>
            <a:headEnd/>
            <a:tailEnd type="triangle" w="med" len="med"/>
          </a:ln>
        </p:spPr>
        <p:txBody>
          <a:bodyPr wrap="none" anchor="ctr"/>
          <a:lstStyle/>
          <a:p>
            <a:endParaRPr lang="en-US"/>
          </a:p>
        </p:txBody>
      </p:sp>
      <p:sp>
        <p:nvSpPr>
          <p:cNvPr id="37914" name="Rectangle 26"/>
          <p:cNvSpPr>
            <a:spLocks noChangeArrowheads="1"/>
          </p:cNvSpPr>
          <p:nvPr/>
        </p:nvSpPr>
        <p:spPr bwMode="auto">
          <a:xfrm>
            <a:off x="5492750" y="6324600"/>
            <a:ext cx="311150" cy="396875"/>
          </a:xfrm>
          <a:prstGeom prst="rect">
            <a:avLst/>
          </a:prstGeom>
          <a:noFill/>
          <a:ln w="9525">
            <a:noFill/>
            <a:miter lim="800000"/>
            <a:headEnd/>
            <a:tailEnd/>
          </a:ln>
        </p:spPr>
        <p:txBody>
          <a:bodyPr wrap="none">
            <a:spAutoFit/>
          </a:bodyPr>
          <a:lstStyle/>
          <a:p>
            <a:r>
              <a:rPr lang="en-US" altLang="ja-JP" sz="2000" dirty="0">
                <a:solidFill>
                  <a:srgbClr val="FF0606"/>
                </a:solidFill>
                <a:latin typeface="Times New Roman" pitchFamily="64" charset="0"/>
              </a:rPr>
              <a:t>3</a:t>
            </a:r>
          </a:p>
        </p:txBody>
      </p:sp>
      <p:sp>
        <p:nvSpPr>
          <p:cNvPr id="34" name="Title 33"/>
          <p:cNvSpPr>
            <a:spLocks noGrp="1"/>
          </p:cNvSpPr>
          <p:nvPr>
            <p:ph type="title"/>
          </p:nvPr>
        </p:nvSpPr>
        <p:spPr>
          <a:solidFill>
            <a:schemeClr val="accent6">
              <a:lumMod val="60000"/>
              <a:lumOff val="40000"/>
            </a:schemeClr>
          </a:solidFill>
        </p:spPr>
        <p:txBody>
          <a:bodyPr/>
          <a:lstStyle/>
          <a:p>
            <a:r>
              <a:rPr lang="en-US" dirty="0" smtClean="0"/>
              <a:t>Stroke order</a:t>
            </a:r>
            <a:endParaRPr lang="en-US" dirty="0"/>
          </a:p>
        </p:txBody>
      </p:sp>
      <p:sp>
        <p:nvSpPr>
          <p:cNvPr id="35" name="Rectangle 5"/>
          <p:cNvSpPr>
            <a:spLocks noChangeArrowheads="1"/>
          </p:cNvSpPr>
          <p:nvPr/>
        </p:nvSpPr>
        <p:spPr bwMode="auto">
          <a:xfrm>
            <a:off x="5454650" y="3292475"/>
            <a:ext cx="1403350" cy="1555750"/>
          </a:xfrm>
          <a:prstGeom prst="rect">
            <a:avLst/>
          </a:prstGeom>
          <a:noFill/>
          <a:ln w="9525">
            <a:noFill/>
            <a:miter lim="800000"/>
            <a:headEnd/>
            <a:tailEnd/>
          </a:ln>
        </p:spPr>
        <p:txBody>
          <a:bodyPr wrap="none">
            <a:spAutoFit/>
          </a:bodyPr>
          <a:lstStyle/>
          <a:p>
            <a:r>
              <a:rPr lang="ja-JP" altLang="en-US" sz="9600" dirty="0">
                <a:ea typeface="ＤＦＰ教科書体W4" pitchFamily="64" charset="-128"/>
              </a:rPr>
              <a:t>川</a:t>
            </a:r>
          </a:p>
        </p:txBody>
      </p:sp>
      <p:sp>
        <p:nvSpPr>
          <p:cNvPr id="36" name="Line 11"/>
          <p:cNvSpPr>
            <a:spLocks noChangeShapeType="1"/>
          </p:cNvSpPr>
          <p:nvPr/>
        </p:nvSpPr>
        <p:spPr bwMode="auto">
          <a:xfrm>
            <a:off x="5562600" y="3689350"/>
            <a:ext cx="0" cy="762000"/>
          </a:xfrm>
          <a:prstGeom prst="line">
            <a:avLst/>
          </a:prstGeom>
          <a:noFill/>
          <a:ln w="38100">
            <a:solidFill>
              <a:srgbClr val="FF0606"/>
            </a:solidFill>
            <a:round/>
            <a:headEnd/>
            <a:tailEnd type="triangle" w="med" len="med"/>
          </a:ln>
        </p:spPr>
        <p:txBody>
          <a:bodyPr wrap="none" anchor="ctr"/>
          <a:lstStyle/>
          <a:p>
            <a:endParaRPr lang="en-US"/>
          </a:p>
        </p:txBody>
      </p:sp>
      <p:sp>
        <p:nvSpPr>
          <p:cNvPr id="39" name="TextBox 38"/>
          <p:cNvSpPr txBox="1"/>
          <p:nvPr/>
        </p:nvSpPr>
        <p:spPr>
          <a:xfrm>
            <a:off x="457200" y="2057400"/>
            <a:ext cx="4316278" cy="523220"/>
          </a:xfrm>
          <a:prstGeom prst="rect">
            <a:avLst/>
          </a:prstGeom>
          <a:solidFill>
            <a:schemeClr val="accent2">
              <a:lumMod val="60000"/>
              <a:lumOff val="40000"/>
            </a:schemeClr>
          </a:solidFill>
        </p:spPr>
        <p:txBody>
          <a:bodyPr wrap="square" rtlCol="0">
            <a:spAutoFit/>
          </a:bodyPr>
          <a:lstStyle/>
          <a:p>
            <a:r>
              <a:rPr lang="en-US" sz="2800" dirty="0" smtClean="0"/>
              <a:t>Rule1: from left to right</a:t>
            </a:r>
            <a:endParaRPr lang="en-US" sz="2800" dirty="0"/>
          </a:p>
        </p:txBody>
      </p:sp>
      <p:sp>
        <p:nvSpPr>
          <p:cNvPr id="40" name="TextBox 39"/>
          <p:cNvSpPr txBox="1"/>
          <p:nvPr/>
        </p:nvSpPr>
        <p:spPr>
          <a:xfrm>
            <a:off x="457200" y="3689350"/>
            <a:ext cx="4316278" cy="523220"/>
          </a:xfrm>
          <a:prstGeom prst="rect">
            <a:avLst/>
          </a:prstGeom>
          <a:solidFill>
            <a:schemeClr val="accent2">
              <a:lumMod val="60000"/>
              <a:lumOff val="40000"/>
            </a:schemeClr>
          </a:solidFill>
        </p:spPr>
        <p:txBody>
          <a:bodyPr wrap="square" rtlCol="0">
            <a:spAutoFit/>
          </a:bodyPr>
          <a:lstStyle/>
          <a:p>
            <a:r>
              <a:rPr lang="en-US" sz="2800" dirty="0" smtClean="0"/>
              <a:t>Rule2: from top to bottom</a:t>
            </a:r>
            <a:endParaRPr lang="en-US" sz="2800" dirty="0"/>
          </a:p>
        </p:txBody>
      </p:sp>
      <p:sp>
        <p:nvSpPr>
          <p:cNvPr id="43" name="TextBox 42"/>
          <p:cNvSpPr txBox="1"/>
          <p:nvPr/>
        </p:nvSpPr>
        <p:spPr>
          <a:xfrm>
            <a:off x="457200" y="5410200"/>
            <a:ext cx="4316278" cy="523220"/>
          </a:xfrm>
          <a:prstGeom prst="rect">
            <a:avLst/>
          </a:prstGeom>
          <a:solidFill>
            <a:schemeClr val="accent2">
              <a:lumMod val="60000"/>
              <a:lumOff val="40000"/>
            </a:schemeClr>
          </a:solidFill>
        </p:spPr>
        <p:txBody>
          <a:bodyPr wrap="square" rtlCol="0">
            <a:spAutoFit/>
          </a:bodyPr>
          <a:lstStyle/>
          <a:p>
            <a:r>
              <a:rPr lang="en-US" sz="2800" dirty="0" smtClean="0"/>
              <a:t>Rule3: square</a:t>
            </a:r>
            <a:endParaRPr lang="en-US" sz="2800" dirty="0"/>
          </a:p>
        </p:txBody>
      </p:sp>
      <p:sp>
        <p:nvSpPr>
          <p:cNvPr id="31" name="Rectangle 26"/>
          <p:cNvSpPr>
            <a:spLocks noChangeArrowheads="1"/>
          </p:cNvSpPr>
          <p:nvPr/>
        </p:nvSpPr>
        <p:spPr bwMode="auto">
          <a:xfrm>
            <a:off x="6775450" y="4086225"/>
            <a:ext cx="311150" cy="396875"/>
          </a:xfrm>
          <a:prstGeom prst="rect">
            <a:avLst/>
          </a:prstGeom>
          <a:noFill/>
          <a:ln w="9525">
            <a:noFill/>
            <a:miter lim="800000"/>
            <a:headEnd/>
            <a:tailEnd/>
          </a:ln>
        </p:spPr>
        <p:txBody>
          <a:bodyPr wrap="none">
            <a:spAutoFit/>
          </a:bodyPr>
          <a:lstStyle/>
          <a:p>
            <a:r>
              <a:rPr lang="en-US" altLang="ja-JP" sz="2000" dirty="0">
                <a:solidFill>
                  <a:srgbClr val="FF0606"/>
                </a:solidFill>
                <a:latin typeface="Times New Roman" pitchFamily="64" charset="0"/>
              </a:rPr>
              <a:t>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7" name="Rectangle 29"/>
          <p:cNvSpPr>
            <a:spLocks noChangeArrowheads="1"/>
          </p:cNvSpPr>
          <p:nvPr/>
        </p:nvSpPr>
        <p:spPr bwMode="auto">
          <a:xfrm>
            <a:off x="5727558" y="5562600"/>
            <a:ext cx="654333" cy="369332"/>
          </a:xfrm>
          <a:prstGeom prst="rect">
            <a:avLst/>
          </a:prstGeom>
          <a:solidFill>
            <a:srgbClr val="FFFF00"/>
          </a:solidFill>
          <a:ln w="9525">
            <a:noFill/>
            <a:miter lim="800000"/>
            <a:headEnd/>
            <a:tailEnd/>
          </a:ln>
        </p:spPr>
        <p:txBody>
          <a:bodyPr wrap="none">
            <a:spAutoFit/>
          </a:bodyPr>
          <a:lstStyle/>
          <a:p>
            <a:pPr algn="ctr"/>
            <a:r>
              <a:rPr lang="en-US" altLang="ja-JP" dirty="0"/>
              <a:t>hook</a:t>
            </a:r>
          </a:p>
        </p:txBody>
      </p:sp>
      <p:sp>
        <p:nvSpPr>
          <p:cNvPr id="37920" name="Rectangle 32"/>
          <p:cNvSpPr>
            <a:spLocks noChangeArrowheads="1"/>
          </p:cNvSpPr>
          <p:nvPr/>
        </p:nvSpPr>
        <p:spPr bwMode="auto">
          <a:xfrm>
            <a:off x="8238392" y="1986340"/>
            <a:ext cx="590426" cy="369332"/>
          </a:xfrm>
          <a:prstGeom prst="rect">
            <a:avLst/>
          </a:prstGeom>
          <a:solidFill>
            <a:srgbClr val="FFFF00"/>
          </a:solidFill>
          <a:ln w="9525">
            <a:noFill/>
            <a:miter lim="800000"/>
            <a:headEnd/>
            <a:tailEnd/>
          </a:ln>
        </p:spPr>
        <p:txBody>
          <a:bodyPr wrap="none">
            <a:spAutoFit/>
          </a:bodyPr>
          <a:lstStyle/>
          <a:p>
            <a:pPr algn="ctr"/>
            <a:r>
              <a:rPr lang="en-US" altLang="ja-JP" dirty="0"/>
              <a:t>stop</a:t>
            </a:r>
          </a:p>
        </p:txBody>
      </p:sp>
      <p:sp>
        <p:nvSpPr>
          <p:cNvPr id="37923" name="Rectangle 35"/>
          <p:cNvSpPr>
            <a:spLocks noChangeArrowheads="1"/>
          </p:cNvSpPr>
          <p:nvPr/>
        </p:nvSpPr>
        <p:spPr bwMode="auto">
          <a:xfrm>
            <a:off x="3836958" y="5486400"/>
            <a:ext cx="860482" cy="369332"/>
          </a:xfrm>
          <a:prstGeom prst="rect">
            <a:avLst/>
          </a:prstGeom>
          <a:solidFill>
            <a:srgbClr val="FFFF00"/>
          </a:solidFill>
          <a:ln w="9525">
            <a:noFill/>
            <a:miter lim="800000"/>
            <a:headEnd/>
            <a:tailEnd/>
          </a:ln>
        </p:spPr>
        <p:txBody>
          <a:bodyPr wrap="none">
            <a:spAutoFit/>
          </a:bodyPr>
          <a:lstStyle/>
          <a:p>
            <a:pPr algn="ctr"/>
            <a:r>
              <a:rPr lang="en-US" altLang="ja-JP" dirty="0"/>
              <a:t>release</a:t>
            </a:r>
          </a:p>
        </p:txBody>
      </p:sp>
      <p:sp>
        <p:nvSpPr>
          <p:cNvPr id="34" name="Title 33"/>
          <p:cNvSpPr>
            <a:spLocks noGrp="1"/>
          </p:cNvSpPr>
          <p:nvPr>
            <p:ph type="title"/>
          </p:nvPr>
        </p:nvSpPr>
        <p:spPr>
          <a:solidFill>
            <a:schemeClr val="accent6">
              <a:lumMod val="60000"/>
              <a:lumOff val="40000"/>
            </a:schemeClr>
          </a:solidFill>
        </p:spPr>
        <p:txBody>
          <a:bodyPr/>
          <a:lstStyle/>
          <a:p>
            <a:r>
              <a:rPr lang="en-US" dirty="0" smtClean="0"/>
              <a:t>Three types of strokes</a:t>
            </a:r>
            <a:endParaRPr lang="en-US" dirty="0"/>
          </a:p>
        </p:txBody>
      </p:sp>
      <p:pic>
        <p:nvPicPr>
          <p:cNvPr id="14" name="Picture 13" descr="ピクチャ 1.png"/>
          <p:cNvPicPr>
            <a:picLocks noChangeAspect="1"/>
          </p:cNvPicPr>
          <p:nvPr/>
        </p:nvPicPr>
        <p:blipFill>
          <a:blip r:embed="rId3"/>
          <a:stretch>
            <a:fillRect/>
          </a:stretch>
        </p:blipFill>
        <p:spPr>
          <a:xfrm>
            <a:off x="4865265" y="2443540"/>
            <a:ext cx="2882900" cy="2844800"/>
          </a:xfrm>
          <a:prstGeom prst="rect">
            <a:avLst/>
          </a:prstGeom>
        </p:spPr>
      </p:pic>
      <p:pic>
        <p:nvPicPr>
          <p:cNvPr id="15" name="Picture 14" descr="ピクチャ 2.png"/>
          <p:cNvPicPr>
            <a:picLocks noChangeAspect="1"/>
          </p:cNvPicPr>
          <p:nvPr/>
        </p:nvPicPr>
        <p:blipFill>
          <a:blip r:embed="rId4"/>
          <a:stretch>
            <a:fillRect/>
          </a:stretch>
        </p:blipFill>
        <p:spPr>
          <a:xfrm>
            <a:off x="1287131" y="2418644"/>
            <a:ext cx="2980069" cy="2869696"/>
          </a:xfrm>
          <a:prstGeom prst="rect">
            <a:avLst/>
          </a:prstGeom>
        </p:spPr>
      </p:pic>
      <p:sp>
        <p:nvSpPr>
          <p:cNvPr id="37916" name="Line 28"/>
          <p:cNvSpPr>
            <a:spLocks noChangeShapeType="1"/>
          </p:cNvSpPr>
          <p:nvPr/>
        </p:nvSpPr>
        <p:spPr bwMode="auto">
          <a:xfrm flipH="1" flipV="1">
            <a:off x="3937000" y="5108222"/>
            <a:ext cx="236537" cy="378178"/>
          </a:xfrm>
          <a:prstGeom prst="line">
            <a:avLst/>
          </a:prstGeom>
          <a:noFill/>
          <a:ln w="38100">
            <a:solidFill>
              <a:srgbClr val="FF0606"/>
            </a:solidFill>
            <a:round/>
            <a:headEnd/>
            <a:tailEnd type="triangle" w="med" len="med"/>
          </a:ln>
        </p:spPr>
        <p:txBody>
          <a:bodyPr wrap="none" anchor="ctr"/>
          <a:lstStyle/>
          <a:p>
            <a:endParaRPr lang="en-US"/>
          </a:p>
        </p:txBody>
      </p:sp>
      <p:sp>
        <p:nvSpPr>
          <p:cNvPr id="37918" name="Line 30"/>
          <p:cNvSpPr>
            <a:spLocks noChangeShapeType="1"/>
          </p:cNvSpPr>
          <p:nvPr/>
        </p:nvSpPr>
        <p:spPr bwMode="auto">
          <a:xfrm flipV="1">
            <a:off x="6194778" y="5021640"/>
            <a:ext cx="0" cy="533400"/>
          </a:xfrm>
          <a:prstGeom prst="line">
            <a:avLst/>
          </a:prstGeom>
          <a:noFill/>
          <a:ln w="38100">
            <a:solidFill>
              <a:srgbClr val="FF0606"/>
            </a:solidFill>
            <a:round/>
            <a:headEnd/>
            <a:tailEnd type="triangle" w="med" len="med"/>
          </a:ln>
        </p:spPr>
        <p:txBody>
          <a:bodyPr wrap="none" anchor="ctr"/>
          <a:lstStyle/>
          <a:p>
            <a:endParaRPr lang="en-US"/>
          </a:p>
        </p:txBody>
      </p:sp>
      <p:sp>
        <p:nvSpPr>
          <p:cNvPr id="37921" name="Line 33"/>
          <p:cNvSpPr>
            <a:spLocks noChangeShapeType="1"/>
          </p:cNvSpPr>
          <p:nvPr/>
        </p:nvSpPr>
        <p:spPr bwMode="auto">
          <a:xfrm flipH="1">
            <a:off x="4104851" y="2443540"/>
            <a:ext cx="356551" cy="999571"/>
          </a:xfrm>
          <a:prstGeom prst="line">
            <a:avLst/>
          </a:prstGeom>
          <a:noFill/>
          <a:ln w="38100">
            <a:solidFill>
              <a:srgbClr val="FF0606"/>
            </a:solidFill>
            <a:round/>
            <a:headEnd/>
            <a:tailEnd type="triangle" w="med" len="med"/>
          </a:ln>
        </p:spPr>
        <p:txBody>
          <a:bodyPr wrap="none" anchor="ctr"/>
          <a:lstStyle/>
          <a:p>
            <a:endParaRPr lang="en-US"/>
          </a:p>
        </p:txBody>
      </p:sp>
      <p:sp>
        <p:nvSpPr>
          <p:cNvPr id="16" name="Line 28"/>
          <p:cNvSpPr>
            <a:spLocks noChangeShapeType="1"/>
          </p:cNvSpPr>
          <p:nvPr/>
        </p:nvSpPr>
        <p:spPr bwMode="auto">
          <a:xfrm flipH="1" flipV="1">
            <a:off x="1708043" y="5108222"/>
            <a:ext cx="2465494" cy="378178"/>
          </a:xfrm>
          <a:prstGeom prst="line">
            <a:avLst/>
          </a:prstGeom>
          <a:noFill/>
          <a:ln w="38100">
            <a:solidFill>
              <a:srgbClr val="FF0606"/>
            </a:solidFill>
            <a:round/>
            <a:headEnd/>
            <a:tailEnd type="triangle" w="med" len="med"/>
          </a:ln>
        </p:spPr>
        <p:txBody>
          <a:bodyPr wrap="none" anchor="ctr"/>
          <a:lstStyle/>
          <a:p>
            <a:endParaRPr lang="en-US"/>
          </a:p>
        </p:txBody>
      </p:sp>
      <p:sp>
        <p:nvSpPr>
          <p:cNvPr id="17" name="Rectangle 32"/>
          <p:cNvSpPr>
            <a:spLocks noChangeArrowheads="1"/>
          </p:cNvSpPr>
          <p:nvPr/>
        </p:nvSpPr>
        <p:spPr bwMode="auto">
          <a:xfrm>
            <a:off x="4189845" y="1961444"/>
            <a:ext cx="590426" cy="369332"/>
          </a:xfrm>
          <a:prstGeom prst="rect">
            <a:avLst/>
          </a:prstGeom>
          <a:solidFill>
            <a:srgbClr val="FFFF00"/>
          </a:solidFill>
          <a:ln w="9525">
            <a:noFill/>
            <a:miter lim="800000"/>
            <a:headEnd/>
            <a:tailEnd/>
          </a:ln>
        </p:spPr>
        <p:txBody>
          <a:bodyPr wrap="none">
            <a:spAutoFit/>
          </a:bodyPr>
          <a:lstStyle/>
          <a:p>
            <a:pPr algn="ctr"/>
            <a:r>
              <a:rPr lang="en-US" altLang="ja-JP" dirty="0"/>
              <a:t>stop</a:t>
            </a:r>
          </a:p>
        </p:txBody>
      </p:sp>
      <p:sp>
        <p:nvSpPr>
          <p:cNvPr id="18" name="Line 33"/>
          <p:cNvSpPr>
            <a:spLocks noChangeShapeType="1"/>
          </p:cNvSpPr>
          <p:nvPr/>
        </p:nvSpPr>
        <p:spPr bwMode="auto">
          <a:xfrm flipH="1">
            <a:off x="7577666" y="2443541"/>
            <a:ext cx="863597" cy="1437016"/>
          </a:xfrm>
          <a:prstGeom prst="line">
            <a:avLst/>
          </a:prstGeom>
          <a:noFill/>
          <a:ln w="38100">
            <a:solidFill>
              <a:srgbClr val="FF0606"/>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ja-JP" altLang="en-US" smtClean="0"/>
              <a:t>きょうのかんじ</a:t>
            </a:r>
            <a:endParaRPr lang="en-US" dirty="0"/>
          </a:p>
        </p:txBody>
      </p:sp>
      <p:sp>
        <p:nvSpPr>
          <p:cNvPr id="3" name="Content Placeholder 2"/>
          <p:cNvSpPr>
            <a:spLocks noGrp="1"/>
          </p:cNvSpPr>
          <p:nvPr>
            <p:ph idx="1"/>
          </p:nvPr>
        </p:nvSpPr>
        <p:spPr/>
        <p:txBody>
          <a:bodyPr>
            <a:normAutofit/>
          </a:bodyPr>
          <a:lstStyle/>
          <a:p>
            <a:r>
              <a:rPr lang="ja-JP" altLang="en-US" sz="4800" smtClean="0">
                <a:latin typeface="DFPKyoKaSho-W4" pitchFamily="18" charset="-128"/>
                <a:ea typeface="DFPKyoKaSho-W4" pitchFamily="18" charset="-128"/>
              </a:rPr>
              <a:t>大、学、校、先、生</a:t>
            </a:r>
            <a:endParaRPr lang="en-US" sz="4800" dirty="0">
              <a:latin typeface="DFPKyoKaSho-W4" pitchFamily="18" charset="-128"/>
              <a:ea typeface="DFPKyoKaSho-W4" pitchFamily="18" charset="-128"/>
            </a:endParaRPr>
          </a:p>
        </p:txBody>
      </p:sp>
      <p:sp>
        <p:nvSpPr>
          <p:cNvPr id="4" name="Slide Number Placeholder 3"/>
          <p:cNvSpPr>
            <a:spLocks noGrp="1"/>
          </p:cNvSpPr>
          <p:nvPr>
            <p:ph type="sldNum" sz="quarter" idx="12"/>
          </p:nvPr>
        </p:nvSpPr>
        <p:spPr/>
        <p:txBody>
          <a:bodyPr/>
          <a:lstStyle/>
          <a:p>
            <a:fld id="{DD9E3E14-38A0-0946-BEFB-FD0F2B06ADD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35</a:t>
            </a:fld>
            <a:endParaRPr lang="en-US"/>
          </a:p>
        </p:txBody>
      </p:sp>
      <p:sp>
        <p:nvSpPr>
          <p:cNvPr id="5" name="TextBox 4"/>
          <p:cNvSpPr txBox="1"/>
          <p:nvPr/>
        </p:nvSpPr>
        <p:spPr>
          <a:xfrm>
            <a:off x="774915" y="5151815"/>
            <a:ext cx="7640665" cy="1569660"/>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3200" smtClean="0">
                <a:latin typeface="DFPKyoKaSho-W4" pitchFamily="18" charset="-128"/>
                <a:ea typeface="DFPKyoKaSho-W4" pitchFamily="18" charset="-128"/>
              </a:rPr>
              <a:t>おお（きい）</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ダイ</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大学生</a:t>
            </a:r>
            <a:endParaRPr lang="en-US" sz="32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ookiic.mov">
            <a:hlinkClick r:id="" action="ppaction://media"/>
          </p:cNvPr>
          <p:cNvPicPr/>
          <p:nvPr>
            <a:videoFile r:link="rId1"/>
          </p:nvPr>
        </p:nvPicPr>
        <p:blipFill>
          <a:blip r:embed="rId3"/>
          <a:stretch>
            <a:fillRect/>
          </a:stretch>
        </p:blipFill>
        <p:spPr>
          <a:xfrm>
            <a:off x="2639719" y="959554"/>
            <a:ext cx="3913481" cy="31044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36</a:t>
            </a:fld>
            <a:endParaRPr lang="en-US"/>
          </a:p>
        </p:txBody>
      </p:sp>
      <p:sp>
        <p:nvSpPr>
          <p:cNvPr id="5" name="TextBox 4"/>
          <p:cNvSpPr txBox="1"/>
          <p:nvPr/>
        </p:nvSpPr>
        <p:spPr>
          <a:xfrm>
            <a:off x="774915" y="5151815"/>
            <a:ext cx="7640665" cy="1569660"/>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3200" smtClean="0">
                <a:latin typeface="DFPKyoKaSho-W4" pitchFamily="18" charset="-128"/>
                <a:ea typeface="DFPKyoKaSho-W4" pitchFamily="18" charset="-128"/>
              </a:rPr>
              <a:t>まな（ぶ）</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ガク、ガッ</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学校、大学</a:t>
            </a:r>
            <a:endParaRPr lang="en-US" sz="32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gakuc.mov">
            <a:hlinkClick r:id="" action="ppaction://media"/>
          </p:cNvPr>
          <p:cNvPicPr/>
          <p:nvPr>
            <a:videoFile r:link="rId1"/>
          </p:nvPr>
        </p:nvPicPr>
        <p:blipFill>
          <a:blip r:embed="rId3"/>
          <a:stretch>
            <a:fillRect/>
          </a:stretch>
        </p:blipFill>
        <p:spPr>
          <a:xfrm>
            <a:off x="2495641" y="964386"/>
            <a:ext cx="4057560" cy="30431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37</a:t>
            </a:fld>
            <a:endParaRPr lang="en-US"/>
          </a:p>
        </p:txBody>
      </p:sp>
      <p:sp>
        <p:nvSpPr>
          <p:cNvPr id="5" name="TextBox 4"/>
          <p:cNvSpPr txBox="1"/>
          <p:nvPr/>
        </p:nvSpPr>
        <p:spPr>
          <a:xfrm>
            <a:off x="774915" y="5151815"/>
            <a:ext cx="7640665" cy="1569660"/>
          </a:xfrm>
          <a:prstGeom prst="rect">
            <a:avLst/>
          </a:prstGeom>
          <a:solidFill>
            <a:schemeClr val="accent2">
              <a:lumMod val="60000"/>
              <a:lumOff val="40000"/>
            </a:schemeClr>
          </a:solidFill>
        </p:spPr>
        <p:txBody>
          <a:bodyPr wrap="square" rtlCol="0">
            <a:spAutoFit/>
          </a:bodyPr>
          <a:lstStyle/>
          <a:p>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コウ</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学校</a:t>
            </a:r>
            <a:endParaRPr lang="en-US" sz="32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kouc.mov">
            <a:hlinkClick r:id="" action="ppaction://media"/>
          </p:cNvPr>
          <p:cNvPicPr/>
          <p:nvPr>
            <a:videoFile r:link="rId1"/>
          </p:nvPr>
        </p:nvPicPr>
        <p:blipFill>
          <a:blip r:embed="rId3"/>
          <a:stretch>
            <a:fillRect/>
          </a:stretch>
        </p:blipFill>
        <p:spPr>
          <a:xfrm>
            <a:off x="2539999" y="1143000"/>
            <a:ext cx="3988741" cy="29915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38</a:t>
            </a:fld>
            <a:endParaRPr lang="en-US"/>
          </a:p>
        </p:txBody>
      </p:sp>
      <p:sp>
        <p:nvSpPr>
          <p:cNvPr id="5" name="TextBox 4"/>
          <p:cNvSpPr txBox="1"/>
          <p:nvPr/>
        </p:nvSpPr>
        <p:spPr>
          <a:xfrm>
            <a:off x="774915" y="5151815"/>
            <a:ext cx="7640665" cy="1569660"/>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3200" smtClean="0">
                <a:latin typeface="DFPKyoKaSho-W4" pitchFamily="18" charset="-128"/>
                <a:ea typeface="DFPKyoKaSho-W4" pitchFamily="18" charset="-128"/>
              </a:rPr>
              <a:t>さき</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セン</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先生</a:t>
            </a:r>
            <a:endParaRPr lang="en-US" sz="32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senc.mov">
            <a:hlinkClick r:id="" action="ppaction://media"/>
          </p:cNvPr>
          <p:cNvPicPr/>
          <p:nvPr>
            <a:videoFile r:link="rId1"/>
          </p:nvPr>
        </p:nvPicPr>
        <p:blipFill>
          <a:blip r:embed="rId3"/>
          <a:stretch>
            <a:fillRect/>
          </a:stretch>
        </p:blipFill>
        <p:spPr>
          <a:xfrm>
            <a:off x="2540000" y="1143000"/>
            <a:ext cx="4013200" cy="30099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39</a:t>
            </a:fld>
            <a:endParaRPr lang="en-US"/>
          </a:p>
        </p:txBody>
      </p:sp>
      <p:sp>
        <p:nvSpPr>
          <p:cNvPr id="5" name="TextBox 4"/>
          <p:cNvSpPr txBox="1"/>
          <p:nvPr/>
        </p:nvSpPr>
        <p:spPr>
          <a:xfrm>
            <a:off x="774915" y="5151815"/>
            <a:ext cx="7640665" cy="1569660"/>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3200" smtClean="0">
                <a:latin typeface="DFPKyoKaSho-W4" pitchFamily="18" charset="-128"/>
                <a:ea typeface="DFPKyoKaSho-W4" pitchFamily="18" charset="-128"/>
              </a:rPr>
              <a:t>なま、う（まれる）</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セイ</a:t>
            </a:r>
            <a:endParaRPr lang="en-US" altLang="ja-JP" sz="3200" dirty="0" smtClean="0">
              <a:latin typeface="DFPKyoKaSho-W4" pitchFamily="18" charset="-128"/>
              <a:ea typeface="DFPKyoKaSho-W4" pitchFamily="18" charset="-128"/>
            </a:endParaRPr>
          </a:p>
          <a:p>
            <a:pPr>
              <a:buFont typeface="Arial" pitchFamily="34" charset="0"/>
              <a:buChar char="•"/>
            </a:pPr>
            <a:r>
              <a:rPr lang="ja-JP" altLang="en-US" sz="3200" smtClean="0">
                <a:latin typeface="DFPKyoKaSho-W4" pitchFamily="18" charset="-128"/>
                <a:ea typeface="DFPKyoKaSho-W4" pitchFamily="18" charset="-128"/>
              </a:rPr>
              <a:t>学生、先生</a:t>
            </a:r>
            <a:endParaRPr lang="en-US" sz="32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seic.mov">
            <a:hlinkClick r:id="" action="ppaction://media"/>
          </p:cNvPr>
          <p:cNvPicPr/>
          <p:nvPr>
            <a:videoFile r:link="rId1"/>
          </p:nvPr>
        </p:nvPicPr>
        <p:blipFill>
          <a:blip r:embed="rId3"/>
          <a:stretch>
            <a:fillRect/>
          </a:stretch>
        </p:blipFill>
        <p:spPr>
          <a:xfrm>
            <a:off x="2585156" y="1072443"/>
            <a:ext cx="3932297" cy="294922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4</a:t>
            </a:fld>
            <a:endParaRPr lang="en-US" dirty="0"/>
          </a:p>
        </p:txBody>
      </p:sp>
      <p:pic>
        <p:nvPicPr>
          <p:cNvPr id="2050" name="Picture 2" descr="E:\101 ch4\screenshot3-3-4-5\Picture 1.png"/>
          <p:cNvPicPr>
            <a:picLocks noChangeAspect="1" noChangeArrowheads="1"/>
          </p:cNvPicPr>
          <p:nvPr/>
        </p:nvPicPr>
        <p:blipFill>
          <a:blip r:embed="rId2"/>
          <a:srcRect/>
          <a:stretch>
            <a:fillRect/>
          </a:stretch>
        </p:blipFill>
        <p:spPr bwMode="auto">
          <a:xfrm>
            <a:off x="1080899" y="1668973"/>
            <a:ext cx="6704013" cy="4470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5</a:t>
            </a:fld>
            <a:endParaRPr lang="en-US" dirty="0"/>
          </a:p>
        </p:txBody>
      </p:sp>
      <p:pic>
        <p:nvPicPr>
          <p:cNvPr id="3074" name="Picture 2" descr="E:\101 ch4\screenshot3-3-4-5\Picture 6.png"/>
          <p:cNvPicPr>
            <a:picLocks noChangeAspect="1" noChangeArrowheads="1"/>
          </p:cNvPicPr>
          <p:nvPr/>
        </p:nvPicPr>
        <p:blipFill>
          <a:blip r:embed="rId2"/>
          <a:srcRect/>
          <a:stretch>
            <a:fillRect/>
          </a:stretch>
        </p:blipFill>
        <p:spPr bwMode="auto">
          <a:xfrm>
            <a:off x="923845" y="1431925"/>
            <a:ext cx="6958012" cy="3454400"/>
          </a:xfrm>
          <a:prstGeom prst="rect">
            <a:avLst/>
          </a:prstGeom>
          <a:noFill/>
        </p:spPr>
      </p:pic>
      <p:pic>
        <p:nvPicPr>
          <p:cNvPr id="3075" name="Picture 3" descr="E:\101 ch4\screenshot3-3-4-5\Picture 7.png"/>
          <p:cNvPicPr>
            <a:picLocks noChangeAspect="1" noChangeArrowheads="1"/>
          </p:cNvPicPr>
          <p:nvPr/>
        </p:nvPicPr>
        <p:blipFill>
          <a:blip r:embed="rId3"/>
          <a:srcRect/>
          <a:stretch>
            <a:fillRect/>
          </a:stretch>
        </p:blipFill>
        <p:spPr bwMode="auto">
          <a:xfrm>
            <a:off x="1025444" y="4886325"/>
            <a:ext cx="6856413" cy="1663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6</a:t>
            </a:fld>
            <a:endParaRPr lang="en-US" dirty="0"/>
          </a:p>
        </p:txBody>
      </p:sp>
      <p:pic>
        <p:nvPicPr>
          <p:cNvPr id="4099" name="Picture 3" descr="E:\101 ch4\screenshot3-3-4-5\Picture 18.png"/>
          <p:cNvPicPr>
            <a:picLocks noChangeAspect="1" noChangeArrowheads="1"/>
          </p:cNvPicPr>
          <p:nvPr/>
        </p:nvPicPr>
        <p:blipFill>
          <a:blip r:embed="rId2"/>
          <a:srcRect/>
          <a:stretch>
            <a:fillRect/>
          </a:stretch>
        </p:blipFill>
        <p:spPr bwMode="auto">
          <a:xfrm>
            <a:off x="1257892" y="1456410"/>
            <a:ext cx="5562600" cy="558800"/>
          </a:xfrm>
          <a:prstGeom prst="rect">
            <a:avLst/>
          </a:prstGeom>
          <a:noFill/>
        </p:spPr>
      </p:pic>
      <p:pic>
        <p:nvPicPr>
          <p:cNvPr id="4100" name="Picture 4" descr="E:\101 ch4\screenshot3-3-4-5\Picture 19.png"/>
          <p:cNvPicPr>
            <a:picLocks noChangeAspect="1" noChangeArrowheads="1"/>
          </p:cNvPicPr>
          <p:nvPr/>
        </p:nvPicPr>
        <p:blipFill>
          <a:blip r:embed="rId3"/>
          <a:srcRect/>
          <a:stretch>
            <a:fillRect/>
          </a:stretch>
        </p:blipFill>
        <p:spPr bwMode="auto">
          <a:xfrm>
            <a:off x="1257892" y="2232724"/>
            <a:ext cx="5791200" cy="2540000"/>
          </a:xfrm>
          <a:prstGeom prst="rect">
            <a:avLst/>
          </a:prstGeom>
          <a:noFill/>
        </p:spPr>
      </p:pic>
      <p:pic>
        <p:nvPicPr>
          <p:cNvPr id="4101" name="Picture 5" descr="E:\101 ch4\screenshot3-3-4-5\Picture 21.png"/>
          <p:cNvPicPr>
            <a:picLocks noChangeAspect="1" noChangeArrowheads="1"/>
          </p:cNvPicPr>
          <p:nvPr/>
        </p:nvPicPr>
        <p:blipFill>
          <a:blip r:embed="rId4"/>
          <a:srcRect/>
          <a:stretch>
            <a:fillRect/>
          </a:stretch>
        </p:blipFill>
        <p:spPr bwMode="auto">
          <a:xfrm>
            <a:off x="1371600" y="4937760"/>
            <a:ext cx="5245100" cy="1625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7</a:t>
            </a:fld>
            <a:endParaRPr lang="en-US" dirty="0"/>
          </a:p>
        </p:txBody>
      </p:sp>
      <p:pic>
        <p:nvPicPr>
          <p:cNvPr id="4098" name="Picture 2"/>
          <p:cNvPicPr>
            <a:picLocks noChangeAspect="1" noChangeArrowheads="1"/>
          </p:cNvPicPr>
          <p:nvPr/>
        </p:nvPicPr>
        <p:blipFill>
          <a:blip r:embed="rId2"/>
          <a:srcRect/>
          <a:stretch>
            <a:fillRect/>
          </a:stretch>
        </p:blipFill>
        <p:spPr bwMode="auto">
          <a:xfrm>
            <a:off x="705556" y="2037884"/>
            <a:ext cx="7690555" cy="383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8</a:t>
            </a:fld>
            <a:endParaRPr lang="en-US" dirty="0"/>
          </a:p>
        </p:txBody>
      </p:sp>
      <p:pic>
        <p:nvPicPr>
          <p:cNvPr id="2050" name="Picture 2"/>
          <p:cNvPicPr>
            <a:picLocks noChangeAspect="1" noChangeArrowheads="1"/>
          </p:cNvPicPr>
          <p:nvPr/>
        </p:nvPicPr>
        <p:blipFill>
          <a:blip r:embed="rId2"/>
          <a:srcRect/>
          <a:stretch>
            <a:fillRect/>
          </a:stretch>
        </p:blipFill>
        <p:spPr bwMode="auto">
          <a:xfrm>
            <a:off x="1301858" y="1417638"/>
            <a:ext cx="6989735" cy="4873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algn="l"/>
            <a:r>
              <a:rPr lang="ja-JP" altLang="en-US" sz="2400" smtClean="0"/>
              <a:t>ぶんぽう３： </a:t>
            </a:r>
            <a:r>
              <a:rPr lang="en-US" altLang="ja-JP" sz="2400" dirty="0" smtClean="0"/>
              <a:t>Describing people and things using adjective + noun,</a:t>
            </a:r>
            <a:br>
              <a:rPr lang="en-US" altLang="ja-JP" sz="2400" dirty="0" smtClean="0"/>
            </a:br>
            <a:r>
              <a:rPr lang="en-US" altLang="ja-JP" sz="2400" dirty="0" smtClean="0"/>
              <a:t> 			   and polite present forms of adjectives</a:t>
            </a:r>
            <a:endParaRPr lang="ja-JP" altLang="en-US" sz="24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9</a:t>
            </a:fld>
            <a:endParaRPr lang="en-US" dirty="0"/>
          </a:p>
        </p:txBody>
      </p:sp>
      <p:pic>
        <p:nvPicPr>
          <p:cNvPr id="1028" name="Picture 4"/>
          <p:cNvPicPr>
            <a:picLocks noChangeAspect="1" noChangeArrowheads="1"/>
          </p:cNvPicPr>
          <p:nvPr/>
        </p:nvPicPr>
        <p:blipFill>
          <a:blip r:embed="rId2"/>
          <a:srcRect/>
          <a:stretch>
            <a:fillRect/>
          </a:stretch>
        </p:blipFill>
        <p:spPr bwMode="auto">
          <a:xfrm>
            <a:off x="1146874" y="1612364"/>
            <a:ext cx="6819254" cy="4191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2110</TotalTime>
  <Words>1065</Words>
  <Application>Microsoft Office PowerPoint</Application>
  <PresentationFormat>On-screen Show (4:3)</PresentationFormat>
  <Paragraphs>264</Paragraphs>
  <Slides>39</Slides>
  <Notes>6</Notes>
  <HiddenSlides>0</HiddenSlides>
  <MMClips>5</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Equity</vt:lpstr>
      <vt:lpstr>にほんご JPN101</vt:lpstr>
      <vt:lpstr>１０月２６日月曜日</vt:lpstr>
      <vt:lpstr>ぶんぽう</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ぶんぽう３： Describing people and things using adjective + noun,        and polite present forms of adjectives</vt:lpstr>
      <vt:lpstr>ぶんぽう４： Describing people, things, and their locations using        ～に～があります／います</vt:lpstr>
      <vt:lpstr>ぶんぽう４： Describing people, things, and their locations using        ～に～があります／います</vt:lpstr>
      <vt:lpstr>ぶんぽう４： Describing people, things, and their locations using        ～に～があります／います</vt:lpstr>
      <vt:lpstr>ぶんぽう４： Describing people, things, and their locations using        ～に～があります／います</vt:lpstr>
      <vt:lpstr>ぶんぽう４： Describing people, things, and their locations using        ～に～があります／います</vt:lpstr>
      <vt:lpstr>ぶんぽう４： Describing people, things, and their locations using        ～に～があります／います</vt:lpstr>
      <vt:lpstr>ぶんぽう５： Using よ and ね</vt:lpstr>
      <vt:lpstr>ぶんぽう５： Using よ and ね</vt:lpstr>
      <vt:lpstr>ぶんぽう５： Using よ and ね</vt:lpstr>
      <vt:lpstr>ぶんぽう５： Using よ and ね</vt:lpstr>
      <vt:lpstr>ぶんぽう５： Using よ and ね</vt:lpstr>
      <vt:lpstr>かんじ</vt:lpstr>
      <vt:lpstr>Why Japanese has three scripts?</vt:lpstr>
      <vt:lpstr>Slide 29</vt:lpstr>
      <vt:lpstr>Readings of Kanji</vt:lpstr>
      <vt:lpstr>Example of On and Kun readings</vt:lpstr>
      <vt:lpstr>Stroke order</vt:lpstr>
      <vt:lpstr>Three types of strokes</vt:lpstr>
      <vt:lpstr>きょうのかんじ</vt:lpstr>
      <vt:lpstr>Slide 35</vt:lpstr>
      <vt:lpstr>Slide 36</vt:lpstr>
      <vt:lpstr>Slide 37</vt:lpstr>
      <vt:lpstr>Slide 38</vt:lpstr>
      <vt:lpstr>Slide 39</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Yukari Tokumasu</dc:creator>
  <cp:lastModifiedBy>tokumasu</cp:lastModifiedBy>
  <cp:revision>261</cp:revision>
  <dcterms:created xsi:type="dcterms:W3CDTF">2009-10-26T20:20:58Z</dcterms:created>
  <dcterms:modified xsi:type="dcterms:W3CDTF">2010-02-01T22:16:13Z</dcterms:modified>
</cp:coreProperties>
</file>