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55"/>
  </p:notesMasterIdLst>
  <p:handoutMasterIdLst>
    <p:handoutMasterId r:id="rId56"/>
  </p:handoutMasterIdLst>
  <p:sldIdLst>
    <p:sldId id="300" r:id="rId3"/>
    <p:sldId id="594" r:id="rId4"/>
    <p:sldId id="598" r:id="rId5"/>
    <p:sldId id="668" r:id="rId6"/>
    <p:sldId id="672" r:id="rId7"/>
    <p:sldId id="673" r:id="rId8"/>
    <p:sldId id="674" r:id="rId9"/>
    <p:sldId id="675" r:id="rId10"/>
    <p:sldId id="676" r:id="rId11"/>
    <p:sldId id="677" r:id="rId12"/>
    <p:sldId id="678" r:id="rId13"/>
    <p:sldId id="679" r:id="rId14"/>
    <p:sldId id="669" r:id="rId15"/>
    <p:sldId id="670" r:id="rId16"/>
    <p:sldId id="671" r:id="rId17"/>
    <p:sldId id="680" r:id="rId18"/>
    <p:sldId id="639" r:id="rId19"/>
    <p:sldId id="640" r:id="rId20"/>
    <p:sldId id="641" r:id="rId21"/>
    <p:sldId id="647" r:id="rId22"/>
    <p:sldId id="648" r:id="rId23"/>
    <p:sldId id="649" r:id="rId24"/>
    <p:sldId id="650" r:id="rId25"/>
    <p:sldId id="651" r:id="rId26"/>
    <p:sldId id="652" r:id="rId27"/>
    <p:sldId id="653" r:id="rId28"/>
    <p:sldId id="654" r:id="rId29"/>
    <p:sldId id="659" r:id="rId30"/>
    <p:sldId id="660" r:id="rId31"/>
    <p:sldId id="681" r:id="rId32"/>
    <p:sldId id="664" r:id="rId33"/>
    <p:sldId id="667" r:id="rId34"/>
    <p:sldId id="621" r:id="rId35"/>
    <p:sldId id="605" r:id="rId36"/>
    <p:sldId id="606" r:id="rId37"/>
    <p:sldId id="607" r:id="rId38"/>
    <p:sldId id="603" r:id="rId39"/>
    <p:sldId id="631" r:id="rId40"/>
    <p:sldId id="602" r:id="rId41"/>
    <p:sldId id="683" r:id="rId42"/>
    <p:sldId id="684" r:id="rId43"/>
    <p:sldId id="685" r:id="rId44"/>
    <p:sldId id="634" r:id="rId45"/>
    <p:sldId id="608" r:id="rId46"/>
    <p:sldId id="609" r:id="rId47"/>
    <p:sldId id="597" r:id="rId48"/>
    <p:sldId id="610" r:id="rId49"/>
    <p:sldId id="612" r:id="rId50"/>
    <p:sldId id="611" r:id="rId51"/>
    <p:sldId id="613" r:id="rId52"/>
    <p:sldId id="595" r:id="rId53"/>
    <p:sldId id="622" r:id="rId5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2271" autoAdjust="0"/>
  </p:normalViewPr>
  <p:slideViewPr>
    <p:cSldViewPr snapToGrid="0" snapToObjects="1">
      <p:cViewPr varScale="1">
        <p:scale>
          <a:sx n="62" d="100"/>
          <a:sy n="62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13F0B-7995-424F-91BB-282CE98785E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64C37-9A47-42F7-A593-325F5882DD8D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0D382-2572-4614-B7B1-18DD4675B7F4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90800-5DD0-41F9-AE50-D8CA7D530813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E9095-C940-4DC2-A53E-6B9AD66A6FB5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18110-ACC1-44BD-A656-E6E4F491037A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C132B-6D59-4CA5-B269-5A009CD6D36A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B561C-FDA6-4EBE-8C9F-5BD2DA1546DE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404F4-4F44-4DB6-8DC3-E246C3D49DF5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D5247-63A0-40F8-B6E6-2188AA718CBF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68C0F-82D2-40FB-9CCE-1A81DD0BDD35}" type="slidenum">
              <a:rPr lang="en-US" altLang="ja-JP"/>
              <a:pPr/>
              <a:t>43</a:t>
            </a:fld>
            <a:endParaRPr lang="en-US" altLang="ja-JP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C7B0B-21D8-49B1-8C00-7648EA32F2A8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2560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03CBD-145F-47D2-9C32-FBC3CC6F62EC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6D3C8-4B93-4601-9F46-986536C183B5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54E31-AA86-4C2A-B17A-085DFBE0F4BC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0601D-CF01-4A23-AAC5-84B2299BDF6F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C0990-4D09-4ABE-A5CC-ADEAA3C70AF1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F41F3-11A3-428B-A264-053A2F8893AB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7364C-CE66-4915-A7A2-8894BA621E03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Oct. 27, 2009</a:t>
            </a:r>
            <a:endParaRPr lang="en-US" altLang="ja-JP" b="1" dirty="0"/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609" y="975359"/>
            <a:ext cx="7055645" cy="436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/>
          <a:srcRect l="26094" t="24928" r="27608" b="-72"/>
          <a:stretch>
            <a:fillRect/>
          </a:stretch>
        </p:blipFill>
        <p:spPr bwMode="auto">
          <a:xfrm>
            <a:off x="0" y="0"/>
            <a:ext cx="22336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4"/>
          <a:srcRect l="11145" t="25223" r="13901"/>
          <a:stretch>
            <a:fillRect/>
          </a:stretch>
        </p:blipFill>
        <p:spPr bwMode="auto">
          <a:xfrm>
            <a:off x="2233613" y="0"/>
            <a:ext cx="25193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2268538" y="0"/>
            <a:ext cx="0" cy="141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0" y="0"/>
            <a:ext cx="4859338" cy="1484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71550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Arial" charset="0"/>
              </a:rPr>
              <a:t>たかい</a:t>
            </a:r>
            <a:endParaRPr kumimoji="1" lang="ja-JP" altLang="en-US" sz="4000" b="1">
              <a:latin typeface="DFPKyoKaSho-W4" pitchFamily="18" charset="-128"/>
              <a:ea typeface="DFPKyoKaSho-W4" pitchFamily="18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88848"/>
            <a:ext cx="7576859" cy="4949952"/>
          </a:xfrm>
          <a:noFill/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71550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Arial" charset="0"/>
              </a:rPr>
              <a:t>きれい（な）</a:t>
            </a:r>
            <a:endParaRPr kumimoji="1" lang="ja-JP" altLang="en-US" sz="4000" b="1">
              <a:latin typeface="DFPKyoKaSho-W4" pitchFamily="18" charset="-128"/>
              <a:ea typeface="DFPKyoKaSho-W4" pitchFamily="18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81000"/>
            <a:ext cx="8604250" cy="5678488"/>
          </a:xfrm>
          <a:noFill/>
          <a:ln/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97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175" name="Line 7"/>
          <p:cNvSpPr>
            <a:spLocks noChangeShapeType="1"/>
          </p:cNvSpPr>
          <p:nvPr/>
        </p:nvSpPr>
        <p:spPr bwMode="auto">
          <a:xfrm flipH="1" flipV="1">
            <a:off x="1066800" y="3429000"/>
            <a:ext cx="609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71550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Arial" charset="0"/>
              </a:rPr>
              <a:t>ゆうめい（な）</a:t>
            </a:r>
            <a:endParaRPr kumimoji="1" lang="ja-JP" altLang="en-US" sz="4000" b="1">
              <a:latin typeface="DFPKyoKaSho-W4" pitchFamily="18" charset="-128"/>
              <a:ea typeface="DFPKyoKaSho-W4" pitchFamily="18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Adjectives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7136" y="1706880"/>
            <a:ext cx="2072640" cy="104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7136" y="4084320"/>
            <a:ext cx="2072640" cy="10485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95472" y="1706880"/>
            <a:ext cx="2072640" cy="10485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95472" y="4084320"/>
            <a:ext cx="2072640" cy="104851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04560" y="1706880"/>
            <a:ext cx="2072640" cy="10485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04560" y="4084320"/>
            <a:ext cx="2072640" cy="10485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7136" y="3053166"/>
            <a:ext cx="20726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しろい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5472" y="3053166"/>
            <a:ext cx="20726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あかい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4560" y="3053166"/>
            <a:ext cx="20726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きいろい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136" y="5501898"/>
            <a:ext cx="20726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くろい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5472" y="5501898"/>
            <a:ext cx="20726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あおい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4560" y="5501898"/>
            <a:ext cx="20726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ちゃいろい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2800" dirty="0" smtClean="0"/>
              <a:t>Adjective + Noun </a:t>
            </a:r>
            <a:r>
              <a:rPr lang="ja-JP" altLang="en-US" sz="2800" smtClean="0"/>
              <a:t>は、なんですか。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tow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38" y="1417638"/>
            <a:ext cx="7021406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Adjective + Noun</a:t>
            </a:r>
            <a:r>
              <a:rPr lang="ja-JP" altLang="en-US" smtClean="0"/>
              <a:t>です。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プリンストンえきは、（　　　）（　　　）です。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あじへいは、（　　　）（　　　）です。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ニューヨークは、（　　　）（　　　）です。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サックスフィフスアベニューは　（　　　）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（　　　）です。　　　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ウィットマンは、（　　　）（　　　）です。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ラビリンスは、（　　　）（　　　）です。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セントラルパークは、（　　　）（　　　）です。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800" dirty="0" smtClean="0"/>
          </a:p>
          <a:p>
            <a:endParaRPr lang="en-US" altLang="ja-JP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38625" y="1800225"/>
            <a:ext cx="129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ちいさい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9813" y="1800225"/>
            <a:ext cx="129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たてもの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7987" y="2169557"/>
            <a:ext cx="129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いい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3887" y="2169557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レストラン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3306" y="2714625"/>
            <a:ext cx="129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おおきい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3043" y="2714625"/>
            <a:ext cx="129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まち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7881" y="3257550"/>
            <a:ext cx="150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ゆうめいな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806" y="3814763"/>
            <a:ext cx="129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デパート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3275" y="4184095"/>
            <a:ext cx="154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あたらしい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2562" y="4184095"/>
            <a:ext cx="129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りょう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0386" y="4772025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あたらしい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E3E14-38A0-0946-BEFB-FD0F2B06AD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3944" y="4772025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ほんや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2886" y="5293757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ゆうめいな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05499" y="5293757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こうえん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21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アリス：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リーさんの　コンピューターは　あたらしいですか。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リー：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いいえ、あたらしくありません。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アリス：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リーさんの　へやは　きれいですか。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リー：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いいえ、きれいじゃありません。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 </a:t>
            </a:r>
            <a:r>
              <a:rPr lang="ja-JP" altLang="en-US" smtClean="0"/>
              <a:t>は </a:t>
            </a:r>
            <a:r>
              <a:rPr lang="en-US" altLang="ja-JP" dirty="0" smtClean="0"/>
              <a:t>B(Adjective)</a:t>
            </a:r>
            <a:r>
              <a:rPr lang="ja-JP" altLang="en-US" smtClean="0"/>
              <a:t>です。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69342" y="1600200"/>
            <a:ext cx="2514600" cy="51435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86038" y="2371725"/>
            <a:ext cx="3286125" cy="51435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50080" y="3386138"/>
            <a:ext cx="2103120" cy="5143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30817" y="4157663"/>
            <a:ext cx="3438525" cy="5143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F0EA-FAD7-4588-98D4-B46CBAF650FC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2549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006858"/>
            <a:ext cx="4191000" cy="2209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おおきい</a:t>
            </a:r>
          </a:p>
          <a:p>
            <a:pPr marL="609600" indent="-609600">
              <a:lnSpc>
                <a:spcPct val="90000"/>
              </a:lnSpc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おおき</a:t>
            </a:r>
            <a:r>
              <a:rPr lang="ja-JP" altLang="en-US" sz="2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です</a:t>
            </a:r>
          </a:p>
          <a:p>
            <a:pPr marL="609600" indent="-609600">
              <a:lnSpc>
                <a:spcPct val="90000"/>
              </a:lnSpc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おおき</a:t>
            </a:r>
            <a:r>
              <a:rPr lang="ja-JP" altLang="en-US" sz="2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ありません</a:t>
            </a:r>
          </a:p>
          <a:p>
            <a:pPr marL="609600" indent="-609600">
              <a:lnSpc>
                <a:spcPct val="90000"/>
              </a:lnSpc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おおき</a:t>
            </a:r>
            <a:r>
              <a:rPr lang="ja-JP" altLang="en-US" sz="2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ないです</a:t>
            </a:r>
          </a:p>
          <a:p>
            <a:pPr marL="609600" indent="-609600">
              <a:lnSpc>
                <a:spcPct val="90000"/>
              </a:lnSpc>
            </a:pPr>
            <a:endParaRPr lang="ja-JP" altLang="en-US" sz="280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54982" name="Rectangle 1030"/>
          <p:cNvSpPr>
            <a:spLocks noChangeArrowheads="1"/>
          </p:cNvSpPr>
          <p:nvPr/>
        </p:nvSpPr>
        <p:spPr bwMode="auto">
          <a:xfrm>
            <a:off x="4876800" y="2006858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いい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ja-JP" altLang="en-US" sz="2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です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solidFill>
                  <a:srgbClr val="00FF00"/>
                </a:solidFill>
                <a:latin typeface="DFPKyoKaSho-W4" pitchFamily="18" charset="-128"/>
                <a:ea typeface="DFPKyoKaSho-W4" pitchFamily="18" charset="-128"/>
              </a:rPr>
              <a:t>よ</a:t>
            </a:r>
            <a:r>
              <a:rPr lang="ja-JP" altLang="en-US" sz="2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ありません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solidFill>
                  <a:srgbClr val="00FF00"/>
                </a:solidFill>
                <a:latin typeface="DFPKyoKaSho-W4" pitchFamily="18" charset="-128"/>
                <a:ea typeface="DFPKyoKaSho-W4" pitchFamily="18" charset="-128"/>
              </a:rPr>
              <a:t>よ</a:t>
            </a:r>
            <a:r>
              <a:rPr lang="ja-JP" altLang="en-US" sz="2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ないです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ja-JP" altLang="en-US" sz="2800">
              <a:latin typeface="NTモトヤ教科書4" pitchFamily="48" charset="-128"/>
            </a:endParaRPr>
          </a:p>
        </p:txBody>
      </p:sp>
      <p:sp>
        <p:nvSpPr>
          <p:cNvPr id="254983" name="Rectangle 1031"/>
          <p:cNvSpPr>
            <a:spLocks noChangeArrowheads="1"/>
          </p:cNvSpPr>
          <p:nvPr/>
        </p:nvSpPr>
        <p:spPr bwMode="auto">
          <a:xfrm>
            <a:off x="457200" y="4511675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きれいな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きれいです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きれい</a:t>
            </a:r>
            <a:r>
              <a:rPr lang="ja-JP" altLang="en-US" sz="2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じゃ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ありません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きれい</a:t>
            </a:r>
            <a:r>
              <a:rPr lang="ja-JP" altLang="en-US" sz="2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じゃ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ないです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ja-JP" altLang="en-US" sz="2800">
              <a:latin typeface="NTモトヤ教科書4" pitchFamily="48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Adjective negative form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45193"/>
            <a:ext cx="201453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en-US" altLang="ja-JP" sz="2400" dirty="0" smtClean="0"/>
              <a:t>-adjectives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985825"/>
            <a:ext cx="201453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な</a:t>
            </a:r>
            <a:r>
              <a:rPr lang="en-US" altLang="ja-JP" sz="2400" dirty="0" smtClean="0"/>
              <a:t>-adjectives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4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4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4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4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4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4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4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4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4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4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4982" grpId="0" build="p"/>
      <p:bldP spid="2549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76C0-CDAD-464F-A910-58142D7FCB0B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い</a:t>
            </a:r>
            <a:r>
              <a:rPr lang="en-US" altLang="ja-JP" dirty="0" smtClean="0"/>
              <a:t>-A</a:t>
            </a:r>
            <a:r>
              <a:rPr lang="en-US" dirty="0" smtClean="0"/>
              <a:t>djectives</a:t>
            </a:r>
            <a:br>
              <a:rPr lang="en-US" dirty="0" smtClean="0"/>
            </a:br>
            <a:r>
              <a:rPr lang="en-US" dirty="0" smtClean="0"/>
              <a:t>X is/is not (Adj.)</a:t>
            </a:r>
            <a:endParaRPr lang="en-US" dirty="0"/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457200" y="1600200"/>
            <a:ext cx="4191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おおきい</a:t>
            </a:r>
          </a:p>
          <a:p>
            <a:pPr marL="609600" marR="0" lvl="0" indent="-609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おおき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い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です</a:t>
            </a:r>
          </a:p>
          <a:p>
            <a:pPr marL="609600" marR="0" lvl="0" indent="-609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おおき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く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ありません</a:t>
            </a:r>
          </a:p>
          <a:p>
            <a:pPr marL="609600" marR="0" lvl="0" indent="-609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おおき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く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ないです</a:t>
            </a:r>
          </a:p>
          <a:p>
            <a:pPr marL="609600" marR="0" lvl="0" indent="-609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</p:txBody>
      </p:sp>
      <p:sp>
        <p:nvSpPr>
          <p:cNvPr id="10" name="Rectangle 1030"/>
          <p:cNvSpPr>
            <a:spLocks noChangeArrowheads="1"/>
          </p:cNvSpPr>
          <p:nvPr/>
        </p:nvSpPr>
        <p:spPr bwMode="auto">
          <a:xfrm>
            <a:off x="4876800" y="1600200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いい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ja-JP" altLang="en-US" sz="2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です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solidFill>
                  <a:srgbClr val="00FF00"/>
                </a:solidFill>
                <a:latin typeface="DFPKyoKaSho-W4" pitchFamily="18" charset="-128"/>
                <a:ea typeface="DFPKyoKaSho-W4" pitchFamily="18" charset="-128"/>
              </a:rPr>
              <a:t>よ</a:t>
            </a:r>
            <a:r>
              <a:rPr lang="ja-JP" altLang="en-US" sz="2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ありません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solidFill>
                  <a:srgbClr val="00FF00"/>
                </a:solidFill>
                <a:latin typeface="DFPKyoKaSho-W4" pitchFamily="18" charset="-128"/>
                <a:ea typeface="DFPKyoKaSho-W4" pitchFamily="18" charset="-128"/>
              </a:rPr>
              <a:t>よ</a:t>
            </a:r>
            <a:r>
              <a:rPr lang="ja-JP" altLang="en-US" sz="2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ないです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ja-JP" altLang="en-US" sz="2800">
              <a:latin typeface="NTモトヤ教科書4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B127-DB00-43FD-B069-B55B314E0F83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Adjective affirmative form</a:t>
            </a:r>
            <a:endParaRPr lang="ja-JP" altLang="en-US"/>
          </a:p>
        </p:txBody>
      </p:sp>
      <p:pic>
        <p:nvPicPr>
          <p:cNvPr id="257028" name="Picture 4" descr="ピクチャ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00200"/>
            <a:ext cx="6248400" cy="3565525"/>
          </a:xfrm>
          <a:prstGeom prst="rect">
            <a:avLst/>
          </a:prstGeom>
          <a:noFill/>
        </p:spPr>
      </p:pic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3048000" y="5638800"/>
            <a:ext cx="3505200" cy="579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>
                <a:latin typeface="DFPKyoKaSho-W4" pitchFamily="18" charset="-128"/>
                <a:ea typeface="DFPKyoKaSho-W4" pitchFamily="18" charset="-128"/>
              </a:rPr>
              <a:t>あたらしいです。</a:t>
            </a:r>
            <a:endParaRPr lang="ja-JP" altLang="en-US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9292-CE2F-472B-BFCF-E2B552713EB4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/>
              <a:t>Adjective negative form</a:t>
            </a:r>
          </a:p>
        </p:txBody>
      </p:sp>
      <p:pic>
        <p:nvPicPr>
          <p:cNvPr id="259076" name="Picture 4" descr="Apple_iMAC_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81200"/>
            <a:ext cx="2895600" cy="2895600"/>
          </a:xfrm>
          <a:prstGeom prst="rect">
            <a:avLst/>
          </a:prstGeom>
          <a:noFill/>
        </p:spPr>
      </p:pic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2366963" y="5638800"/>
            <a:ext cx="5105400" cy="579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>
                <a:latin typeface="DFPKyoKaSho-W4" pitchFamily="18" charset="-128"/>
                <a:ea typeface="DFPKyoKaSho-W4" pitchFamily="18" charset="-128"/>
              </a:rPr>
              <a:t>あたら</a:t>
            </a:r>
            <a:r>
              <a:rPr lang="ja-JP" altLang="en-US" sz="3200" smtClean="0">
                <a:latin typeface="DFPKyoKaSho-W4" pitchFamily="18" charset="-128"/>
                <a:ea typeface="DFPKyoKaSho-W4" pitchFamily="18" charset="-128"/>
              </a:rPr>
              <a:t>しく</a:t>
            </a:r>
            <a:r>
              <a:rPr lang="ja-JP" altLang="en-US" sz="3200">
                <a:latin typeface="DFPKyoKaSho-W4" pitchFamily="18" charset="-128"/>
                <a:ea typeface="DFPKyoKaSho-W4" pitchFamily="18" charset="-128"/>
              </a:rPr>
              <a:t>ありません。</a:t>
            </a:r>
            <a:endParaRPr lang="ja-JP" altLang="en-US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7F6-598D-4CB3-AAFF-46FBE6E672B8}" type="slidenum">
              <a:rPr lang="en-US" altLang="ja-JP"/>
              <a:pPr/>
              <a:t>21</a:t>
            </a:fld>
            <a:endParaRPr lang="en-US" altLang="ja-JP"/>
          </a:p>
        </p:txBody>
      </p:sp>
      <p:pic>
        <p:nvPicPr>
          <p:cNvPr id="1003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0"/>
            <a:ext cx="7931150" cy="6223000"/>
          </a:xfrm>
          <a:noFill/>
          <a:ln/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731404" y="5872162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000" b="1">
                <a:latin typeface="DFPKyoKaSho-W4" pitchFamily="18" charset="-128"/>
                <a:ea typeface="DFPKyoKaSho-W4" pitchFamily="18" charset="-128"/>
              </a:rPr>
              <a:t>あたらし</a:t>
            </a:r>
            <a:r>
              <a:rPr lang="ja-JP" altLang="en-US" sz="40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sz="4000" b="1">
                <a:latin typeface="DFPKyoKaSho-W4" pitchFamily="18" charset="-128"/>
                <a:ea typeface="DFPKyoKaSho-W4" pitchFamily="18" charset="-128"/>
              </a:rPr>
              <a:t>ありません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916238" y="476250"/>
            <a:ext cx="511175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5000" dirty="0">
                <a:solidFill>
                  <a:srgbClr val="FF3300"/>
                </a:solidFill>
                <a:ea typeface="ＭＳ Ｐゴシック" pitchFamily="48" charset="-128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BB8E-97FE-4E3A-BEAC-143AA8BD1966}" type="slidenum">
              <a:rPr lang="en-US" altLang="ja-JP"/>
              <a:pPr/>
              <a:t>22</a:t>
            </a:fld>
            <a:endParaRPr lang="en-US" altLang="ja-JP"/>
          </a:p>
        </p:txBody>
      </p:sp>
      <p:pic>
        <p:nvPicPr>
          <p:cNvPr id="1024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"/>
            <a:ext cx="6583251" cy="6285850"/>
          </a:xfrm>
          <a:noFill/>
          <a:ln/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971550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000" b="1">
                <a:latin typeface="DFPKyoKaSho-W4" pitchFamily="18" charset="-128"/>
                <a:ea typeface="DFPKyoKaSho-W4" pitchFamily="18" charset="-128"/>
              </a:rPr>
              <a:t>おおき</a:t>
            </a:r>
            <a:r>
              <a:rPr lang="ja-JP" altLang="en-US" sz="40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sz="4000" b="1">
                <a:latin typeface="DFPKyoKaSho-W4" pitchFamily="18" charset="-128"/>
                <a:ea typeface="DFPKyoKaSho-W4" pitchFamily="18" charset="-128"/>
              </a:rPr>
              <a:t>ありません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916238" y="476250"/>
            <a:ext cx="511175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5000" dirty="0">
                <a:solidFill>
                  <a:srgbClr val="FF3300"/>
                </a:solidFill>
                <a:ea typeface="ＭＳ Ｐゴシック" pitchFamily="48" charset="-128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9CAD-E2CE-4F72-A9B0-EFED66DD878E}" type="slidenum">
              <a:rPr lang="en-US" altLang="ja-JP"/>
              <a:pPr/>
              <a:t>23</a:t>
            </a:fld>
            <a:endParaRPr lang="en-US" altLang="ja-JP"/>
          </a:p>
        </p:txBody>
      </p:sp>
      <p:pic>
        <p:nvPicPr>
          <p:cNvPr id="1034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0"/>
            <a:ext cx="5684838" cy="6858000"/>
          </a:xfrm>
          <a:noFill/>
          <a:ln/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763713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000" b="1">
                <a:latin typeface="DFPKyoKaSho-W4" pitchFamily="18" charset="-128"/>
                <a:ea typeface="DFPKyoKaSho-W4" pitchFamily="18" charset="-128"/>
              </a:rPr>
              <a:t>ちいさ</a:t>
            </a:r>
            <a:r>
              <a:rPr lang="ja-JP" altLang="en-US" sz="40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sz="4000" b="1">
                <a:latin typeface="DFPKyoKaSho-W4" pitchFamily="18" charset="-128"/>
                <a:ea typeface="DFPKyoKaSho-W4" pitchFamily="18" charset="-128"/>
              </a:rPr>
              <a:t>ありません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2916238" y="476250"/>
            <a:ext cx="511175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5000" dirty="0">
                <a:solidFill>
                  <a:srgbClr val="FF3300"/>
                </a:solidFill>
                <a:ea typeface="ＭＳ Ｐゴシック" pitchFamily="48" charset="-128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8FF1-4C2F-47D5-81BE-6E268BC81A78}" type="slidenum">
              <a:rPr lang="en-US" altLang="ja-JP"/>
              <a:pPr/>
              <a:t>24</a:t>
            </a:fld>
            <a:endParaRPr lang="en-US" altLang="ja-JP"/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730250"/>
            <a:ext cx="7326313" cy="5505450"/>
          </a:xfrm>
          <a:noFill/>
          <a:ln/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763713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000" b="1">
                <a:latin typeface="DFPKyoKaSho-W4" pitchFamily="18" charset="-128"/>
                <a:ea typeface="DFPKyoKaSho-W4" pitchFamily="18" charset="-128"/>
              </a:rPr>
              <a:t>ふる</a:t>
            </a:r>
            <a:r>
              <a:rPr lang="ja-JP" altLang="en-US" sz="40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sz="4000" b="1">
                <a:latin typeface="DFPKyoKaSho-W4" pitchFamily="18" charset="-128"/>
                <a:ea typeface="DFPKyoKaSho-W4" pitchFamily="18" charset="-128"/>
              </a:rPr>
              <a:t>ありません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916238" y="476250"/>
            <a:ext cx="511175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5000">
                <a:solidFill>
                  <a:srgbClr val="FF3300"/>
                </a:solidFill>
                <a:ea typeface="ＭＳ Ｐゴシック" pitchFamily="48" charset="-128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066A-D278-4806-B346-EB753FECC65C}" type="slidenum">
              <a:rPr lang="en-US" altLang="ja-JP"/>
              <a:pPr/>
              <a:t>25</a:t>
            </a:fld>
            <a:endParaRPr lang="en-US" altLang="ja-JP"/>
          </a:p>
        </p:txBody>
      </p:sp>
      <p:pic>
        <p:nvPicPr>
          <p:cNvPr id="1054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348038" y="0"/>
            <a:ext cx="3403600" cy="6858000"/>
          </a:xfrm>
          <a:noFill/>
          <a:ln/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527488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000" b="1">
                <a:latin typeface="DFPKyoKaSho-W4" pitchFamily="18" charset="-128"/>
                <a:ea typeface="DFPKyoKaSho-W4" pitchFamily="18" charset="-128"/>
              </a:rPr>
              <a:t>よくありません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6248400" y="41910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ja-JP" altLang="en-US" sz="2800">
                <a:ea typeface="ヒラギノ角ゴ Pro W3" pitchFamily="48" charset="-128"/>
              </a:rPr>
              <a:t>てん</a:t>
            </a:r>
            <a:r>
              <a:rPr kumimoji="0" lang="en-US" altLang="ja-JP" sz="2800">
                <a:ea typeface="ＭＳ Ｐゴシック" pitchFamily="48" charset="-128"/>
                <a:cs typeface="Arial" charset="0"/>
              </a:rPr>
              <a:t>(Score)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2916238" y="476250"/>
            <a:ext cx="511175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5000">
                <a:solidFill>
                  <a:srgbClr val="FF3300"/>
                </a:solidFill>
                <a:ea typeface="ＭＳ Ｐゴシック" pitchFamily="48" charset="-128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C9D0-C75C-4486-95F9-72D545E5FBEB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0" lang="en-US">
              <a:ea typeface="ＭＳ Ｐゴシック" pitchFamily="48" charset="-128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smtClean="0">
                <a:latin typeface="+mj-lt"/>
                <a:ea typeface="+mj-ea"/>
                <a:cs typeface="+mj-cs"/>
              </a:rPr>
              <a:t>な</a:t>
            </a:r>
            <a:r>
              <a:rPr lang="en-US" altLang="ja-JP" sz="4400" dirty="0" smtClean="0">
                <a:latin typeface="+mj-lt"/>
                <a:ea typeface="+mj-ea"/>
                <a:cs typeface="+mj-cs"/>
              </a:rPr>
              <a:t>-A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djectives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 is/is not (Adj.)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1031"/>
          <p:cNvSpPr>
            <a:spLocks noChangeArrowheads="1"/>
          </p:cNvSpPr>
          <p:nvPr/>
        </p:nvSpPr>
        <p:spPr bwMode="auto">
          <a:xfrm>
            <a:off x="2118574" y="1622738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きれいな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きれいです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きれい</a:t>
            </a:r>
            <a:r>
              <a:rPr lang="ja-JP" altLang="en-US" sz="2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じゃ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ありません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きれい</a:t>
            </a:r>
            <a:r>
              <a:rPr lang="ja-JP" altLang="en-US" sz="2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じゃ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ないです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ja-JP" altLang="en-US" sz="2800">
              <a:latin typeface="NTモトヤ教科書4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8FB1-0ADF-4F5F-9803-41CB997D4F0A}" type="slidenum">
              <a:rPr lang="en-US" altLang="ja-JP"/>
              <a:pPr/>
              <a:t>27</a:t>
            </a:fld>
            <a:endParaRPr lang="en-US" altLang="ja-JP"/>
          </a:p>
        </p:txBody>
      </p:sp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09800"/>
            <a:ext cx="43434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2895600" y="5791200"/>
            <a:ext cx="3048000" cy="519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きれいです</a:t>
            </a:r>
            <a:r>
              <a:rPr lang="ja-JP" altLang="en-US">
                <a:latin typeface="DFPKyoKaSho-W4" pitchFamily="18" charset="-128"/>
                <a:ea typeface="DFPKyoKaSho-W4" pitchFamily="18" charset="-128"/>
              </a:rPr>
              <a:t>。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Adjective affirmative form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BEA3-1BED-4477-8060-8E50762A3654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5486400"/>
            <a:ext cx="5791200" cy="6397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ja-JP" altLang="en-US">
                <a:latin typeface="DFPKyoKaSho-W4" pitchFamily="18" charset="-128"/>
                <a:ea typeface="DFPKyoKaSho-W4" pitchFamily="18" charset="-128"/>
              </a:rPr>
              <a:t>きれいじゃありません。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/>
        </p:spPr>
        <p:txBody>
          <a:bodyPr/>
          <a:lstStyle/>
          <a:p>
            <a:r>
              <a:rPr lang="en-US" altLang="ja-JP"/>
              <a:t>Adjective negative form</a:t>
            </a:r>
          </a:p>
        </p:txBody>
      </p:sp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1336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0E81-BD74-4B77-9268-6225EC49A7FB}" type="slidenum">
              <a:rPr lang="en-US" altLang="ja-JP"/>
              <a:pPr/>
              <a:t>29</a:t>
            </a:fld>
            <a:endParaRPr lang="en-US" altLang="ja-JP" dirty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973763"/>
          </a:xfrm>
          <a:noFill/>
          <a:ln/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460947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000" b="1">
                <a:latin typeface="DFPKyoKaSho-W4" pitchFamily="18" charset="-128"/>
                <a:ea typeface="DFPKyoKaSho-W4" pitchFamily="18" charset="-128"/>
              </a:rPr>
              <a:t>きれい</a:t>
            </a:r>
            <a:r>
              <a:rPr lang="ja-JP" altLang="en-US" sz="40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じゃ</a:t>
            </a:r>
            <a:r>
              <a:rPr lang="ja-JP" altLang="en-US" sz="4000" b="1">
                <a:latin typeface="DFPKyoKaSho-W4" pitchFamily="18" charset="-128"/>
                <a:ea typeface="DFPKyoKaSho-W4" pitchFamily="18" charset="-128"/>
              </a:rPr>
              <a:t>ありません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 flipV="1">
            <a:off x="1981200" y="4419600"/>
            <a:ext cx="3810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916238" y="476250"/>
            <a:ext cx="511175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5000" dirty="0">
                <a:solidFill>
                  <a:srgbClr val="FF3300"/>
                </a:solidFill>
                <a:ea typeface="ＭＳ Ｐゴシック" pitchFamily="48" charset="-128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ぶんぽう３： </a:t>
            </a:r>
            <a:r>
              <a:rPr lang="en-US" altLang="ja-JP" sz="2400" dirty="0" smtClean="0"/>
              <a:t>Describing people and things using adjective + noun,</a:t>
            </a:r>
            <a:br>
              <a:rPr lang="en-US" altLang="ja-JP" sz="2400" dirty="0" smtClean="0"/>
            </a:br>
            <a:r>
              <a:rPr lang="en-US" altLang="ja-JP" sz="2400" dirty="0" smtClean="0"/>
              <a:t> 			   and polite present forms of adjectives</a:t>
            </a:r>
            <a:endParaRPr lang="ja-JP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E:\101 ch4\screenshot3-3-4-5\Pictur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899" y="1668973"/>
            <a:ext cx="6704013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81000"/>
            <a:ext cx="8604250" cy="5678488"/>
          </a:xfrm>
          <a:noFill/>
          <a:ln/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97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175" name="Line 7"/>
          <p:cNvSpPr>
            <a:spLocks noChangeShapeType="1"/>
          </p:cNvSpPr>
          <p:nvPr/>
        </p:nvSpPr>
        <p:spPr bwMode="auto">
          <a:xfrm flipH="1" flipV="1">
            <a:off x="1066800" y="3429000"/>
            <a:ext cx="609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71550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  <a:cs typeface="Arial" charset="0"/>
              </a:rPr>
              <a:t>ゆうめい</a:t>
            </a: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Arial" charset="0"/>
              </a:rPr>
              <a:t>じゃ</a:t>
            </a: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  <a:cs typeface="Arial" charset="0"/>
              </a:rPr>
              <a:t>ありません</a:t>
            </a:r>
            <a:endParaRPr kumimoji="1" lang="ja-JP" altLang="en-US" sz="4000" b="1">
              <a:latin typeface="DFPKyoKaSho-W4" pitchFamily="18" charset="-128"/>
              <a:ea typeface="DFPKyoKaSho-W4" pitchFamily="18" charset="-128"/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16238" y="476250"/>
            <a:ext cx="511175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5000" dirty="0">
                <a:solidFill>
                  <a:srgbClr val="FF3300"/>
                </a:solidFill>
                <a:ea typeface="ＭＳ Ｐゴシック" pitchFamily="48" charset="-128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FC63-A171-49EC-AF93-9E3DF580351E}" type="slidenum">
              <a:rPr lang="en-US" altLang="ja-JP"/>
              <a:pPr/>
              <a:t>31</a:t>
            </a:fld>
            <a:endParaRPr lang="en-US" altLang="ja-JP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/>
          <a:srcRect l="21791" t="26933" r="23193" b="28694"/>
          <a:stretch>
            <a:fillRect/>
          </a:stretch>
        </p:blipFill>
        <p:spPr bwMode="auto">
          <a:xfrm>
            <a:off x="685800" y="1813372"/>
            <a:ext cx="2971800" cy="172402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/>
          <a:srcRect l="21791" t="26933" r="23193" b="28694"/>
          <a:stretch>
            <a:fillRect/>
          </a:stretch>
        </p:blipFill>
        <p:spPr bwMode="auto">
          <a:xfrm>
            <a:off x="3657600" y="2209800"/>
            <a:ext cx="2286000" cy="1325563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3"/>
          <a:srcRect l="21791" t="26933" r="23193" b="28694"/>
          <a:stretch>
            <a:fillRect/>
          </a:stretch>
        </p:blipFill>
        <p:spPr bwMode="auto">
          <a:xfrm>
            <a:off x="5943600" y="2476947"/>
            <a:ext cx="1828800" cy="106045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3"/>
          <a:srcRect l="21791" t="26933" r="23193" b="28694"/>
          <a:stretch>
            <a:fillRect/>
          </a:stretch>
        </p:blipFill>
        <p:spPr bwMode="auto">
          <a:xfrm>
            <a:off x="7772400" y="2835275"/>
            <a:ext cx="1206500" cy="700088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685800" y="1371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20C"/>
                </a:solidFill>
                <a:ea typeface="ＭＳ Ｐゴシック" pitchFamily="48" charset="-128"/>
              </a:rPr>
              <a:t>A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3657600" y="1752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20C"/>
                </a:solidFill>
                <a:ea typeface="ＭＳ Ｐゴシック" pitchFamily="48" charset="-128"/>
              </a:rPr>
              <a:t>B</a:t>
            </a:r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5943600" y="1981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20C"/>
                </a:solidFill>
                <a:ea typeface="ＭＳ Ｐゴシック" pitchFamily="48" charset="-128"/>
              </a:rPr>
              <a:t>C</a:t>
            </a:r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7772400" y="2362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20C"/>
                </a:solidFill>
                <a:ea typeface="ＭＳ Ｐゴシック" pitchFamily="48" charset="-128"/>
              </a:rPr>
              <a:t>D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とても</a:t>
            </a:r>
            <a:r>
              <a:rPr lang="en-US" altLang="ja-JP" dirty="0" smtClean="0"/>
              <a:t> (very) / </a:t>
            </a:r>
            <a:r>
              <a:rPr lang="ja-JP" altLang="en-US" smtClean="0"/>
              <a:t>あまり </a:t>
            </a:r>
            <a:r>
              <a:rPr lang="en-US" altLang="ja-JP" dirty="0" smtClean="0"/>
              <a:t>(not very)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85800" y="3902925"/>
            <a:ext cx="8229600" cy="2453425"/>
          </a:xfrm>
        </p:spPr>
        <p:txBody>
          <a:bodyPr>
            <a:normAutofit lnSpcReduction="10000"/>
          </a:bodyPr>
          <a:lstStyle/>
          <a:p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A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さんのうちは　</a:t>
            </a:r>
            <a:r>
              <a:rPr lang="ja-JP" altLang="en-US" sz="2800" smtClean="0">
                <a:solidFill>
                  <a:srgbClr val="FF020C"/>
                </a:solidFill>
                <a:latin typeface="DFPKyoKaSho-W4" pitchFamily="18" charset="-128"/>
                <a:ea typeface="DFPKyoKaSho-W4" pitchFamily="18" charset="-128"/>
              </a:rPr>
              <a:t>とても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おおきいです。</a:t>
            </a:r>
          </a:p>
          <a:p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B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さんのうちは　おおきいです。</a:t>
            </a:r>
          </a:p>
          <a:p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C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さんのうちは　</a:t>
            </a:r>
            <a:r>
              <a:rPr lang="ja-JP" altLang="en-US" sz="2800" smtClean="0">
                <a:solidFill>
                  <a:srgbClr val="FF020C"/>
                </a:solidFill>
                <a:latin typeface="DFPKyoKaSho-W4" pitchFamily="18" charset="-128"/>
                <a:ea typeface="DFPKyoKaSho-W4" pitchFamily="18" charset="-128"/>
              </a:rPr>
              <a:t>あまり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おおきく</a:t>
            </a:r>
            <a:r>
              <a:rPr lang="ja-JP" altLang="en-US" sz="2800" smtClean="0">
                <a:solidFill>
                  <a:srgbClr val="FF020C"/>
                </a:solidFill>
                <a:latin typeface="DFPKyoKaSho-W4" pitchFamily="18" charset="-128"/>
                <a:ea typeface="DFPKyoKaSho-W4" pitchFamily="18" charset="-128"/>
              </a:rPr>
              <a:t>ありません／ないです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。</a:t>
            </a:r>
          </a:p>
          <a:p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D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さんのうちは　おおきくありません。</a:t>
            </a:r>
            <a:endParaRPr lang="ja-JP" altLang="en-US" sz="280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76541" y="3902925"/>
            <a:ext cx="1097280" cy="463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76541" y="4842456"/>
            <a:ext cx="1097280" cy="463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48412" y="4842456"/>
            <a:ext cx="2338387" cy="463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73150" y="5226362"/>
            <a:ext cx="1463988" cy="463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29200" y="3902925"/>
            <a:ext cx="1463040" cy="463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F83-43DA-4C6A-8D1B-0DE235C35FAF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/>
              <a:t>とても／あまり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まきのせんせ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いの　じゅぎょうは　いいですか。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はい、とてもいいです。</a:t>
            </a:r>
            <a:endParaRPr lang="ja-JP" altLang="en-US" sz="240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くますせんせいの　コンピュータ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　あたらしいですか。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いいえ、あまり　あたらしくありません。</a:t>
            </a:r>
            <a:endParaRPr lang="ja-JP" altLang="en-US" sz="240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プリンスト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ンだいがくは、ゆうめいですか。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いいえ、とても　ゆうめいです。</a:t>
            </a:r>
            <a:endParaRPr lang="ja-JP" altLang="en-US" sz="240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/>
            <a:r>
              <a:rPr lang="en-US" altLang="ja-JP" sz="2400" dirty="0" smtClean="0"/>
              <a:t>Ask the questions to your classmate. </a:t>
            </a:r>
          </a:p>
          <a:p>
            <a:pPr marL="609600" indent="-609600"/>
            <a:r>
              <a:rPr lang="en-US" altLang="ja-JP" sz="2400" dirty="0" smtClean="0"/>
              <a:t>Use both </a:t>
            </a:r>
            <a:r>
              <a:rPr lang="ja-JP" altLang="en-US" sz="2400" smtClean="0"/>
              <a:t>な</a:t>
            </a:r>
            <a:r>
              <a:rPr lang="en-US" altLang="ja-JP" sz="2400" dirty="0" smtClean="0"/>
              <a:t>adj. and </a:t>
            </a:r>
            <a:r>
              <a:rPr lang="ja-JP" altLang="en-US" sz="2400" smtClean="0"/>
              <a:t>い</a:t>
            </a:r>
            <a:r>
              <a:rPr lang="en-US" altLang="ja-JP" sz="2400" dirty="0" smtClean="0"/>
              <a:t>adj. in your questions.</a:t>
            </a:r>
          </a:p>
          <a:p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z="3200" smtClean="0"/>
              <a:t>ホームタウン</a:t>
            </a:r>
            <a:endParaRPr lang="ja-JP" altLang="en-US" sz="32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6548"/>
            <a:ext cx="8686800" cy="5081451"/>
          </a:xfrm>
        </p:spPr>
        <p:txBody>
          <a:bodyPr>
            <a:normAutofit/>
          </a:bodyPr>
          <a:lstStyle/>
          <a:p>
            <a:pPr marL="609600" indent="-609600"/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さんは、どちらから　いらっしゃいましたか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/>
            <a:endParaRPr lang="ja-JP" altLang="en-US" sz="2400">
              <a:latin typeface="DFPKyoKaSho-W4" pitchFamily="18" charset="-128"/>
              <a:ea typeface="DFPKyoKaSho-W4" pitchFamily="18" charset="-128"/>
            </a:endParaRPr>
          </a:p>
          <a:p>
            <a:pPr marL="609600" indent="-609600"/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（まちの　なまえ）は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、どんなまちですか。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/>
            <a:endParaRPr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 marL="609600" indent="-609600"/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に　どんなたてものが　ありますか。</a:t>
            </a:r>
          </a:p>
          <a:p>
            <a:pPr marL="609600" indent="-609600"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→</a:t>
            </a: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A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と</a:t>
            </a: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B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と</a:t>
            </a: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C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があります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/>
            <a:endParaRPr lang="ja-JP" altLang="en-US" sz="2400">
              <a:latin typeface="DFPKyoKaSho-W4" pitchFamily="18" charset="-128"/>
              <a:ea typeface="DFPKyoKaSho-W4" pitchFamily="18" charset="-128"/>
            </a:endParaRPr>
          </a:p>
          <a:p>
            <a:pPr marL="609600" indent="-609600"/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A </a:t>
            </a: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(or B or C) 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は　あたらしいですか／きれいですか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／おおき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いですか</a:t>
            </a: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P149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26" name="Picture 2" descr="E:\101 ch4\screenshot monday\Picture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1987550"/>
            <a:ext cx="6488112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P150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50" name="Picture 2" descr="E:\101 ch4\screenshot monday\Picture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663" y="1477963"/>
            <a:ext cx="4904334" cy="52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P150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074" name="Picture 2" descr="E:\101 ch4\screenshot monday\Picture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338" y="1889125"/>
            <a:ext cx="6424612" cy="233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ぶんぽう２：</a:t>
            </a:r>
            <a:r>
              <a:rPr lang="en-US" altLang="ja-JP" sz="2400" dirty="0" smtClean="0"/>
              <a:t> 	Asking for and giving locations using</a:t>
            </a:r>
            <a:br>
              <a:rPr lang="en-US" altLang="ja-JP" sz="2400" dirty="0" smtClean="0"/>
            </a:br>
            <a:r>
              <a:rPr lang="en-US" altLang="ja-JP" sz="2400" dirty="0" smtClean="0"/>
              <a:t>				</a:t>
            </a:r>
            <a:r>
              <a:rPr lang="ja-JP" altLang="en-US" sz="2400" smtClean="0"/>
              <a:t>～は～にあります／います</a:t>
            </a:r>
            <a:endParaRPr lang="ja-JP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1675131"/>
            <a:ext cx="914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2" y="2231756"/>
          <a:ext cx="8229597" cy="4109085"/>
        </p:xfrm>
        <a:graphic>
          <a:graphicData uri="http://schemas.openxmlformats.org/drawingml/2006/table">
            <a:tbl>
              <a:tblPr/>
              <a:tblGrid>
                <a:gridCol w="1350498"/>
                <a:gridCol w="1244991"/>
                <a:gridCol w="1350498"/>
                <a:gridCol w="1181686"/>
                <a:gridCol w="1962442"/>
                <a:gridCol w="1139482"/>
              </a:tblGrid>
              <a:tr h="3649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ask for or tell the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location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something or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someone</a:t>
                      </a:r>
                    </a:p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(topic)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(existence)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66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Question Word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649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りょう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sng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どこ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あります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か。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Where is the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dormitory.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494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(existence)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sng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あそこ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あります。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94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It's over there.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まきのせんせいの　オフィス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どこ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ありますか。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まきのせんせいの　おくさん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どこ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いますか。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ディズニーランド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どこ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ありますか。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ミッキーマウス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どこ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いますか。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オバマさん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どこ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いますか。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ホワイトハウス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どこ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ありますか。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ぶんぽう２：</a:t>
            </a:r>
            <a:r>
              <a:rPr lang="en-US" altLang="ja-JP" sz="2400" dirty="0" smtClean="0"/>
              <a:t> 	Asking for and giving locations using</a:t>
            </a:r>
            <a:br>
              <a:rPr lang="en-US" altLang="ja-JP" sz="2400" dirty="0" smtClean="0"/>
            </a:br>
            <a:r>
              <a:rPr lang="en-US" altLang="ja-JP" sz="2400" dirty="0" smtClean="0"/>
              <a:t>				</a:t>
            </a:r>
            <a:r>
              <a:rPr lang="ja-JP" altLang="en-US" sz="2400" smtClean="0"/>
              <a:t>～は～にあります／います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ぶんぽう４：</a:t>
            </a:r>
            <a:r>
              <a:rPr lang="en-US" altLang="ja-JP" sz="2400" dirty="0" smtClean="0"/>
              <a:t> Describing people, things, and their locations using </a:t>
            </a:r>
            <a:br>
              <a:rPr lang="en-US" altLang="ja-JP" sz="2400" dirty="0" smtClean="0"/>
            </a:br>
            <a:r>
              <a:rPr lang="en-US" altLang="ja-JP" sz="2400" dirty="0" smtClean="0"/>
              <a:t>			   </a:t>
            </a:r>
            <a:r>
              <a:rPr lang="ja-JP" altLang="en-US" sz="2400" smtClean="0"/>
              <a:t>～に～があります／います</a:t>
            </a:r>
            <a:endParaRPr lang="ja-JP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1641485"/>
            <a:ext cx="914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New!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1" y="2237740"/>
          <a:ext cx="8229599" cy="4484370"/>
        </p:xfrm>
        <a:graphic>
          <a:graphicData uri="http://schemas.openxmlformats.org/drawingml/2006/table">
            <a:tbl>
              <a:tblPr/>
              <a:tblGrid>
                <a:gridCol w="1320036"/>
                <a:gridCol w="1196281"/>
                <a:gridCol w="1320036"/>
                <a:gridCol w="1216909"/>
                <a:gridCol w="1959428"/>
                <a:gridCol w="1216909"/>
              </a:tblGrid>
              <a:tr h="312814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4) To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describe a scene in which someone or something exists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81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a given location or to ask what is in that location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 (topic)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 (existence)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5661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Questioin word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1281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このへん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sng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なに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あります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か。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What is in this area?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814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 (topic)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 (existence)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sng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こうえん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あります。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14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There is a park.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P125-126 </a:t>
            </a:r>
            <a:r>
              <a:rPr lang="ja-JP" altLang="en-US" smtClean="0"/>
              <a:t>い</a:t>
            </a:r>
            <a:r>
              <a:rPr lang="en-US" altLang="ja-JP" dirty="0" smtClean="0"/>
              <a:t>adjectives / </a:t>
            </a:r>
            <a:r>
              <a:rPr lang="ja-JP" altLang="en-US" smtClean="0"/>
              <a:t>な</a:t>
            </a:r>
            <a:r>
              <a:rPr lang="en-US" altLang="ja-JP" dirty="0" smtClean="0"/>
              <a:t>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0960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en-US" sz="2400" u="sng" dirty="0" smtClean="0"/>
              <a:t>adjectives 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な</a:t>
            </a:r>
            <a:r>
              <a:rPr lang="en-US" sz="2400" u="sng" dirty="0" smtClean="0"/>
              <a:t>adjectives </a:t>
            </a: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あおい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きれいな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あかい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ゆうめいな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あたらしい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りっぱな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おおきい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きいろい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くろい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しろい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たかい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ちいさい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ちゃいろい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ふるい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841500" y="2044700"/>
            <a:ext cx="18288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41500" y="2463800"/>
            <a:ext cx="18288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41500" y="2882900"/>
            <a:ext cx="812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08760" y="3289300"/>
            <a:ext cx="18288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41500" y="3644900"/>
            <a:ext cx="4699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2460" y="4076700"/>
            <a:ext cx="40894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1500" y="4483100"/>
            <a:ext cx="18288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11020" y="4940300"/>
            <a:ext cx="18288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11020" y="5334000"/>
            <a:ext cx="18288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11020" y="5702300"/>
            <a:ext cx="50038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76780" y="6083300"/>
            <a:ext cx="47752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11020" y="6540500"/>
            <a:ext cx="18288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74820" y="2044700"/>
            <a:ext cx="18288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80560" y="24638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80560" y="2882900"/>
            <a:ext cx="9271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フリスト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としょかん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ありますか。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ジョーンズ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カフェ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ありますか。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プリントン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デパート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ありますか。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ホワイトハウス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だれ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いますか。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ぶんぽう４：</a:t>
            </a:r>
            <a:r>
              <a:rPr lang="en-US" altLang="ja-JP" sz="2400" dirty="0" smtClean="0"/>
              <a:t> Describing people, things, and their locations using </a:t>
            </a:r>
            <a:br>
              <a:rPr lang="en-US" altLang="ja-JP" sz="2400" dirty="0" smtClean="0"/>
            </a:br>
            <a:r>
              <a:rPr lang="en-US" altLang="ja-JP" sz="2400" dirty="0" smtClean="0"/>
              <a:t>			   </a:t>
            </a:r>
            <a:r>
              <a:rPr lang="ja-JP" altLang="en-US" sz="2400" smtClean="0"/>
              <a:t>～に～があります／います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2400" smtClean="0"/>
              <a:t>～に　</a:t>
            </a:r>
            <a:r>
              <a:rPr lang="en-US" altLang="ja-JP" sz="2400" dirty="0" smtClean="0"/>
              <a:t>(Question Word) </a:t>
            </a:r>
            <a:r>
              <a:rPr lang="ja-JP" altLang="en-US" sz="2400" smtClean="0"/>
              <a:t>が　ありますか／いますか。</a:t>
            </a:r>
            <a:endParaRPr lang="ja-JP" alt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200" y="2292439"/>
            <a:ext cx="3277673" cy="4063911"/>
            <a:chOff x="457200" y="2292439"/>
            <a:chExt cx="3277673" cy="4063911"/>
          </a:xfrm>
        </p:grpSpPr>
        <p:cxnSp>
          <p:nvCxnSpPr>
            <p:cNvPr id="8" name="Straight Connector 7"/>
            <p:cNvCxnSpPr/>
            <p:nvPr/>
          </p:nvCxnSpPr>
          <p:spPr>
            <a:xfrm rot="10800000" flipV="1">
              <a:off x="457200" y="2292439"/>
              <a:ext cx="1526146" cy="11075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83346" y="2292439"/>
              <a:ext cx="1751527" cy="11075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7200" y="3400024"/>
              <a:ext cx="32776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-1020963" y="4878187"/>
              <a:ext cx="29563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256710" y="4878187"/>
              <a:ext cx="29563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7200" y="6356350"/>
              <a:ext cx="32776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914363" y="2292439"/>
            <a:ext cx="3277673" cy="4063911"/>
            <a:chOff x="457200" y="2292439"/>
            <a:chExt cx="3277673" cy="4063911"/>
          </a:xfrm>
        </p:grpSpPr>
        <p:cxnSp>
          <p:nvCxnSpPr>
            <p:cNvPr id="24" name="Straight Connector 23"/>
            <p:cNvCxnSpPr/>
            <p:nvPr/>
          </p:nvCxnSpPr>
          <p:spPr>
            <a:xfrm rot="10800000" flipV="1">
              <a:off x="457200" y="2292439"/>
              <a:ext cx="1526146" cy="11075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983346" y="2292439"/>
              <a:ext cx="1751527" cy="11075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57200" y="3400024"/>
              <a:ext cx="32776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020963" y="4878187"/>
              <a:ext cx="29563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56710" y="4878187"/>
              <a:ext cx="29563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57200" y="6356350"/>
              <a:ext cx="32776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850006" y="1661375"/>
            <a:ext cx="242122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アリスさんのうち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9895" y="1661375"/>
            <a:ext cx="242122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リーさんのうち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17" y="5285249"/>
            <a:ext cx="1052748" cy="70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895" y="5254508"/>
            <a:ext cx="921537" cy="9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445713"/>
            <a:ext cx="1542245" cy="154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0303" y="4318132"/>
            <a:ext cx="1391522" cy="166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717" y="3788488"/>
            <a:ext cx="1412383" cy="10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0026" y="3788488"/>
            <a:ext cx="1583174" cy="10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2400" smtClean="0"/>
              <a:t>とうきょうに　</a:t>
            </a:r>
            <a:r>
              <a:rPr lang="en-US" altLang="ja-JP" sz="2400" dirty="0" smtClean="0"/>
              <a:t>(Question Word) </a:t>
            </a:r>
            <a:r>
              <a:rPr lang="ja-JP" altLang="en-US" sz="2400" smtClean="0"/>
              <a:t>が　ありますか／いますか。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2449"/>
            <a:ext cx="2033521" cy="203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0695" y="2642449"/>
            <a:ext cx="3017710" cy="208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3955" y="2642448"/>
            <a:ext cx="2711362" cy="203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9688" y="2374253"/>
            <a:ext cx="19050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664767" y="1794703"/>
            <a:ext cx="1569661" cy="36933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ニューヨーク</a:t>
            </a:r>
            <a:endParaRPr lang="ja-JP" altLang="en-US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5888" y="5167312"/>
            <a:ext cx="18288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895600" y="4577746"/>
            <a:ext cx="1338828" cy="36933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DFPKyoKaSho-W4" pitchFamily="18" charset="-128"/>
                <a:ea typeface="DFPKyoKaSho-W4" pitchFamily="18" charset="-128"/>
              </a:rPr>
              <a:t>ちゅうごく</a:t>
            </a: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1905" y="5232400"/>
            <a:ext cx="1828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5361905" y="4577746"/>
            <a:ext cx="1800493" cy="36933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DFPKyoKaSho-W4" pitchFamily="18" charset="-128"/>
                <a:ea typeface="DFPKyoKaSho-W4" pitchFamily="18" charset="-128"/>
              </a:rPr>
              <a:t>オーストラリア</a:t>
            </a:r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9555" y="2374253"/>
            <a:ext cx="13335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5764102" y="1794703"/>
            <a:ext cx="646331" cy="36933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パリ</a:t>
            </a:r>
            <a:endParaRPr lang="ja-JP" altLang="en-US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2400" smtClean="0"/>
              <a:t>～に　</a:t>
            </a:r>
            <a:r>
              <a:rPr lang="en-US" altLang="ja-JP" sz="2400" dirty="0" smtClean="0"/>
              <a:t>(Question Word) </a:t>
            </a:r>
            <a:r>
              <a:rPr lang="ja-JP" altLang="en-US" sz="2400" smtClean="0"/>
              <a:t>が　ありますか／いますか。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P154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098" name="Picture 2" descr="E:\101 ch4\screenshot monday\Picture 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975" y="1719263"/>
            <a:ext cx="6526213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P154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122" name="Picture 2" descr="E:\101 ch4\screenshot monday\Picture 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426" y="1822450"/>
            <a:ext cx="6526212" cy="229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 Using </a:t>
            </a:r>
            <a:r>
              <a:rPr lang="ja-JP" altLang="en-US" sz="2400" smtClean="0"/>
              <a:t>よ</a:t>
            </a:r>
            <a:r>
              <a:rPr lang="en-US" altLang="ja-JP" sz="2400" dirty="0" smtClean="0"/>
              <a:t> and </a:t>
            </a:r>
            <a:r>
              <a:rPr lang="ja-JP" altLang="en-US" sz="2400" smtClean="0"/>
              <a:t>ね</a:t>
            </a:r>
            <a:endParaRPr lang="ja-JP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Alice Ueda-san at the registration desk for the Japanese Cultural Conference. The staff at the desk is asking you some questions to confirm your ID.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スタッフ：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うえださんは　プリンストンだいがくの　がくせい　ですね。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アリス：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ええ、そうです。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スタッフ：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いちねんせい　ですね。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アリス：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いいえ、にねんせいですよ。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62175" y="2704563"/>
            <a:ext cx="257577" cy="244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1995" y="3451538"/>
            <a:ext cx="257577" cy="244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6519" y="3876541"/>
            <a:ext cx="257577" cy="244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P156 Activity 1-1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147" name="Picture 3" descr="E:\101 ch4\screenshot monday\Picture 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1738313"/>
            <a:ext cx="62865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P156 Activity 1-2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170" name="Picture 2" descr="E:\101 ch4\screenshot monday\Picture 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17638"/>
            <a:ext cx="5765800" cy="3833500"/>
          </a:xfrm>
          <a:prstGeom prst="rect">
            <a:avLst/>
          </a:prstGeom>
          <a:noFill/>
        </p:spPr>
      </p:pic>
      <p:pic>
        <p:nvPicPr>
          <p:cNvPr id="7171" name="Picture 3" descr="E:\101 ch4\screenshot monday\Picture 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5156200"/>
            <a:ext cx="5765800" cy="170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P157 Activity 2-1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8194" name="Picture 2" descr="E:\101 ch4\screenshot monday\Picture 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037" y="1819275"/>
            <a:ext cx="6373813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9912" y="371475"/>
            <a:ext cx="7326313" cy="5505450"/>
          </a:xfrm>
          <a:noFill/>
          <a:ln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71550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Arial" charset="0"/>
              </a:rPr>
              <a:t>ふるい</a:t>
            </a:r>
            <a:endParaRPr kumimoji="1" lang="ja-JP" altLang="en-US" sz="4000" b="1">
              <a:latin typeface="DFPKyoKaSho-W4" pitchFamily="18" charset="-128"/>
              <a:ea typeface="DFPKyoKaSho-W4" pitchFamily="18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P157 Activity 2-2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9218" name="Picture 2" descr="E:\101 ch4\screenshot monday\Picture 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7" y="1417638"/>
            <a:ext cx="6526213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212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学校、大学、学生、大学生、先生、先しゅう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アリスさんは、プリンストン大学の　学生です。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プリンストン大学は　あまり大きくありません。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アリスさんの　おとうとも　大学生です。ボストンの　学校です。アリスさんは、先しゅうのにちようびに　ボストンに　いきました。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アリスさんの　おとうさんは、コロンビア大学の　先生です。コロンビア大学は　とても　大きい大学です。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0"/>
            <a:ext cx="7931150" cy="6223000"/>
          </a:xfrm>
          <a:noFill/>
          <a:ln/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971550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40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Arial" charset="0"/>
              </a:rPr>
              <a:t>あたらし</a:t>
            </a: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Arial" charset="0"/>
              </a:rPr>
              <a:t>い</a:t>
            </a:r>
            <a:endParaRPr kumimoji="1" lang="ja-JP" altLang="en-US" sz="4000" b="1">
              <a:latin typeface="DFPKyoKaSho-W4" pitchFamily="18" charset="-128"/>
              <a:ea typeface="DFPKyoKaSho-W4" pitchFamily="18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0512" y="0"/>
            <a:ext cx="5700355" cy="5442839"/>
          </a:xfrm>
          <a:noFill/>
          <a:ln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46592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  <a:cs typeface="Arial" charset="0"/>
              </a:rPr>
              <a:t>おおきい</a:t>
            </a:r>
            <a:endParaRPr kumimoji="1" lang="ja-JP" altLang="en-US" sz="4000" b="1">
              <a:latin typeface="DFPKyoKaSho-W4" pitchFamily="18" charset="-128"/>
              <a:ea typeface="DFPKyoKaSho-W4" pitchFamily="18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10512" y="0"/>
            <a:ext cx="4882896" cy="5890564"/>
          </a:xfrm>
          <a:noFill/>
          <a:ln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1550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Arial" charset="0"/>
              </a:rPr>
              <a:t>ちいさい</a:t>
            </a:r>
            <a:endParaRPr kumimoji="1" lang="ja-JP" altLang="en-US" sz="4000" b="1">
              <a:latin typeface="DFPKyoKaSho-W4" pitchFamily="18" charset="-128"/>
              <a:ea typeface="DFPKyoKaSho-W4" pitchFamily="18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916238" cy="2743200"/>
          </a:xfrm>
          <a:noFill/>
          <a:ln>
            <a:solidFill>
              <a:schemeClr val="tx1"/>
            </a:solidFill>
          </a:ln>
        </p:spPr>
      </p:pic>
      <p:pic>
        <p:nvPicPr>
          <p:cNvPr id="1269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79686" y="1002792"/>
            <a:ext cx="2308397" cy="4651248"/>
          </a:xfrm>
          <a:noFill/>
          <a:ln/>
        </p:spPr>
      </p:pic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5482481" y="41910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sz="2800">
                <a:latin typeface="DFPKyoKaSho-W4" pitchFamily="18" charset="-128"/>
                <a:ea typeface="DFPKyoKaSho-W4" pitchFamily="18" charset="-128"/>
                <a:cs typeface="Arial" charset="0"/>
              </a:rPr>
              <a:t>てん</a:t>
            </a:r>
            <a:r>
              <a:rPr lang="en-US" altLang="ja-JP" sz="2800" dirty="0">
                <a:cs typeface="Arial" charset="0"/>
              </a:rPr>
              <a:t>(Score)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71550" y="5876925"/>
            <a:ext cx="6264275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Arial" charset="0"/>
              </a:rPr>
              <a:t>いい</a:t>
            </a:r>
            <a:endParaRPr kumimoji="1" lang="ja-JP" altLang="en-US" sz="4000" b="1">
              <a:latin typeface="DFPKyoKaSho-W4" pitchFamily="18" charset="-128"/>
              <a:ea typeface="DFPKyoKaSho-W4" pitchFamily="18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975</Words>
  <Application>Microsoft Office PowerPoint</Application>
  <PresentationFormat>On-screen Show (4:3)</PresentationFormat>
  <Paragraphs>325</Paragraphs>
  <Slides>52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Equity</vt:lpstr>
      <vt:lpstr>にほんご JPN101</vt:lpstr>
      <vt:lpstr>ぶんぽう</vt:lpstr>
      <vt:lpstr>ぶんぽう３： Describing people and things using adjective + noun,        and polite present forms of adjectives</vt:lpstr>
      <vt:lpstr>P125-126 いadjectives / なadjectives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Adjectives</vt:lpstr>
      <vt:lpstr>Adjective + Noun は、なんですか。</vt:lpstr>
      <vt:lpstr>Adjective + Nounです。</vt:lpstr>
      <vt:lpstr>A は B(Adjective)です。</vt:lpstr>
      <vt:lpstr>Adjective negative form</vt:lpstr>
      <vt:lpstr>い-Adjectives X is/is not (Adj.)</vt:lpstr>
      <vt:lpstr>Adjective affirmative form</vt:lpstr>
      <vt:lpstr>Adjective negative form</vt:lpstr>
      <vt:lpstr>Slide 21</vt:lpstr>
      <vt:lpstr>Slide 22</vt:lpstr>
      <vt:lpstr>Slide 23</vt:lpstr>
      <vt:lpstr>Slide 24</vt:lpstr>
      <vt:lpstr>Slide 25</vt:lpstr>
      <vt:lpstr>Slide 26</vt:lpstr>
      <vt:lpstr>Adjective affirmative form</vt:lpstr>
      <vt:lpstr>Adjective negative form</vt:lpstr>
      <vt:lpstr>Slide 29</vt:lpstr>
      <vt:lpstr>Slide 30</vt:lpstr>
      <vt:lpstr>とても (very) / あまり (not very)</vt:lpstr>
      <vt:lpstr>とても／あまり</vt:lpstr>
      <vt:lpstr>ホームタウン</vt:lpstr>
      <vt:lpstr>P149 Activity 2</vt:lpstr>
      <vt:lpstr>P150 Activity 3</vt:lpstr>
      <vt:lpstr>P150 Activity 4</vt:lpstr>
      <vt:lpstr>ぶんぽう２：  Asking for and giving locations using     ～は～にあります／います</vt:lpstr>
      <vt:lpstr>ぶんぽう２：  Asking for and giving locations using     ～は～にあります／います</vt:lpstr>
      <vt:lpstr>ぶんぽう４： Describing people, things, and their locations using        ～に～があります／います</vt:lpstr>
      <vt:lpstr>ぶんぽう４： Describing people, things, and their locations using        ～に～があります／います</vt:lpstr>
      <vt:lpstr>～に　(Question Word) が　ありますか／いますか。</vt:lpstr>
      <vt:lpstr>とうきょうに　(Question Word) が　ありますか／いますか。</vt:lpstr>
      <vt:lpstr>～に　(Question Word) が　ありますか／いますか。</vt:lpstr>
      <vt:lpstr>P154 Activity 3</vt:lpstr>
      <vt:lpstr>P154 Activity 4</vt:lpstr>
      <vt:lpstr>ぶんぽう５： Using よ and ね</vt:lpstr>
      <vt:lpstr>P156 Activity 1-1</vt:lpstr>
      <vt:lpstr>P156 Activity 1-2</vt:lpstr>
      <vt:lpstr>P157 Activity 2-1</vt:lpstr>
      <vt:lpstr>P157 Activity 2-2</vt:lpstr>
      <vt:lpstr>かんじ</vt:lpstr>
      <vt:lpstr>かんじ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249</cp:revision>
  <dcterms:created xsi:type="dcterms:W3CDTF">2009-10-13T17:13:56Z</dcterms:created>
  <dcterms:modified xsi:type="dcterms:W3CDTF">2010-02-01T22:16:32Z</dcterms:modified>
</cp:coreProperties>
</file>