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1"/>
  </p:notesMasterIdLst>
  <p:handoutMasterIdLst>
    <p:handoutMasterId r:id="rId32"/>
  </p:handoutMasterIdLst>
  <p:sldIdLst>
    <p:sldId id="300" r:id="rId3"/>
    <p:sldId id="477" r:id="rId4"/>
    <p:sldId id="494" r:id="rId5"/>
    <p:sldId id="537" r:id="rId6"/>
    <p:sldId id="521" r:id="rId7"/>
    <p:sldId id="525" r:id="rId8"/>
    <p:sldId id="528" r:id="rId9"/>
    <p:sldId id="543" r:id="rId10"/>
    <p:sldId id="529" r:id="rId11"/>
    <p:sldId id="527" r:id="rId12"/>
    <p:sldId id="522" r:id="rId13"/>
    <p:sldId id="524" r:id="rId14"/>
    <p:sldId id="531" r:id="rId15"/>
    <p:sldId id="535" r:id="rId16"/>
    <p:sldId id="536" r:id="rId17"/>
    <p:sldId id="495" r:id="rId18"/>
    <p:sldId id="492" r:id="rId19"/>
    <p:sldId id="532" r:id="rId20"/>
    <p:sldId id="539" r:id="rId21"/>
    <p:sldId id="502" r:id="rId22"/>
    <p:sldId id="503" r:id="rId23"/>
    <p:sldId id="504" r:id="rId24"/>
    <p:sldId id="505" r:id="rId25"/>
    <p:sldId id="540" r:id="rId26"/>
    <p:sldId id="534" r:id="rId27"/>
    <p:sldId id="506" r:id="rId28"/>
    <p:sldId id="541" r:id="rId29"/>
    <p:sldId id="51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9" autoAdjust="0"/>
    <p:restoredTop sz="94489" autoAdjust="0"/>
  </p:normalViewPr>
  <p:slideViewPr>
    <p:cSldViewPr snapToGrid="0" snapToObjects="1">
      <p:cViewPr>
        <p:scale>
          <a:sx n="66" d="100"/>
          <a:sy n="66" d="100"/>
        </p:scale>
        <p:origin x="-55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5CF57D-9219-EE40-885D-22FAB768DC00}" type="datetimeFigureOut">
              <a:rPr lang="en-US" altLang="ja-JP" smtClean="0"/>
              <a:pPr/>
              <a:t>2/1/2010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FF11DC8-25C7-D84D-8CAF-E01A579A533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D4D1A3-1AFD-874B-B580-1C5F174CECC2}" type="datetimeFigureOut">
              <a:rPr lang="en-US" altLang="ja-JP" smtClean="0"/>
              <a:pPr/>
              <a:t>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44D442-2351-4443-9842-9C3E56295B8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4D442-2351-4443-9842-9C3E56295B8A}"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2/1/2010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2/1/2010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localhost\Users\yukari\Desktop\JPN101\ppt\ch4\Ch4-dialogue-listening.m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ideo" Target="file:///\\localhost\Users\yukari\Desktop\JPN101\ppt\ch4\ch4-dialogue.m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ideo" Target="file:///\\localhost\Users\yukari\Desktop\JPN101\ppt\ch4\ch4-dialogue-sub.m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ideo" Target="file:///\\localhost\Users\yukari\Desktop\JPN101\ppt\ch4\ch4-listening%20Practice.mov"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smtClean="0"/>
              <a:t>Oct. 28, 2009</a:t>
            </a:r>
            <a:endParaRPr lang="en-US" altLang="ja-JP" b="1" dirty="0"/>
          </a:p>
          <a:p>
            <a:r>
              <a:rPr lang="en-US" altLang="ja-JP" b="1" dirty="0" smtClean="0"/>
              <a:t>(Wednesday)</a:t>
            </a:r>
            <a:endParaRPr lang="en-US" altLang="ja-JP" b="1" dirty="0"/>
          </a:p>
        </p:txBody>
      </p:sp>
      <p:sp>
        <p:nvSpPr>
          <p:cNvPr id="2050" name="Rectangle 2"/>
          <p:cNvSpPr>
            <a:spLocks noGrp="1" noChangeArrowheads="1"/>
          </p:cNvSpPr>
          <p:nvPr>
            <p:ph type="ctrTitle"/>
          </p:nvPr>
        </p:nvSpPr>
        <p:spPr/>
        <p:txBody>
          <a:bodyPr/>
          <a:lstStyle/>
          <a:p>
            <a:r>
              <a:rPr lang="ja-JP" altLang="en-US"/>
              <a:t>にほんご</a:t>
            </a:r>
            <a:br>
              <a:rPr lang="ja-JP" altLang="en-US"/>
            </a:br>
            <a:r>
              <a:rPr lang="en-US" altLang="ja-JP" dirty="0"/>
              <a:t>JPN101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en-US" dirty="0" smtClean="0"/>
              <a:t>Geography and demographics of Japan</a:t>
            </a:r>
          </a:p>
        </p:txBody>
      </p:sp>
      <p:sp>
        <p:nvSpPr>
          <p:cNvPr id="9" name="Rectangle 8"/>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pic>
        <p:nvPicPr>
          <p:cNvPr id="4099" name="Picture 3"/>
          <p:cNvPicPr>
            <a:picLocks noChangeAspect="1" noChangeArrowheads="1"/>
          </p:cNvPicPr>
          <p:nvPr/>
        </p:nvPicPr>
        <p:blipFill>
          <a:blip r:embed="rId2"/>
          <a:srcRect/>
          <a:stretch>
            <a:fillRect/>
          </a:stretch>
        </p:blipFill>
        <p:spPr bwMode="auto">
          <a:xfrm>
            <a:off x="1182990" y="2559422"/>
            <a:ext cx="6752251" cy="1856869"/>
          </a:xfrm>
          <a:prstGeom prst="rect">
            <a:avLst/>
          </a:prstGeom>
          <a:noFill/>
          <a:ln w="9525">
            <a:noFill/>
            <a:miter lim="800000"/>
            <a:headEnd/>
            <a:tailEnd/>
          </a:ln>
        </p:spPr>
      </p:pic>
      <p:sp>
        <p:nvSpPr>
          <p:cNvPr id="12" name="Rectangle 11"/>
          <p:cNvSpPr/>
          <p:nvPr/>
        </p:nvSpPr>
        <p:spPr>
          <a:xfrm>
            <a:off x="1182991" y="4559459"/>
            <a:ext cx="6752250" cy="1015663"/>
          </a:xfrm>
          <a:prstGeom prst="rect">
            <a:avLst/>
          </a:prstGeom>
        </p:spPr>
        <p:txBody>
          <a:bodyPr wrap="square">
            <a:spAutoFit/>
          </a:bodyPr>
          <a:lstStyle/>
          <a:p>
            <a:r>
              <a:rPr lang="en-US" sz="1200" dirty="0" smtClean="0"/>
              <a:t>Left: Ikeda-</a:t>
            </a:r>
            <a:r>
              <a:rPr lang="en-US" sz="1200" dirty="0" err="1" smtClean="0"/>
              <a:t>kan</a:t>
            </a:r>
            <a:r>
              <a:rPr lang="en-US" sz="1200" dirty="0" smtClean="0"/>
              <a:t>, a mountain hostel at the eighth station. Everyone going up is tired by this time. Rest breaks tend to get longer, the higher you go.</a:t>
            </a:r>
          </a:p>
          <a:p>
            <a:r>
              <a:rPr lang="en-US" sz="1200" dirty="0" smtClean="0"/>
              <a:t>Center: The sign says “90 minutes to the top,” but it is a tough 90 minutes and maybe more.</a:t>
            </a:r>
          </a:p>
          <a:p>
            <a:r>
              <a:rPr lang="en-US" sz="1200" dirty="0" smtClean="0"/>
              <a:t>Right: This vending machine stands at 3,590 meters above sea level, making it the highest one in Japan. Prices? They are also the highest—about triple what they are below.</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en-US" dirty="0" smtClean="0"/>
              <a:t>Japanese neighborhoods</a:t>
            </a:r>
          </a:p>
        </p:txBody>
      </p:sp>
      <p:pic>
        <p:nvPicPr>
          <p:cNvPr id="1027" name="Picture 3"/>
          <p:cNvPicPr>
            <a:picLocks noChangeAspect="1" noChangeArrowheads="1"/>
          </p:cNvPicPr>
          <p:nvPr/>
        </p:nvPicPr>
        <p:blipFill>
          <a:blip r:embed="rId2"/>
          <a:srcRect/>
          <a:stretch>
            <a:fillRect/>
          </a:stretch>
        </p:blipFill>
        <p:spPr bwMode="auto">
          <a:xfrm>
            <a:off x="5314610" y="2264642"/>
            <a:ext cx="3023479" cy="2979147"/>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674177" y="2264642"/>
            <a:ext cx="2306494" cy="2910575"/>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3334415" y="2264641"/>
            <a:ext cx="1546242" cy="2910575"/>
          </a:xfrm>
          <a:prstGeom prst="rect">
            <a:avLst/>
          </a:prstGeom>
          <a:noFill/>
          <a:ln w="9525">
            <a:noFill/>
            <a:miter lim="800000"/>
            <a:headEnd/>
            <a:tailEnd/>
          </a:ln>
        </p:spPr>
      </p:pic>
      <p:sp>
        <p:nvSpPr>
          <p:cNvPr id="13" name="TextBox 12"/>
          <p:cNvSpPr txBox="1"/>
          <p:nvPr/>
        </p:nvSpPr>
        <p:spPr>
          <a:xfrm>
            <a:off x="674177" y="5379226"/>
            <a:ext cx="2306494" cy="369332"/>
          </a:xfrm>
          <a:prstGeom prst="rect">
            <a:avLst/>
          </a:prstGeom>
          <a:noFill/>
        </p:spPr>
        <p:txBody>
          <a:bodyPr wrap="square" rtlCol="0">
            <a:spAutoFit/>
          </a:bodyPr>
          <a:lstStyle/>
          <a:p>
            <a:pPr algn="ctr"/>
            <a:r>
              <a:rPr lang="en-US" dirty="0" err="1" smtClean="0"/>
              <a:t>Koban</a:t>
            </a:r>
            <a:r>
              <a:rPr lang="en-US" dirty="0" smtClean="0"/>
              <a:t> in Ueno Park</a:t>
            </a:r>
            <a:endParaRPr lang="en-US" dirty="0"/>
          </a:p>
        </p:txBody>
      </p:sp>
      <p:sp>
        <p:nvSpPr>
          <p:cNvPr id="14" name="TextBox 13"/>
          <p:cNvSpPr txBox="1"/>
          <p:nvPr/>
        </p:nvSpPr>
        <p:spPr>
          <a:xfrm>
            <a:off x="2980671" y="5379226"/>
            <a:ext cx="2306494" cy="646331"/>
          </a:xfrm>
          <a:prstGeom prst="rect">
            <a:avLst/>
          </a:prstGeom>
          <a:noFill/>
        </p:spPr>
        <p:txBody>
          <a:bodyPr wrap="square" rtlCol="0">
            <a:spAutoFit/>
          </a:bodyPr>
          <a:lstStyle/>
          <a:p>
            <a:pPr algn="ctr"/>
            <a:r>
              <a:rPr lang="en-US" dirty="0" smtClean="0"/>
              <a:t>The Brick </a:t>
            </a:r>
            <a:r>
              <a:rPr lang="en-US" dirty="0" err="1" smtClean="0"/>
              <a:t>koban</a:t>
            </a:r>
            <a:r>
              <a:rPr lang="en-US" dirty="0" smtClean="0"/>
              <a:t> is </a:t>
            </a:r>
          </a:p>
          <a:p>
            <a:pPr algn="ctr"/>
            <a:r>
              <a:rPr lang="en-US" dirty="0" smtClean="0"/>
              <a:t>in Ginza</a:t>
            </a:r>
            <a:endParaRPr lang="en-US" dirty="0"/>
          </a:p>
        </p:txBody>
      </p:sp>
      <p:sp>
        <p:nvSpPr>
          <p:cNvPr id="15" name="TextBox 14"/>
          <p:cNvSpPr txBox="1"/>
          <p:nvPr/>
        </p:nvSpPr>
        <p:spPr>
          <a:xfrm>
            <a:off x="5287165" y="5425392"/>
            <a:ext cx="3023479" cy="646331"/>
          </a:xfrm>
          <a:prstGeom prst="rect">
            <a:avLst/>
          </a:prstGeom>
          <a:noFill/>
        </p:spPr>
        <p:txBody>
          <a:bodyPr wrap="square" rtlCol="0">
            <a:spAutoFit/>
          </a:bodyPr>
          <a:lstStyle/>
          <a:p>
            <a:pPr algn="ctr"/>
            <a:r>
              <a:rPr lang="en-US" dirty="0" err="1" smtClean="0"/>
              <a:t>Koban</a:t>
            </a:r>
            <a:r>
              <a:rPr lang="en-US" dirty="0" smtClean="0"/>
              <a:t> at the Edo-Tokyo open air Architectural Museum</a:t>
            </a:r>
            <a:endParaRPr lang="en-US" dirty="0"/>
          </a:p>
        </p:txBody>
      </p:sp>
      <p:sp>
        <p:nvSpPr>
          <p:cNvPr id="16" name="Rectangle 15"/>
          <p:cNvSpPr/>
          <p:nvPr/>
        </p:nvSpPr>
        <p:spPr>
          <a:xfrm>
            <a:off x="4804475" y="6310828"/>
            <a:ext cx="4339525" cy="276999"/>
          </a:xfrm>
          <a:prstGeom prst="rect">
            <a:avLst/>
          </a:prstGeom>
        </p:spPr>
        <p:txBody>
          <a:bodyPr wrap="square">
            <a:spAutoFit/>
          </a:bodyPr>
          <a:lstStyle/>
          <a:p>
            <a:r>
              <a:rPr lang="en-US" sz="1200" dirty="0" smtClean="0"/>
              <a:t>(</a:t>
            </a:r>
            <a:r>
              <a:rPr lang="en-US" sz="1200" dirty="0" err="1" smtClean="0"/>
              <a:t>Yokoso!Japan</a:t>
            </a:r>
            <a:r>
              <a:rPr lang="en-US" sz="1200" dirty="0" smtClean="0"/>
              <a:t>, http://www.japantravelinfo.com/top/index.php)</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ja-JP" altLang="en-US" smtClean="0"/>
              <a:t>きっさてん</a:t>
            </a:r>
            <a:endParaRPr lang="en-US" dirty="0" smtClean="0"/>
          </a:p>
        </p:txBody>
      </p:sp>
      <p:pic>
        <p:nvPicPr>
          <p:cNvPr id="6150" name="Picture 6"/>
          <p:cNvPicPr>
            <a:picLocks noChangeAspect="1" noChangeArrowheads="1"/>
          </p:cNvPicPr>
          <p:nvPr/>
        </p:nvPicPr>
        <p:blipFill>
          <a:blip r:embed="rId2"/>
          <a:srcRect/>
          <a:stretch>
            <a:fillRect/>
          </a:stretch>
        </p:blipFill>
        <p:spPr bwMode="auto">
          <a:xfrm>
            <a:off x="1108775" y="2426776"/>
            <a:ext cx="1930225" cy="2470688"/>
          </a:xfrm>
          <a:prstGeom prst="rect">
            <a:avLst/>
          </a:prstGeom>
          <a:noFill/>
          <a:ln w="9525">
            <a:noFill/>
            <a:miter lim="800000"/>
            <a:headEnd/>
            <a:tailEnd/>
          </a:ln>
        </p:spPr>
      </p:pic>
      <p:sp>
        <p:nvSpPr>
          <p:cNvPr id="12" name="Rectangle 11"/>
          <p:cNvSpPr/>
          <p:nvPr/>
        </p:nvSpPr>
        <p:spPr>
          <a:xfrm>
            <a:off x="1108774" y="5018167"/>
            <a:ext cx="2471333" cy="1200329"/>
          </a:xfrm>
          <a:prstGeom prst="rect">
            <a:avLst/>
          </a:prstGeom>
        </p:spPr>
        <p:txBody>
          <a:bodyPr wrap="square">
            <a:spAutoFit/>
          </a:bodyPr>
          <a:lstStyle/>
          <a:p>
            <a:r>
              <a:rPr lang="en-US" sz="1200" dirty="0" smtClean="0"/>
              <a:t>The </a:t>
            </a:r>
            <a:r>
              <a:rPr lang="en-US" sz="1200" dirty="0" err="1" smtClean="0"/>
              <a:t>Meikyoku</a:t>
            </a:r>
            <a:r>
              <a:rPr lang="en-US" sz="1200" dirty="0" smtClean="0"/>
              <a:t> </a:t>
            </a:r>
            <a:r>
              <a:rPr lang="en-US" sz="1200" dirty="0" err="1" smtClean="0"/>
              <a:t>Kissa</a:t>
            </a:r>
            <a:r>
              <a:rPr lang="en-US" sz="1200" dirty="0" smtClean="0"/>
              <a:t> Lion was established in 1926. Thick curtains cover the windows to improve the acoustics. People come for the relaxing surroundings, and to listen to music, read or study.</a:t>
            </a:r>
            <a:endParaRPr lang="en-US" sz="1200" dirty="0"/>
          </a:p>
        </p:txBody>
      </p:sp>
      <p:pic>
        <p:nvPicPr>
          <p:cNvPr id="6151" name="Picture 7"/>
          <p:cNvPicPr>
            <a:picLocks noChangeAspect="1" noChangeArrowheads="1"/>
          </p:cNvPicPr>
          <p:nvPr/>
        </p:nvPicPr>
        <p:blipFill>
          <a:blip r:embed="rId3"/>
          <a:srcRect/>
          <a:stretch>
            <a:fillRect/>
          </a:stretch>
        </p:blipFill>
        <p:spPr bwMode="auto">
          <a:xfrm>
            <a:off x="3829371" y="2426777"/>
            <a:ext cx="3646771" cy="2470687"/>
          </a:xfrm>
          <a:prstGeom prst="rect">
            <a:avLst/>
          </a:prstGeom>
          <a:noFill/>
          <a:ln w="9525">
            <a:noFill/>
            <a:miter lim="800000"/>
            <a:headEnd/>
            <a:tailEnd/>
          </a:ln>
        </p:spPr>
      </p:pic>
      <p:sp>
        <p:nvSpPr>
          <p:cNvPr id="14" name="Rectangle 13"/>
          <p:cNvSpPr/>
          <p:nvPr/>
        </p:nvSpPr>
        <p:spPr>
          <a:xfrm>
            <a:off x="3829371" y="5018167"/>
            <a:ext cx="4288436" cy="830997"/>
          </a:xfrm>
          <a:prstGeom prst="rect">
            <a:avLst/>
          </a:prstGeom>
        </p:spPr>
        <p:txBody>
          <a:bodyPr wrap="square">
            <a:spAutoFit/>
          </a:bodyPr>
          <a:lstStyle/>
          <a:p>
            <a:r>
              <a:rPr lang="en-US" sz="1200" dirty="0" smtClean="0"/>
              <a:t>The owner of the </a:t>
            </a:r>
            <a:r>
              <a:rPr lang="en-US" sz="1200" dirty="0" err="1" smtClean="0"/>
              <a:t>Shichimencho</a:t>
            </a:r>
            <a:r>
              <a:rPr lang="en-US" sz="1200" dirty="0" smtClean="0"/>
              <a:t> Café brought some of the furniture here from her own house, and had some custom-made. The menu offers plenty of variety, from organic coffee and Chinese tea to meals and alcohol.</a:t>
            </a:r>
            <a:endParaRPr lang="en-US" sz="1200" dirty="0"/>
          </a:p>
        </p:txBody>
      </p:sp>
      <p:sp>
        <p:nvSpPr>
          <p:cNvPr id="9" name="Rectangle 8"/>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ja-JP" altLang="en-US" dirty="0" smtClean="0"/>
              <a:t>カフェ</a:t>
            </a:r>
            <a:r>
              <a:rPr lang="en-US" altLang="ja-JP" dirty="0" smtClean="0"/>
              <a:t> </a:t>
            </a:r>
            <a:endParaRPr lang="en-US" dirty="0" smtClean="0"/>
          </a:p>
        </p:txBody>
      </p:sp>
      <p:pic>
        <p:nvPicPr>
          <p:cNvPr id="6148" name="Picture 4"/>
          <p:cNvPicPr>
            <a:picLocks noChangeAspect="1" noChangeArrowheads="1"/>
          </p:cNvPicPr>
          <p:nvPr/>
        </p:nvPicPr>
        <p:blipFill>
          <a:blip r:embed="rId2"/>
          <a:srcRect/>
          <a:stretch>
            <a:fillRect/>
          </a:stretch>
        </p:blipFill>
        <p:spPr bwMode="auto">
          <a:xfrm>
            <a:off x="1180617" y="2457208"/>
            <a:ext cx="2945924" cy="1944310"/>
          </a:xfrm>
          <a:prstGeom prst="rect">
            <a:avLst/>
          </a:prstGeom>
          <a:noFill/>
          <a:ln w="9525">
            <a:noFill/>
            <a:miter lim="800000"/>
            <a:headEnd/>
            <a:tailEnd/>
          </a:ln>
        </p:spPr>
      </p:pic>
      <p:pic>
        <p:nvPicPr>
          <p:cNvPr id="6149" name="Picture 5"/>
          <p:cNvPicPr>
            <a:picLocks noChangeAspect="1" noChangeArrowheads="1"/>
          </p:cNvPicPr>
          <p:nvPr/>
        </p:nvPicPr>
        <p:blipFill>
          <a:blip r:embed="rId3"/>
          <a:srcRect/>
          <a:stretch>
            <a:fillRect/>
          </a:stretch>
        </p:blipFill>
        <p:spPr bwMode="auto">
          <a:xfrm>
            <a:off x="4852342" y="2389235"/>
            <a:ext cx="2941934" cy="2012283"/>
          </a:xfrm>
          <a:prstGeom prst="rect">
            <a:avLst/>
          </a:prstGeom>
          <a:noFill/>
          <a:ln w="9525">
            <a:noFill/>
            <a:miter lim="800000"/>
            <a:headEnd/>
            <a:tailEnd/>
          </a:ln>
        </p:spPr>
      </p:pic>
      <p:sp>
        <p:nvSpPr>
          <p:cNvPr id="9" name="Rectangle 8"/>
          <p:cNvSpPr/>
          <p:nvPr/>
        </p:nvSpPr>
        <p:spPr>
          <a:xfrm>
            <a:off x="1180617" y="4695001"/>
            <a:ext cx="2945924" cy="830997"/>
          </a:xfrm>
          <a:prstGeom prst="rect">
            <a:avLst/>
          </a:prstGeom>
        </p:spPr>
        <p:txBody>
          <a:bodyPr wrap="square">
            <a:spAutoFit/>
          </a:bodyPr>
          <a:lstStyle/>
          <a:p>
            <a:r>
              <a:rPr lang="en-US" sz="1200" dirty="0" smtClean="0"/>
              <a:t>At </a:t>
            </a:r>
            <a:r>
              <a:rPr lang="en-US" sz="1200" dirty="0" err="1" smtClean="0"/>
              <a:t>Doutor</a:t>
            </a:r>
            <a:r>
              <a:rPr lang="en-US" sz="1200" dirty="0" smtClean="0"/>
              <a:t> Coffee outlets, you give your order at a counter, then carry it to your seat. The national chain serves an average of 540,000 people every day.</a:t>
            </a:r>
            <a:endParaRPr lang="en-US" sz="1200" dirty="0"/>
          </a:p>
        </p:txBody>
      </p:sp>
      <p:sp>
        <p:nvSpPr>
          <p:cNvPr id="10" name="Rectangle 9"/>
          <p:cNvSpPr/>
          <p:nvPr/>
        </p:nvSpPr>
        <p:spPr>
          <a:xfrm>
            <a:off x="4852342" y="4695001"/>
            <a:ext cx="2941934" cy="830997"/>
          </a:xfrm>
          <a:prstGeom prst="rect">
            <a:avLst/>
          </a:prstGeom>
        </p:spPr>
        <p:txBody>
          <a:bodyPr wrap="square">
            <a:spAutoFit/>
          </a:bodyPr>
          <a:lstStyle/>
          <a:p>
            <a:r>
              <a:rPr lang="en-US" sz="1200" dirty="0" smtClean="0"/>
              <a:t>Inside a Starbucks outlet. The coffee comes from high-quality beans and has an excellent flavor. An oasis away from home and the office.</a:t>
            </a:r>
            <a:endParaRPr lang="en-US" sz="1200" dirty="0"/>
          </a:p>
        </p:txBody>
      </p:sp>
      <p:sp>
        <p:nvSpPr>
          <p:cNvPr id="13" name="Rectangle 12"/>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14</a:t>
            </a:fld>
            <a:endParaRPr lang="en-US"/>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pic>
        <p:nvPicPr>
          <p:cNvPr id="6" name="Picture 2"/>
          <p:cNvPicPr>
            <a:picLocks noChangeAspect="1" noChangeArrowheads="1"/>
          </p:cNvPicPr>
          <p:nvPr/>
        </p:nvPicPr>
        <p:blipFill>
          <a:blip r:embed="rId2"/>
          <a:srcRect/>
          <a:stretch>
            <a:fillRect/>
          </a:stretch>
        </p:blipFill>
        <p:spPr bwMode="auto">
          <a:xfrm>
            <a:off x="957450" y="2312422"/>
            <a:ext cx="2381250" cy="3124200"/>
          </a:xfrm>
          <a:prstGeom prst="rect">
            <a:avLst/>
          </a:prstGeom>
          <a:noFill/>
          <a:ln w="9525">
            <a:noFill/>
            <a:miter lim="800000"/>
            <a:headEnd/>
            <a:tailEnd/>
          </a:ln>
        </p:spPr>
      </p:pic>
      <p:sp>
        <p:nvSpPr>
          <p:cNvPr id="7" name="Rectangle 6"/>
          <p:cNvSpPr/>
          <p:nvPr/>
        </p:nvSpPr>
        <p:spPr>
          <a:xfrm>
            <a:off x="957450" y="5621288"/>
            <a:ext cx="2291004" cy="1015663"/>
          </a:xfrm>
          <a:prstGeom prst="rect">
            <a:avLst/>
          </a:prstGeom>
        </p:spPr>
        <p:txBody>
          <a:bodyPr wrap="square">
            <a:spAutoFit/>
          </a:bodyPr>
          <a:lstStyle/>
          <a:p>
            <a:r>
              <a:rPr lang="en-US" sz="1200" dirty="0" smtClean="0"/>
              <a:t>About 200 people come to Tokyo </a:t>
            </a:r>
            <a:r>
              <a:rPr lang="en-US" sz="1200" dirty="0" err="1" smtClean="0"/>
              <a:t>Manga</a:t>
            </a:r>
            <a:r>
              <a:rPr lang="en-US" sz="1200" dirty="0" smtClean="0"/>
              <a:t> </a:t>
            </a:r>
            <a:r>
              <a:rPr lang="en-US" sz="1200" dirty="0" err="1" smtClean="0"/>
              <a:t>Tantei-dan</a:t>
            </a:r>
            <a:r>
              <a:rPr lang="en-US" sz="1200" dirty="0" smtClean="0"/>
              <a:t> every day. The shelves are packed with </a:t>
            </a:r>
            <a:r>
              <a:rPr lang="en-US" sz="1200" dirty="0" err="1" smtClean="0"/>
              <a:t>manga</a:t>
            </a:r>
            <a:r>
              <a:rPr lang="en-US" sz="1200" dirty="0" smtClean="0"/>
              <a:t>, all waiting for customers to choose and relax with.</a:t>
            </a:r>
            <a:endParaRPr lang="en-US" sz="1200" dirty="0"/>
          </a:p>
        </p:txBody>
      </p:sp>
      <p:pic>
        <p:nvPicPr>
          <p:cNvPr id="2051" name="Picture 3"/>
          <p:cNvPicPr>
            <a:picLocks noChangeAspect="1" noChangeArrowheads="1"/>
          </p:cNvPicPr>
          <p:nvPr/>
        </p:nvPicPr>
        <p:blipFill>
          <a:blip r:embed="rId3"/>
          <a:srcRect/>
          <a:stretch>
            <a:fillRect/>
          </a:stretch>
        </p:blipFill>
        <p:spPr bwMode="auto">
          <a:xfrm>
            <a:off x="4214247" y="2312422"/>
            <a:ext cx="2697997" cy="1807658"/>
          </a:xfrm>
          <a:prstGeom prst="rect">
            <a:avLst/>
          </a:prstGeom>
          <a:noFill/>
          <a:ln w="9525">
            <a:noFill/>
            <a:miter lim="800000"/>
            <a:headEnd/>
            <a:tailEnd/>
          </a:ln>
        </p:spPr>
      </p:pic>
      <p:sp>
        <p:nvSpPr>
          <p:cNvPr id="10" name="Rectangle 9"/>
          <p:cNvSpPr/>
          <p:nvPr/>
        </p:nvSpPr>
        <p:spPr>
          <a:xfrm>
            <a:off x="4214247" y="4120080"/>
            <a:ext cx="1743491" cy="276999"/>
          </a:xfrm>
          <a:prstGeom prst="rect">
            <a:avLst/>
          </a:prstGeom>
        </p:spPr>
        <p:txBody>
          <a:bodyPr wrap="none">
            <a:spAutoFit/>
          </a:bodyPr>
          <a:lstStyle/>
          <a:p>
            <a:r>
              <a:rPr lang="en-US" sz="1200" dirty="0" smtClean="0"/>
              <a:t>Cubicles in a </a:t>
            </a:r>
            <a:r>
              <a:rPr lang="en-US" sz="1200" dirty="0" err="1" smtClean="0"/>
              <a:t>manga</a:t>
            </a:r>
            <a:r>
              <a:rPr lang="en-US" sz="1200" dirty="0" smtClean="0"/>
              <a:t> cafe </a:t>
            </a:r>
            <a:endParaRPr lang="en-US" sz="1200" dirty="0"/>
          </a:p>
        </p:txBody>
      </p:sp>
      <p:sp>
        <p:nvSpPr>
          <p:cNvPr id="11" name="Rectangle 10"/>
          <p:cNvSpPr/>
          <p:nvPr/>
        </p:nvSpPr>
        <p:spPr>
          <a:xfrm>
            <a:off x="4214247" y="4493786"/>
            <a:ext cx="4572000" cy="1569660"/>
          </a:xfrm>
          <a:prstGeom prst="rect">
            <a:avLst/>
          </a:prstGeom>
        </p:spPr>
        <p:txBody>
          <a:bodyPr>
            <a:spAutoFit/>
          </a:bodyPr>
          <a:lstStyle/>
          <a:p>
            <a:r>
              <a:rPr lang="en-US" sz="1200" dirty="0" smtClean="0"/>
              <a:t>Despite the name, </a:t>
            </a:r>
            <a:r>
              <a:rPr lang="en-US" sz="1200" dirty="0" err="1" smtClean="0"/>
              <a:t>manga</a:t>
            </a:r>
            <a:r>
              <a:rPr lang="en-US" sz="1200" dirty="0" smtClean="0"/>
              <a:t> cafes are typically equipped not only with </a:t>
            </a:r>
            <a:r>
              <a:rPr lang="en-US" sz="1200" dirty="0" err="1" smtClean="0"/>
              <a:t>manga</a:t>
            </a:r>
            <a:r>
              <a:rPr lang="en-US" sz="1200" dirty="0" smtClean="0"/>
              <a:t> (comic books) but also with computers and video games. But on top of this regular fare, tanning rooms, foot baths, and even massages have joined the menus of the more deluxe establishments. As their services expand, </a:t>
            </a:r>
            <a:r>
              <a:rPr lang="en-US" sz="1200" dirty="0" err="1" smtClean="0"/>
              <a:t>manga</a:t>
            </a:r>
            <a:r>
              <a:rPr lang="en-US" sz="1200" dirty="0" smtClean="0"/>
              <a:t> cafes are taking on a new name, complex cafes. While maintaining the quiet for which they have been known, these cafes are evolving into hideouts where customers can concentrate on work or simply chill out in the privacy of their cubicles. </a:t>
            </a:r>
            <a:endParaRPr lang="en-US" sz="1200" dirty="0"/>
          </a:p>
        </p:txBody>
      </p:sp>
      <p:sp>
        <p:nvSpPr>
          <p:cNvPr id="14" name="Rectangle 13"/>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sp>
        <p:nvSpPr>
          <p:cNvPr id="12" name="Content Placeholder 2"/>
          <p:cNvSpPr>
            <a:spLocks noGrp="1"/>
          </p:cNvSpPr>
          <p:nvPr>
            <p:ph idx="1"/>
          </p:nvPr>
        </p:nvSpPr>
        <p:spPr>
          <a:xfrm>
            <a:off x="556647" y="1537483"/>
            <a:ext cx="8229600" cy="4525963"/>
          </a:xfrm>
        </p:spPr>
        <p:txBody>
          <a:bodyPr/>
          <a:lstStyle/>
          <a:p>
            <a:r>
              <a:rPr lang="ja-JP" altLang="en-US" dirty="0" smtClean="0"/>
              <a:t>まんがきっさ／カフェ</a:t>
            </a:r>
            <a:r>
              <a:rPr lang="en-US" altLang="ja-JP" dirty="0" smtClean="0"/>
              <a:t> </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15</a:t>
            </a:fld>
            <a:endParaRPr lang="en-US"/>
          </a:p>
        </p:txBody>
      </p:sp>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pic>
        <p:nvPicPr>
          <p:cNvPr id="1026" name="Picture 2"/>
          <p:cNvPicPr>
            <a:picLocks noChangeAspect="1" noChangeArrowheads="1"/>
          </p:cNvPicPr>
          <p:nvPr/>
        </p:nvPicPr>
        <p:blipFill>
          <a:blip r:embed="rId2"/>
          <a:srcRect/>
          <a:stretch>
            <a:fillRect/>
          </a:stretch>
        </p:blipFill>
        <p:spPr bwMode="auto">
          <a:xfrm>
            <a:off x="689674" y="2604254"/>
            <a:ext cx="1680068" cy="3332135"/>
          </a:xfrm>
          <a:prstGeom prst="rect">
            <a:avLst/>
          </a:prstGeom>
          <a:noFill/>
          <a:ln w="9525">
            <a:noFill/>
            <a:miter lim="800000"/>
            <a:headEnd/>
            <a:tailEnd/>
          </a:ln>
        </p:spPr>
      </p:pic>
      <p:sp>
        <p:nvSpPr>
          <p:cNvPr id="8" name="Rectangle 7"/>
          <p:cNvSpPr/>
          <p:nvPr/>
        </p:nvSpPr>
        <p:spPr>
          <a:xfrm>
            <a:off x="457200" y="5936389"/>
            <a:ext cx="2502976" cy="646331"/>
          </a:xfrm>
          <a:prstGeom prst="rect">
            <a:avLst/>
          </a:prstGeom>
        </p:spPr>
        <p:txBody>
          <a:bodyPr wrap="square">
            <a:spAutoFit/>
          </a:bodyPr>
          <a:lstStyle/>
          <a:p>
            <a:r>
              <a:rPr lang="en-US" sz="1200" dirty="0" smtClean="0"/>
              <a:t>Alisa has been working at the same maid café since it opened more than four years ago.</a:t>
            </a:r>
            <a:endParaRPr lang="en-US" sz="1200" dirty="0"/>
          </a:p>
        </p:txBody>
      </p:sp>
      <p:pic>
        <p:nvPicPr>
          <p:cNvPr id="1027" name="Picture 3"/>
          <p:cNvPicPr>
            <a:picLocks noChangeAspect="1" noChangeArrowheads="1"/>
          </p:cNvPicPr>
          <p:nvPr/>
        </p:nvPicPr>
        <p:blipFill>
          <a:blip r:embed="rId3"/>
          <a:srcRect/>
          <a:stretch>
            <a:fillRect/>
          </a:stretch>
        </p:blipFill>
        <p:spPr bwMode="auto">
          <a:xfrm>
            <a:off x="3552825" y="2314952"/>
            <a:ext cx="2026891" cy="1501401"/>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3552825" y="4031389"/>
            <a:ext cx="4220297" cy="1565973"/>
          </a:xfrm>
          <a:prstGeom prst="rect">
            <a:avLst/>
          </a:prstGeom>
          <a:noFill/>
          <a:ln w="9525">
            <a:noFill/>
            <a:miter lim="800000"/>
            <a:headEnd/>
            <a:tailEnd/>
          </a:ln>
        </p:spPr>
      </p:pic>
      <p:sp>
        <p:nvSpPr>
          <p:cNvPr id="10" name="Rectangle 9"/>
          <p:cNvSpPr/>
          <p:nvPr/>
        </p:nvSpPr>
        <p:spPr>
          <a:xfrm>
            <a:off x="3552825" y="5710019"/>
            <a:ext cx="5591175" cy="646331"/>
          </a:xfrm>
          <a:prstGeom prst="rect">
            <a:avLst/>
          </a:prstGeom>
        </p:spPr>
        <p:txBody>
          <a:bodyPr wrap="square">
            <a:spAutoFit/>
          </a:bodyPr>
          <a:lstStyle/>
          <a:p>
            <a:r>
              <a:rPr lang="en-US" sz="1200" dirty="0" smtClean="0"/>
              <a:t>Left: The maid's uniform, with white apron dress and flouncy ribbon, is unforgettable.</a:t>
            </a:r>
            <a:br>
              <a:rPr lang="en-US" sz="1200" dirty="0" smtClean="0"/>
            </a:br>
            <a:r>
              <a:rPr lang="en-US" sz="1200" dirty="0" smtClean="0"/>
              <a:t>Right: The maids can choose from a number of hat styles, hair accessories and small pieces of flair.</a:t>
            </a:r>
            <a:endParaRPr lang="en-US" sz="1200" dirty="0"/>
          </a:p>
        </p:txBody>
      </p:sp>
      <p:sp>
        <p:nvSpPr>
          <p:cNvPr id="11" name="Rectangle 10"/>
          <p:cNvSpPr/>
          <p:nvPr/>
        </p:nvSpPr>
        <p:spPr>
          <a:xfrm>
            <a:off x="5942007" y="2883222"/>
            <a:ext cx="2688956" cy="646331"/>
          </a:xfrm>
          <a:prstGeom prst="rect">
            <a:avLst/>
          </a:prstGeom>
        </p:spPr>
        <p:txBody>
          <a:bodyPr wrap="square">
            <a:spAutoFit/>
          </a:bodyPr>
          <a:lstStyle/>
          <a:p>
            <a:r>
              <a:rPr lang="en-US" sz="1200" dirty="0" smtClean="0"/>
              <a:t>Inside a maid café. The illustrations on the wall make it obvious this is no ordinary café.</a:t>
            </a:r>
            <a:endParaRPr lang="en-US" sz="1200" dirty="0"/>
          </a:p>
        </p:txBody>
      </p:sp>
      <p:sp>
        <p:nvSpPr>
          <p:cNvPr id="12" name="Rectangle 11"/>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sp>
        <p:nvSpPr>
          <p:cNvPr id="15" name="Content Placeholder 2"/>
          <p:cNvSpPr>
            <a:spLocks noGrp="1"/>
          </p:cNvSpPr>
          <p:nvPr>
            <p:ph idx="1"/>
          </p:nvPr>
        </p:nvSpPr>
        <p:spPr>
          <a:xfrm>
            <a:off x="457200" y="1600200"/>
            <a:ext cx="8229600" cy="4525963"/>
          </a:xfrm>
        </p:spPr>
        <p:txBody>
          <a:bodyPr/>
          <a:lstStyle/>
          <a:p>
            <a:r>
              <a:rPr lang="ja-JP" altLang="en-US" dirty="0" smtClean="0"/>
              <a:t>メイドきっさ／カフェ</a:t>
            </a:r>
            <a:r>
              <a:rPr lang="en-US" altLang="ja-JP" dirty="0" smtClean="0"/>
              <a:t> </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2338"/>
            <a:ext cx="8229600" cy="1143000"/>
          </a:xfrm>
          <a:solidFill>
            <a:schemeClr val="accent2">
              <a:lumMod val="60000"/>
              <a:lumOff val="40000"/>
            </a:schemeClr>
          </a:solidFill>
        </p:spPr>
        <p:txBody>
          <a:bodyPr/>
          <a:lstStyle/>
          <a:p>
            <a:r>
              <a:rPr lang="ja-JP" altLang="en-US" smtClean="0"/>
              <a:t>ききじょうずはなしじょうず</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P159 </a:t>
            </a:r>
            <a:r>
              <a:rPr lang="ja-JP" altLang="en-US" dirty="0" smtClean="0"/>
              <a:t>ききじょうずはなしじょうず</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17</a:t>
            </a:fld>
            <a:endParaRPr lang="en-US" dirty="0"/>
          </a:p>
        </p:txBody>
      </p:sp>
      <p:pic>
        <p:nvPicPr>
          <p:cNvPr id="5" name="Picture 4" descr="ピクチャ 3.png"/>
          <p:cNvPicPr>
            <a:picLocks noChangeAspect="1"/>
          </p:cNvPicPr>
          <p:nvPr/>
        </p:nvPicPr>
        <p:blipFill>
          <a:blip r:embed="rId2"/>
          <a:stretch>
            <a:fillRect/>
          </a:stretch>
        </p:blipFill>
        <p:spPr>
          <a:xfrm>
            <a:off x="1294166" y="1582495"/>
            <a:ext cx="6396390" cy="51389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P159 </a:t>
            </a:r>
            <a:r>
              <a:rPr lang="ja-JP" altLang="en-US" smtClean="0"/>
              <a:t>ききじょうず</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18</a:t>
            </a:fld>
            <a:endParaRPr lang="en-US" dirty="0"/>
          </a:p>
        </p:txBody>
      </p:sp>
      <p:pic>
        <p:nvPicPr>
          <p:cNvPr id="5" name="Picture 4" descr="ピクチャ 4.png"/>
          <p:cNvPicPr>
            <a:picLocks noChangeAspect="1"/>
          </p:cNvPicPr>
          <p:nvPr/>
        </p:nvPicPr>
        <p:blipFill>
          <a:blip r:embed="rId2"/>
          <a:stretch>
            <a:fillRect/>
          </a:stretch>
        </p:blipFill>
        <p:spPr>
          <a:xfrm>
            <a:off x="808038" y="1752600"/>
            <a:ext cx="7048500" cy="1320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19</a:t>
            </a:fld>
            <a:endParaRPr lang="en-US"/>
          </a:p>
        </p:txBody>
      </p:sp>
      <p:sp>
        <p:nvSpPr>
          <p:cNvPr id="5" name="Title 1"/>
          <p:cNvSpPr>
            <a:spLocks noGrp="1"/>
          </p:cNvSpPr>
          <p:nvPr>
            <p:ph type="title"/>
          </p:nvPr>
        </p:nvSpPr>
        <p:spPr>
          <a:xfrm>
            <a:off x="457200" y="2335427"/>
            <a:ext cx="8229600" cy="1143000"/>
          </a:xfrm>
          <a:solidFill>
            <a:schemeClr val="accent2">
              <a:lumMod val="60000"/>
              <a:lumOff val="40000"/>
            </a:schemeClr>
          </a:solidFill>
        </p:spPr>
        <p:txBody>
          <a:bodyPr/>
          <a:lstStyle/>
          <a:p>
            <a:r>
              <a:rPr lang="ja-JP" altLang="en-US" dirty="0" smtClean="0"/>
              <a:t>ダイアローグ</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ja-JP" altLang="en-US" smtClean="0"/>
              <a:t>１０月２８日水曜日</a:t>
            </a:r>
            <a:endParaRPr lang="en-US" dirty="0"/>
          </a:p>
        </p:txBody>
      </p:sp>
      <p:sp>
        <p:nvSpPr>
          <p:cNvPr id="3" name="Content Placeholder 2"/>
          <p:cNvSpPr>
            <a:spLocks noGrp="1"/>
          </p:cNvSpPr>
          <p:nvPr>
            <p:ph idx="1"/>
          </p:nvPr>
        </p:nvSpPr>
        <p:spPr/>
        <p:txBody>
          <a:bodyPr/>
          <a:lstStyle/>
          <a:p>
            <a:r>
              <a:rPr lang="ja-JP" altLang="en-US" smtClean="0"/>
              <a:t>にほんのぶんか</a:t>
            </a:r>
            <a:endParaRPr lang="en-US" altLang="ja-JP" dirty="0" smtClean="0"/>
          </a:p>
          <a:p>
            <a:r>
              <a:rPr lang="ja-JP" altLang="en-US" smtClean="0"/>
              <a:t>ききじょうずはなしじょうず</a:t>
            </a:r>
            <a:endParaRPr lang="en-US" altLang="ja-JP" dirty="0" smtClean="0"/>
          </a:p>
          <a:p>
            <a:r>
              <a:rPr lang="ja-JP" altLang="en-US" smtClean="0"/>
              <a:t>ダイアローグ</a:t>
            </a:r>
            <a:endParaRPr lang="en-US" altLang="ja-JP" dirty="0" smtClean="0"/>
          </a:p>
          <a:p>
            <a:r>
              <a:rPr lang="ja-JP" altLang="en-US" smtClean="0"/>
              <a:t>よむれんしゅう</a:t>
            </a:r>
            <a:endParaRPr lang="en-US" altLang="ja-JP" dirty="0" smtClean="0"/>
          </a:p>
          <a:p>
            <a:r>
              <a:rPr lang="ja-JP" altLang="en-US" smtClean="0"/>
              <a:t>きくれんしゅ</a:t>
            </a:r>
            <a:r>
              <a:rPr lang="ja-JP" altLang="en-US" smtClean="0"/>
              <a:t>う</a:t>
            </a:r>
            <a:endParaRPr lang="en-US" altLang="ja-JP" dirty="0" smtClean="0"/>
          </a:p>
        </p:txBody>
      </p:sp>
      <p:sp>
        <p:nvSpPr>
          <p:cNvPr id="4" name="Slide Number Placeholder 3"/>
          <p:cNvSpPr>
            <a:spLocks noGrp="1"/>
          </p:cNvSpPr>
          <p:nvPr>
            <p:ph type="sldNum" sz="quarter" idx="12"/>
          </p:nvPr>
        </p:nvSpPr>
        <p:spPr/>
        <p:txBody>
          <a:bodyPr/>
          <a:lstStyle/>
          <a:p>
            <a:fld id="{DD9E3E14-38A0-0946-BEFB-FD0F2B06ADD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altLang="ja-JP" dirty="0" smtClean="0"/>
              <a:t>P132 </a:t>
            </a:r>
            <a:r>
              <a:rPr lang="ja-JP" altLang="en-US" smtClean="0"/>
              <a:t>ダイアローグ</a:t>
            </a:r>
            <a:endParaRPr lang="en-US" dirty="0"/>
          </a:p>
        </p:txBody>
      </p:sp>
      <p:sp>
        <p:nvSpPr>
          <p:cNvPr id="3" name="Content Placeholder 2"/>
          <p:cNvSpPr>
            <a:spLocks noGrp="1"/>
          </p:cNvSpPr>
          <p:nvPr>
            <p:ph idx="1"/>
          </p:nvPr>
        </p:nvSpPr>
        <p:spPr/>
        <p:txBody>
          <a:bodyPr/>
          <a:lstStyle/>
          <a:p>
            <a:r>
              <a:rPr lang="ja-JP" altLang="en-US" smtClean="0"/>
              <a:t>「このへんに　ぎんこうが　ありますか。」</a:t>
            </a:r>
            <a:endParaRPr lang="en-US" altLang="ja-JP" dirty="0" smtClean="0"/>
          </a:p>
          <a:p>
            <a:pPr>
              <a:buNone/>
            </a:pPr>
            <a:endParaRPr lang="en-US" dirty="0"/>
          </a:p>
        </p:txBody>
      </p:sp>
      <p:pic>
        <p:nvPicPr>
          <p:cNvPr id="5" name="Picture 4" descr="ピクチャ 5.png"/>
          <p:cNvPicPr>
            <a:picLocks noChangeAspect="1"/>
          </p:cNvPicPr>
          <p:nvPr/>
        </p:nvPicPr>
        <p:blipFill>
          <a:blip r:embed="rId2"/>
          <a:stretch>
            <a:fillRect/>
          </a:stretch>
        </p:blipFill>
        <p:spPr>
          <a:xfrm>
            <a:off x="273498" y="2698343"/>
            <a:ext cx="1841690" cy="2196714"/>
          </a:xfrm>
          <a:prstGeom prst="rect">
            <a:avLst/>
          </a:prstGeom>
        </p:spPr>
      </p:pic>
      <p:pic>
        <p:nvPicPr>
          <p:cNvPr id="6" name="Picture 5" descr="ピクチャ 8.png"/>
          <p:cNvPicPr>
            <a:picLocks noChangeAspect="1"/>
          </p:cNvPicPr>
          <p:nvPr/>
        </p:nvPicPr>
        <p:blipFill>
          <a:blip r:embed="rId3"/>
          <a:stretch>
            <a:fillRect/>
          </a:stretch>
        </p:blipFill>
        <p:spPr>
          <a:xfrm>
            <a:off x="4739530" y="2698343"/>
            <a:ext cx="1816238" cy="2196714"/>
          </a:xfrm>
          <a:prstGeom prst="rect">
            <a:avLst/>
          </a:prstGeom>
        </p:spPr>
      </p:pic>
      <p:pic>
        <p:nvPicPr>
          <p:cNvPr id="7" name="Picture 6" descr="ピクチャ 9.png"/>
          <p:cNvPicPr>
            <a:picLocks noChangeAspect="1"/>
          </p:cNvPicPr>
          <p:nvPr/>
        </p:nvPicPr>
        <p:blipFill>
          <a:blip r:embed="rId4"/>
          <a:stretch>
            <a:fillRect/>
          </a:stretch>
        </p:blipFill>
        <p:spPr>
          <a:xfrm>
            <a:off x="2363586" y="2698343"/>
            <a:ext cx="2158175" cy="2196714"/>
          </a:xfrm>
          <a:prstGeom prst="rect">
            <a:avLst/>
          </a:prstGeom>
        </p:spPr>
      </p:pic>
      <p:pic>
        <p:nvPicPr>
          <p:cNvPr id="8" name="Picture 7" descr="ピクチャ 10.png"/>
          <p:cNvPicPr>
            <a:picLocks noChangeAspect="1"/>
          </p:cNvPicPr>
          <p:nvPr/>
        </p:nvPicPr>
        <p:blipFill>
          <a:blip r:embed="rId5"/>
          <a:stretch>
            <a:fillRect/>
          </a:stretch>
        </p:blipFill>
        <p:spPr>
          <a:xfrm>
            <a:off x="6760144" y="2704165"/>
            <a:ext cx="2131032" cy="2190892"/>
          </a:xfrm>
          <a:prstGeom prst="rect">
            <a:avLst/>
          </a:prstGeom>
        </p:spPr>
      </p:pic>
      <p:sp>
        <p:nvSpPr>
          <p:cNvPr id="9" name="TextBox 8"/>
          <p:cNvSpPr txBox="1"/>
          <p:nvPr/>
        </p:nvSpPr>
        <p:spPr>
          <a:xfrm>
            <a:off x="2363586" y="5089959"/>
            <a:ext cx="2158175" cy="584775"/>
          </a:xfrm>
          <a:prstGeom prst="rect">
            <a:avLst/>
          </a:prstGeom>
          <a:solidFill>
            <a:schemeClr val="accent2">
              <a:lumMod val="60000"/>
              <a:lumOff val="40000"/>
            </a:schemeClr>
          </a:solidFill>
        </p:spPr>
        <p:txBody>
          <a:bodyPr wrap="square" rtlCol="0">
            <a:spAutoFit/>
          </a:bodyPr>
          <a:lstStyle/>
          <a:p>
            <a:pPr algn="ctr"/>
            <a:r>
              <a:rPr lang="ja-JP" altLang="en-US" sz="1600" smtClean="0">
                <a:latin typeface="DFPKyoKaSho-W4" pitchFamily="18" charset="-128"/>
                <a:ea typeface="DFPKyoKaSho-W4" pitchFamily="18" charset="-128"/>
              </a:rPr>
              <a:t>渋谷駅</a:t>
            </a:r>
            <a:endParaRPr lang="en-US" altLang="ja-JP" sz="1600" dirty="0" smtClean="0">
              <a:latin typeface="DFPKyoKaSho-W4" pitchFamily="18" charset="-128"/>
              <a:ea typeface="DFPKyoKaSho-W4" pitchFamily="18" charset="-128"/>
            </a:endParaRPr>
          </a:p>
          <a:p>
            <a:pPr algn="ctr"/>
            <a:r>
              <a:rPr lang="ja-JP" altLang="en-US" sz="1600" smtClean="0">
                <a:latin typeface="DFPKyoKaSho-W4" pitchFamily="18" charset="-128"/>
                <a:ea typeface="DFPKyoKaSho-W4" pitchFamily="18" charset="-128"/>
              </a:rPr>
              <a:t>（しぶやえき）</a:t>
            </a:r>
            <a:endParaRPr lang="en-US" sz="1600" dirty="0">
              <a:latin typeface="DFPKyoKaSho-W4" pitchFamily="18" charset="-128"/>
              <a:ea typeface="DFPKyoKaSho-W4" pitchFamily="18" charset="-128"/>
            </a:endParaRPr>
          </a:p>
        </p:txBody>
      </p:sp>
      <p:sp>
        <p:nvSpPr>
          <p:cNvPr id="11" name="TextBox 10"/>
          <p:cNvSpPr txBox="1"/>
          <p:nvPr/>
        </p:nvSpPr>
        <p:spPr>
          <a:xfrm>
            <a:off x="4739530" y="5089959"/>
            <a:ext cx="1932643" cy="338554"/>
          </a:xfrm>
          <a:prstGeom prst="rect">
            <a:avLst/>
          </a:prstGeom>
          <a:solidFill>
            <a:schemeClr val="accent2">
              <a:lumMod val="60000"/>
              <a:lumOff val="40000"/>
            </a:schemeClr>
          </a:solidFill>
        </p:spPr>
        <p:txBody>
          <a:bodyPr wrap="square" rtlCol="0">
            <a:spAutoFit/>
          </a:bodyPr>
          <a:lstStyle/>
          <a:p>
            <a:pPr algn="ctr"/>
            <a:r>
              <a:rPr lang="ja-JP" altLang="en-US" sz="1600" smtClean="0">
                <a:latin typeface="DFPKyoKaSho-W4" pitchFamily="18" charset="-128"/>
                <a:ea typeface="DFPKyoKaSho-W4" pitchFamily="18" charset="-128"/>
              </a:rPr>
              <a:t>エレベーター</a:t>
            </a:r>
            <a:endParaRPr lang="en-US" sz="1600" dirty="0">
              <a:latin typeface="DFPKyoKaSho-W4" pitchFamily="18" charset="-128"/>
              <a:ea typeface="DFPKyoKaSho-W4" pitchFamily="18" charset="-128"/>
            </a:endParaRPr>
          </a:p>
        </p:txBody>
      </p:sp>
      <p:sp>
        <p:nvSpPr>
          <p:cNvPr id="12" name="TextBox 11"/>
          <p:cNvSpPr txBox="1"/>
          <p:nvPr/>
        </p:nvSpPr>
        <p:spPr>
          <a:xfrm>
            <a:off x="6760144" y="5089959"/>
            <a:ext cx="2185467" cy="584775"/>
          </a:xfrm>
          <a:prstGeom prst="rect">
            <a:avLst/>
          </a:prstGeom>
          <a:solidFill>
            <a:schemeClr val="accent2">
              <a:lumMod val="60000"/>
              <a:lumOff val="40000"/>
            </a:schemeClr>
          </a:solidFill>
        </p:spPr>
        <p:txBody>
          <a:bodyPr wrap="square" rtlCol="0">
            <a:spAutoFit/>
          </a:bodyPr>
          <a:lstStyle/>
          <a:p>
            <a:pPr algn="ctr"/>
            <a:r>
              <a:rPr lang="ja-JP" altLang="en-US" sz="1600" smtClean="0">
                <a:latin typeface="DFPKyoKaSho-W4" pitchFamily="18" charset="-128"/>
                <a:ea typeface="DFPKyoKaSho-W4" pitchFamily="18" charset="-128"/>
              </a:rPr>
              <a:t>なかま銀行</a:t>
            </a:r>
            <a:endParaRPr lang="en-US" altLang="ja-JP" sz="1600" dirty="0" smtClean="0">
              <a:latin typeface="DFPKyoKaSho-W4" pitchFamily="18" charset="-128"/>
              <a:ea typeface="DFPKyoKaSho-W4" pitchFamily="18" charset="-128"/>
            </a:endParaRPr>
          </a:p>
          <a:p>
            <a:pPr algn="ctr"/>
            <a:r>
              <a:rPr lang="ja-JP" altLang="en-US" sz="1600" smtClean="0">
                <a:latin typeface="DFPKyoKaSho-W4" pitchFamily="18" charset="-128"/>
                <a:ea typeface="DFPKyoKaSho-W4" pitchFamily="18" charset="-128"/>
              </a:rPr>
              <a:t>（なかまぎんこう）</a:t>
            </a:r>
            <a:endParaRPr lang="en-US" sz="1600" dirty="0">
              <a:latin typeface="DFPKyoKaSho-W4" pitchFamily="18" charset="-128"/>
              <a:ea typeface="DFPKyoKaSho-W4" pitchFamily="18"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ja-JP" altLang="en-US" dirty="0" smtClean="0"/>
              <a:t>きいてください。</a:t>
            </a:r>
            <a:endParaRPr lang="ja-JP" alt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21</a:t>
            </a:fld>
            <a:endParaRPr lang="en-US" dirty="0"/>
          </a:p>
        </p:txBody>
      </p:sp>
      <p:sp>
        <p:nvSpPr>
          <p:cNvPr id="5" name="Title 1"/>
          <p:cNvSpPr txBox="1">
            <a:spLocks/>
          </p:cNvSpPr>
          <p:nvPr/>
        </p:nvSpPr>
        <p:spPr>
          <a:xfrm>
            <a:off x="457200" y="173038"/>
            <a:ext cx="8229600" cy="1143000"/>
          </a:xfrm>
          <a:prstGeom prst="rect">
            <a:avLst/>
          </a:prstGeom>
          <a:solidFill>
            <a:schemeClr val="accent6">
              <a:lumMod val="60000"/>
              <a:lumOff val="4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ja-JP" sz="4400" b="0" i="0" u="none" strike="noStrike" kern="1200" cap="none" spc="0" normalizeH="0" baseline="0" noProof="0" dirty="0" smtClean="0">
                <a:ln>
                  <a:noFill/>
                </a:ln>
                <a:solidFill>
                  <a:schemeClr val="tx1"/>
                </a:solidFill>
                <a:effectLst/>
                <a:uLnTx/>
                <a:uFillTx/>
                <a:latin typeface="+mj-lt"/>
                <a:ea typeface="+mj-ea"/>
                <a:cs typeface="+mj-cs"/>
              </a:rPr>
              <a:t>P132 </a:t>
            </a:r>
            <a:r>
              <a:rPr kumimoji="0" lang="ja-JP" altLang="en-US" sz="4400" b="0" i="0" u="none" strike="noStrike" kern="1200" cap="none" spc="0" normalizeH="0" baseline="0" noProof="0" smtClean="0">
                <a:ln>
                  <a:noFill/>
                </a:ln>
                <a:solidFill>
                  <a:schemeClr val="tx1"/>
                </a:solidFill>
                <a:effectLst/>
                <a:uLnTx/>
                <a:uFillTx/>
                <a:latin typeface="+mj-lt"/>
                <a:ea typeface="+mj-ea"/>
                <a:cs typeface="+mj-cs"/>
              </a:rPr>
              <a:t>ダイアローグ</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Ch4-dialogue-listening.mov">
            <a:hlinkClick r:id="" action="ppaction://media"/>
          </p:cNvPr>
          <p:cNvPicPr>
            <a:picLocks noRot="1" noChangeAspect="1"/>
          </p:cNvPicPr>
          <p:nvPr>
            <a:videoFile r:link="rId1"/>
          </p:nvPr>
        </p:nvPicPr>
        <p:blipFill>
          <a:blip r:embed="rId3"/>
          <a:stretch>
            <a:fillRect/>
          </a:stretch>
        </p:blipFill>
        <p:spPr>
          <a:xfrm>
            <a:off x="3544166" y="1600200"/>
            <a:ext cx="591031" cy="59103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18"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22</a:t>
            </a:fld>
            <a:endParaRPr lang="en-US" dirty="0"/>
          </a:p>
        </p:txBody>
      </p:sp>
      <p:sp>
        <p:nvSpPr>
          <p:cNvPr id="5" name="Title 1"/>
          <p:cNvSpPr txBox="1">
            <a:spLocks/>
          </p:cNvSpPr>
          <p:nvPr/>
        </p:nvSpPr>
        <p:spPr>
          <a:xfrm>
            <a:off x="457200" y="173038"/>
            <a:ext cx="8229600" cy="1143000"/>
          </a:xfrm>
          <a:prstGeom prst="rect">
            <a:avLst/>
          </a:prstGeom>
          <a:solidFill>
            <a:schemeClr val="accent6">
              <a:lumMod val="60000"/>
              <a:lumOff val="4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ja-JP" sz="4400" b="0" i="0" u="none" strike="noStrike" kern="1200" cap="none" spc="0" normalizeH="0" baseline="0" noProof="0" dirty="0" smtClean="0">
                <a:ln>
                  <a:noFill/>
                </a:ln>
                <a:solidFill>
                  <a:schemeClr val="tx1"/>
                </a:solidFill>
                <a:effectLst/>
                <a:uLnTx/>
                <a:uFillTx/>
                <a:latin typeface="+mj-lt"/>
                <a:ea typeface="+mj-ea"/>
                <a:cs typeface="+mj-cs"/>
              </a:rPr>
              <a:t>P132 </a:t>
            </a:r>
            <a:r>
              <a:rPr kumimoji="0" lang="ja-JP" altLang="en-US" sz="4400" b="0" i="0" u="none" strike="noStrike" kern="1200" cap="none" spc="0" normalizeH="0" baseline="0" noProof="0" smtClean="0">
                <a:ln>
                  <a:noFill/>
                </a:ln>
                <a:solidFill>
                  <a:schemeClr val="tx1"/>
                </a:solidFill>
                <a:effectLst/>
                <a:uLnTx/>
                <a:uFillTx/>
                <a:latin typeface="+mj-lt"/>
                <a:ea typeface="+mj-ea"/>
                <a:cs typeface="+mj-cs"/>
              </a:rPr>
              <a:t>ダイアローグ</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h4-dialogue.mov">
            <a:hlinkClick r:id="" action="ppaction://media"/>
          </p:cNvPr>
          <p:cNvPicPr/>
          <p:nvPr>
            <a:videoFile r:link="rId1"/>
          </p:nvPr>
        </p:nvPicPr>
        <p:blipFill>
          <a:blip r:embed="rId3"/>
          <a:stretch>
            <a:fillRect/>
          </a:stretch>
        </p:blipFill>
        <p:spPr>
          <a:xfrm>
            <a:off x="1173665" y="1747308"/>
            <a:ext cx="6553200" cy="4368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23</a:t>
            </a:fld>
            <a:endParaRPr lang="en-US" dirty="0"/>
          </a:p>
        </p:txBody>
      </p:sp>
      <p:sp>
        <p:nvSpPr>
          <p:cNvPr id="5" name="Title 1"/>
          <p:cNvSpPr txBox="1">
            <a:spLocks/>
          </p:cNvSpPr>
          <p:nvPr/>
        </p:nvSpPr>
        <p:spPr>
          <a:xfrm>
            <a:off x="457200" y="173038"/>
            <a:ext cx="8229600" cy="1143000"/>
          </a:xfrm>
          <a:prstGeom prst="rect">
            <a:avLst/>
          </a:prstGeom>
          <a:solidFill>
            <a:schemeClr val="accent6">
              <a:lumMod val="60000"/>
              <a:lumOff val="4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ja-JP" sz="4400" b="0" i="0" u="none" strike="noStrike" kern="1200" cap="none" spc="0" normalizeH="0" baseline="0" noProof="0" dirty="0" smtClean="0">
                <a:ln>
                  <a:noFill/>
                </a:ln>
                <a:solidFill>
                  <a:schemeClr val="tx1"/>
                </a:solidFill>
                <a:effectLst/>
                <a:uLnTx/>
                <a:uFillTx/>
                <a:latin typeface="+mj-lt"/>
                <a:ea typeface="+mj-ea"/>
                <a:cs typeface="+mj-cs"/>
              </a:rPr>
              <a:t>P132 </a:t>
            </a:r>
            <a:r>
              <a:rPr kumimoji="0" lang="ja-JP" altLang="en-US" sz="4400" b="0" i="0" u="none" strike="noStrike" kern="1200" cap="none" spc="0" normalizeH="0" baseline="0" noProof="0" dirty="0" smtClean="0">
                <a:ln>
                  <a:noFill/>
                </a:ln>
                <a:solidFill>
                  <a:schemeClr val="tx1"/>
                </a:solidFill>
                <a:effectLst/>
                <a:uLnTx/>
                <a:uFillTx/>
                <a:latin typeface="+mj-lt"/>
                <a:ea typeface="+mj-ea"/>
                <a:cs typeface="+mj-cs"/>
              </a:rPr>
              <a:t>ダイアローグ</a:t>
            </a:r>
            <a:r>
              <a:rPr kumimoji="0" lang="en-US" altLang="ja-JP"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4400" smtClean="0">
                <a:latin typeface="+mj-lt"/>
                <a:ea typeface="+mj-ea"/>
                <a:cs typeface="+mj-cs"/>
              </a:rPr>
              <a:t>（じまく）</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h4-dialogue-sub.mov">
            <a:hlinkClick r:id="" action="ppaction://media"/>
          </p:cNvPr>
          <p:cNvPicPr/>
          <p:nvPr>
            <a:videoFile r:link="rId1"/>
          </p:nvPr>
        </p:nvPicPr>
        <p:blipFill>
          <a:blip r:embed="rId3"/>
          <a:stretch>
            <a:fillRect/>
          </a:stretch>
        </p:blipFill>
        <p:spPr>
          <a:xfrm>
            <a:off x="1173664" y="1631845"/>
            <a:ext cx="6644916" cy="442994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24</a:t>
            </a:fld>
            <a:endParaRPr lang="en-US"/>
          </a:p>
        </p:txBody>
      </p:sp>
      <p:sp>
        <p:nvSpPr>
          <p:cNvPr id="5" name="Title 1"/>
          <p:cNvSpPr txBox="1">
            <a:spLocks/>
          </p:cNvSpPr>
          <p:nvPr/>
        </p:nvSpPr>
        <p:spPr>
          <a:xfrm>
            <a:off x="457200" y="2335427"/>
            <a:ext cx="8229600" cy="1143000"/>
          </a:xfrm>
          <a:prstGeom prst="rect">
            <a:avLst/>
          </a:prstGeom>
          <a:solidFill>
            <a:schemeClr val="accent2">
              <a:lumMod val="60000"/>
              <a:lumOff val="4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4400" noProof="0" dirty="0" smtClean="0">
                <a:latin typeface="+mj-lt"/>
                <a:ea typeface="+mj-ea"/>
                <a:cs typeface="+mj-cs"/>
              </a:rPr>
              <a:t>よむれんしゅう</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P162 </a:t>
            </a:r>
            <a:r>
              <a:rPr lang="ja-JP" altLang="en-US" smtClean="0"/>
              <a:t>よむれんしゅう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25</a:t>
            </a:fld>
            <a:endParaRPr lang="en-US" dirty="0"/>
          </a:p>
        </p:txBody>
      </p:sp>
      <p:pic>
        <p:nvPicPr>
          <p:cNvPr id="5" name="Picture 4" descr="ピクチャ 11.png"/>
          <p:cNvPicPr>
            <a:picLocks noChangeAspect="1"/>
          </p:cNvPicPr>
          <p:nvPr/>
        </p:nvPicPr>
        <p:blipFill>
          <a:blip r:embed="rId2"/>
          <a:stretch>
            <a:fillRect/>
          </a:stretch>
        </p:blipFill>
        <p:spPr>
          <a:xfrm>
            <a:off x="1241602" y="1466086"/>
            <a:ext cx="6505397" cy="48902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P163 </a:t>
            </a:r>
            <a:r>
              <a:rPr lang="ja-JP" altLang="en-US" dirty="0" smtClean="0"/>
              <a:t>よむれんしゅう</a:t>
            </a:r>
            <a:endParaRPr lang="en-US" dirty="0"/>
          </a:p>
        </p:txBody>
      </p:sp>
      <p:pic>
        <p:nvPicPr>
          <p:cNvPr id="5" name="Picture 4" descr="ピクチャ 12.png"/>
          <p:cNvPicPr>
            <a:picLocks noChangeAspect="1"/>
          </p:cNvPicPr>
          <p:nvPr/>
        </p:nvPicPr>
        <p:blipFill>
          <a:blip r:embed="rId3"/>
          <a:stretch>
            <a:fillRect/>
          </a:stretch>
        </p:blipFill>
        <p:spPr>
          <a:xfrm>
            <a:off x="0" y="1864784"/>
            <a:ext cx="8853243" cy="4249847"/>
          </a:xfrm>
          <a:prstGeom prst="rect">
            <a:avLst/>
          </a:prstGeom>
        </p:spPr>
      </p:pic>
      <p:sp>
        <p:nvSpPr>
          <p:cNvPr id="6" name="Rectangle 5"/>
          <p:cNvSpPr/>
          <p:nvPr/>
        </p:nvSpPr>
        <p:spPr>
          <a:xfrm>
            <a:off x="3410857" y="4833257"/>
            <a:ext cx="3048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106057" y="5290457"/>
            <a:ext cx="4572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61429" y="5290457"/>
            <a:ext cx="304800" cy="30480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631372" y="4650377"/>
            <a:ext cx="7641769" cy="487680"/>
            <a:chOff x="631372" y="4650377"/>
            <a:chExt cx="7641769" cy="487680"/>
          </a:xfrm>
        </p:grpSpPr>
        <p:cxnSp>
          <p:nvCxnSpPr>
            <p:cNvPr id="10" name="Straight Connector 9"/>
            <p:cNvCxnSpPr/>
            <p:nvPr/>
          </p:nvCxnSpPr>
          <p:spPr>
            <a:xfrm>
              <a:off x="6995884" y="4650377"/>
              <a:ext cx="1277257"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31372" y="5138057"/>
              <a:ext cx="2779485" cy="0"/>
            </a:xfrm>
            <a:prstGeom prst="line">
              <a:avLst/>
            </a:prstGeom>
            <a:ln w="2540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p:nvPr/>
        </p:nvCxnSpPr>
        <p:spPr>
          <a:xfrm>
            <a:off x="4528457" y="5595257"/>
            <a:ext cx="732972"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631372" y="4284617"/>
            <a:ext cx="7641769" cy="822960"/>
            <a:chOff x="631372" y="4284617"/>
            <a:chExt cx="7641769" cy="822960"/>
          </a:xfrm>
        </p:grpSpPr>
        <p:sp>
          <p:nvSpPr>
            <p:cNvPr id="23" name="Rectangle 22"/>
            <p:cNvSpPr/>
            <p:nvPr/>
          </p:nvSpPr>
          <p:spPr>
            <a:xfrm>
              <a:off x="6995884" y="4284617"/>
              <a:ext cx="1277257"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31372" y="4741817"/>
              <a:ext cx="2779485" cy="3657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mtClean="0"/>
                <a:t>￥</a:t>
              </a:r>
              <a:endParaRPr lang="en-US" dirty="0"/>
            </a:p>
          </p:txBody>
        </p:sp>
      </p:grpSp>
      <p:grpSp>
        <p:nvGrpSpPr>
          <p:cNvPr id="35" name="Group 34"/>
          <p:cNvGrpSpPr/>
          <p:nvPr/>
        </p:nvGrpSpPr>
        <p:grpSpPr>
          <a:xfrm>
            <a:off x="631372" y="5107577"/>
            <a:ext cx="7641769" cy="487680"/>
            <a:chOff x="631372" y="5107577"/>
            <a:chExt cx="7641769" cy="487680"/>
          </a:xfrm>
        </p:grpSpPr>
        <p:cxnSp>
          <p:nvCxnSpPr>
            <p:cNvPr id="31" name="Straight Connector 30"/>
            <p:cNvCxnSpPr/>
            <p:nvPr/>
          </p:nvCxnSpPr>
          <p:spPr>
            <a:xfrm>
              <a:off x="631372" y="5595257"/>
              <a:ext cx="247468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953828" y="5107577"/>
              <a:ext cx="319313"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631371" y="4817292"/>
            <a:ext cx="7641770" cy="701765"/>
            <a:chOff x="631371" y="4817292"/>
            <a:chExt cx="7641770" cy="701765"/>
          </a:xfrm>
        </p:grpSpPr>
        <p:sp>
          <p:nvSpPr>
            <p:cNvPr id="36" name="Rectangle 35"/>
            <p:cNvSpPr/>
            <p:nvPr/>
          </p:nvSpPr>
          <p:spPr>
            <a:xfrm>
              <a:off x="7917541" y="4817292"/>
              <a:ext cx="355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31371" y="5290457"/>
              <a:ext cx="2474685"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38"/>
          <p:cNvSpPr/>
          <p:nvPr/>
        </p:nvSpPr>
        <p:spPr>
          <a:xfrm>
            <a:off x="4528457" y="5290457"/>
            <a:ext cx="667512" cy="274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27</a:t>
            </a:fld>
            <a:endParaRPr lang="en-US"/>
          </a:p>
        </p:txBody>
      </p:sp>
      <p:sp>
        <p:nvSpPr>
          <p:cNvPr id="5" name="Title 1"/>
          <p:cNvSpPr>
            <a:spLocks noGrp="1"/>
          </p:cNvSpPr>
          <p:nvPr>
            <p:ph type="title"/>
          </p:nvPr>
        </p:nvSpPr>
        <p:spPr>
          <a:xfrm>
            <a:off x="457200" y="2335427"/>
            <a:ext cx="8229600" cy="1143000"/>
          </a:xfrm>
          <a:solidFill>
            <a:schemeClr val="accent2">
              <a:lumMod val="60000"/>
              <a:lumOff val="40000"/>
            </a:schemeClr>
          </a:solidFill>
        </p:spPr>
        <p:txBody>
          <a:bodyPr/>
          <a:lstStyle/>
          <a:p>
            <a:r>
              <a:rPr lang="ja-JP" altLang="en-US" dirty="0" smtClean="0"/>
              <a:t>きくれんしゅう</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en-US" altLang="ja-JP" dirty="0" smtClean="0"/>
              <a:t>P158 </a:t>
            </a:r>
            <a:r>
              <a:rPr lang="ja-JP" altLang="en-US" dirty="0" smtClean="0"/>
              <a:t>きくれんしゅう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28</a:t>
            </a:fld>
            <a:endParaRPr lang="en-US" dirty="0"/>
          </a:p>
        </p:txBody>
      </p:sp>
      <p:pic>
        <p:nvPicPr>
          <p:cNvPr id="7" name="Picture 6" descr="ピクチャ 13.png"/>
          <p:cNvPicPr>
            <a:picLocks noChangeAspect="1"/>
          </p:cNvPicPr>
          <p:nvPr/>
        </p:nvPicPr>
        <p:blipFill>
          <a:blip r:embed="rId3"/>
          <a:stretch>
            <a:fillRect/>
          </a:stretch>
        </p:blipFill>
        <p:spPr>
          <a:xfrm>
            <a:off x="2056872" y="1417638"/>
            <a:ext cx="4871148" cy="5440361"/>
          </a:xfrm>
          <a:prstGeom prst="rect">
            <a:avLst/>
          </a:prstGeom>
        </p:spPr>
      </p:pic>
      <p:pic>
        <p:nvPicPr>
          <p:cNvPr id="9" name="ch4-listening Practice.mov">
            <a:hlinkClick r:id="" action="ppaction://media"/>
          </p:cNvPr>
          <p:cNvPicPr>
            <a:picLocks noRot="1" noChangeAspect="1"/>
          </p:cNvPicPr>
          <p:nvPr>
            <a:videoFile r:link="rId1"/>
          </p:nvPr>
        </p:nvPicPr>
        <p:blipFill>
          <a:blip r:embed="rId4"/>
          <a:stretch>
            <a:fillRect/>
          </a:stretch>
        </p:blipFill>
        <p:spPr>
          <a:xfrm>
            <a:off x="775647" y="2007434"/>
            <a:ext cx="551941" cy="55194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67"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a:t>
            </a:fld>
            <a:endParaRPr lang="en-US" dirty="0"/>
          </a:p>
        </p:txBody>
      </p:sp>
      <p:sp>
        <p:nvSpPr>
          <p:cNvPr id="5" name="Title 1"/>
          <p:cNvSpPr>
            <a:spLocks noGrp="1"/>
          </p:cNvSpPr>
          <p:nvPr>
            <p:ph type="title"/>
          </p:nvPr>
        </p:nvSpPr>
        <p:spPr>
          <a:xfrm>
            <a:off x="457200" y="2335427"/>
            <a:ext cx="8229600" cy="1143000"/>
          </a:xfrm>
          <a:solidFill>
            <a:schemeClr val="accent2">
              <a:lumMod val="60000"/>
              <a:lumOff val="40000"/>
            </a:schemeClr>
          </a:solidFill>
        </p:spPr>
        <p:txBody>
          <a:bodyPr/>
          <a:lstStyle/>
          <a:p>
            <a:r>
              <a:rPr lang="ja-JP" altLang="en-US" smtClean="0"/>
              <a:t>にほんのぶんか</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en-US" dirty="0" smtClean="0"/>
              <a:t>Geography and demographics of Japan</a:t>
            </a:r>
          </a:p>
        </p:txBody>
      </p:sp>
      <p:pic>
        <p:nvPicPr>
          <p:cNvPr id="3079" name="Picture 7" descr="C:\Users\tokumasu\Desktop\Picture 65.png"/>
          <p:cNvPicPr>
            <a:picLocks noChangeAspect="1" noChangeArrowheads="1"/>
          </p:cNvPicPr>
          <p:nvPr/>
        </p:nvPicPr>
        <p:blipFill>
          <a:blip r:embed="rId2"/>
          <a:srcRect/>
          <a:stretch>
            <a:fillRect/>
          </a:stretch>
        </p:blipFill>
        <p:spPr bwMode="auto">
          <a:xfrm>
            <a:off x="457200" y="4551363"/>
            <a:ext cx="7834313" cy="1574800"/>
          </a:xfrm>
          <a:prstGeom prst="rect">
            <a:avLst/>
          </a:prstGeom>
          <a:noFill/>
        </p:spPr>
      </p:pic>
      <p:pic>
        <p:nvPicPr>
          <p:cNvPr id="3080" name="Picture 8" descr="C:\Users\tokumasu\Desktop\Picture 60.png"/>
          <p:cNvPicPr>
            <a:picLocks noChangeAspect="1" noChangeArrowheads="1"/>
          </p:cNvPicPr>
          <p:nvPr/>
        </p:nvPicPr>
        <p:blipFill>
          <a:blip r:embed="rId3"/>
          <a:srcRect/>
          <a:stretch>
            <a:fillRect/>
          </a:stretch>
        </p:blipFill>
        <p:spPr bwMode="auto">
          <a:xfrm>
            <a:off x="767168" y="2211092"/>
            <a:ext cx="6765010" cy="2165254"/>
          </a:xfrm>
          <a:prstGeom prst="rect">
            <a:avLst/>
          </a:prstGeom>
          <a:noFill/>
        </p:spPr>
      </p:pic>
      <p:sp>
        <p:nvSpPr>
          <p:cNvPr id="14" name="Rectangle 13"/>
          <p:cNvSpPr/>
          <p:nvPr/>
        </p:nvSpPr>
        <p:spPr>
          <a:xfrm>
            <a:off x="5232793" y="6488668"/>
            <a:ext cx="2925160" cy="276999"/>
          </a:xfrm>
          <a:prstGeom prst="rect">
            <a:avLst/>
          </a:prstGeom>
        </p:spPr>
        <p:txBody>
          <a:bodyPr wrap="none">
            <a:spAutoFit/>
          </a:bodyPr>
          <a:lstStyle/>
          <a:p>
            <a:r>
              <a:rPr lang="en-US" sz="1200" dirty="0" smtClean="0"/>
              <a:t>http://www.us-tradeshow.com/info_us.htm</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en-US" dirty="0" smtClean="0"/>
              <a:t>Geography and demographics of Japan</a:t>
            </a:r>
          </a:p>
        </p:txBody>
      </p:sp>
      <p:pic>
        <p:nvPicPr>
          <p:cNvPr id="4098" name="Picture 2" descr="C:\Users\tokumasu\Desktop\Picture 59.png"/>
          <p:cNvPicPr>
            <a:picLocks noChangeAspect="1" noChangeArrowheads="1"/>
          </p:cNvPicPr>
          <p:nvPr/>
        </p:nvPicPr>
        <p:blipFill>
          <a:blip r:embed="rId2"/>
          <a:srcRect/>
          <a:stretch>
            <a:fillRect/>
          </a:stretch>
        </p:blipFill>
        <p:spPr bwMode="auto">
          <a:xfrm>
            <a:off x="4450023" y="2240279"/>
            <a:ext cx="3772842" cy="4232557"/>
          </a:xfrm>
          <a:prstGeom prst="rect">
            <a:avLst/>
          </a:prstGeom>
          <a:noFill/>
        </p:spPr>
      </p:pic>
      <p:pic>
        <p:nvPicPr>
          <p:cNvPr id="4100" name="Picture 4" descr="C:\Users\tokumasu\Desktop\Picture 58.png"/>
          <p:cNvPicPr>
            <a:picLocks noChangeAspect="1" noChangeArrowheads="1"/>
          </p:cNvPicPr>
          <p:nvPr/>
        </p:nvPicPr>
        <p:blipFill>
          <a:blip r:embed="rId3"/>
          <a:srcRect/>
          <a:stretch>
            <a:fillRect/>
          </a:stretch>
        </p:blipFill>
        <p:spPr bwMode="auto">
          <a:xfrm>
            <a:off x="774056" y="2240279"/>
            <a:ext cx="3809317" cy="42702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3" name="Content Placeholder 2"/>
          <p:cNvSpPr>
            <a:spLocks noGrp="1"/>
          </p:cNvSpPr>
          <p:nvPr>
            <p:ph idx="1"/>
          </p:nvPr>
        </p:nvSpPr>
        <p:spPr/>
        <p:txBody>
          <a:bodyPr/>
          <a:lstStyle/>
          <a:p>
            <a:r>
              <a:rPr lang="en-US" dirty="0" smtClean="0"/>
              <a:t>Geography and demographics of Japan</a:t>
            </a:r>
          </a:p>
        </p:txBody>
      </p:sp>
      <p:pic>
        <p:nvPicPr>
          <p:cNvPr id="2050" name="Picture 2"/>
          <p:cNvPicPr>
            <a:picLocks noChangeAspect="1" noChangeArrowheads="1"/>
          </p:cNvPicPr>
          <p:nvPr/>
        </p:nvPicPr>
        <p:blipFill>
          <a:blip r:embed="rId2"/>
          <a:srcRect/>
          <a:stretch>
            <a:fillRect/>
          </a:stretch>
        </p:blipFill>
        <p:spPr bwMode="auto">
          <a:xfrm>
            <a:off x="942975" y="2399629"/>
            <a:ext cx="3853359" cy="2575328"/>
          </a:xfrm>
          <a:prstGeom prst="rect">
            <a:avLst/>
          </a:prstGeom>
          <a:noFill/>
          <a:ln w="9525">
            <a:noFill/>
            <a:miter lim="800000"/>
            <a:headEnd/>
            <a:tailEnd/>
          </a:ln>
        </p:spPr>
      </p:pic>
      <p:sp>
        <p:nvSpPr>
          <p:cNvPr id="7" name="TextBox 6"/>
          <p:cNvSpPr txBox="1"/>
          <p:nvPr/>
        </p:nvSpPr>
        <p:spPr>
          <a:xfrm>
            <a:off x="942975" y="4974957"/>
            <a:ext cx="3853359" cy="1200329"/>
          </a:xfrm>
          <a:prstGeom prst="rect">
            <a:avLst/>
          </a:prstGeom>
          <a:noFill/>
        </p:spPr>
        <p:txBody>
          <a:bodyPr wrap="square" rtlCol="0">
            <a:spAutoFit/>
          </a:bodyPr>
          <a:lstStyle/>
          <a:p>
            <a:r>
              <a:rPr lang="en-US" sz="1200" dirty="0" err="1" smtClean="0"/>
              <a:t>Ogi</a:t>
            </a:r>
            <a:r>
              <a:rPr lang="en-US" sz="1200" dirty="0" smtClean="0"/>
              <a:t> is a rural district located in the city of Otsu, Shiga Prefecture, in central Japan. </a:t>
            </a:r>
            <a:br>
              <a:rPr lang="en-US" sz="1200" dirty="0" smtClean="0"/>
            </a:br>
            <a:r>
              <a:rPr lang="en-US" sz="1200" dirty="0" smtClean="0"/>
              <a:t>This is one typical view of Japan — thick forests, a village, and terraced rice fields. </a:t>
            </a:r>
            <a:br>
              <a:rPr lang="en-US" sz="1200" dirty="0" smtClean="0"/>
            </a:br>
            <a:r>
              <a:rPr lang="en-US" sz="1200" dirty="0" smtClean="0"/>
              <a:t>Forests still play an important role in life in Japan, and conservation is practiced.</a:t>
            </a:r>
            <a:endParaRPr lang="en-US" sz="1200" dirty="0"/>
          </a:p>
        </p:txBody>
      </p:sp>
      <p:pic>
        <p:nvPicPr>
          <p:cNvPr id="3074" name="Picture 2"/>
          <p:cNvPicPr>
            <a:picLocks noChangeAspect="1" noChangeArrowheads="1"/>
          </p:cNvPicPr>
          <p:nvPr/>
        </p:nvPicPr>
        <p:blipFill>
          <a:blip r:embed="rId3"/>
          <a:srcRect/>
          <a:stretch>
            <a:fillRect/>
          </a:stretch>
        </p:blipFill>
        <p:spPr bwMode="auto">
          <a:xfrm>
            <a:off x="5648648" y="2279382"/>
            <a:ext cx="2000250" cy="2695575"/>
          </a:xfrm>
          <a:prstGeom prst="rect">
            <a:avLst/>
          </a:prstGeom>
          <a:noFill/>
          <a:ln w="9525">
            <a:noFill/>
            <a:miter lim="800000"/>
            <a:headEnd/>
            <a:tailEnd/>
          </a:ln>
        </p:spPr>
      </p:pic>
      <p:sp>
        <p:nvSpPr>
          <p:cNvPr id="8" name="Rectangle 7"/>
          <p:cNvSpPr/>
          <p:nvPr/>
        </p:nvSpPr>
        <p:spPr>
          <a:xfrm>
            <a:off x="5648648" y="5110500"/>
            <a:ext cx="2474010" cy="1015663"/>
          </a:xfrm>
          <a:prstGeom prst="rect">
            <a:avLst/>
          </a:prstGeom>
        </p:spPr>
        <p:txBody>
          <a:bodyPr wrap="square">
            <a:spAutoFit/>
          </a:bodyPr>
          <a:lstStyle/>
          <a:p>
            <a:r>
              <a:rPr lang="en-US" sz="1200" dirty="0" smtClean="0"/>
              <a:t>An aerial view of the woodland around Meiji Shrine. In Shinjuku, about 2 km north of center of this dense forest, there is another "forest" of tall buildings.</a:t>
            </a:r>
            <a:endParaRPr lang="en-US" sz="1200" dirty="0"/>
          </a:p>
        </p:txBody>
      </p:sp>
      <p:sp>
        <p:nvSpPr>
          <p:cNvPr id="9" name="Rectangle 8"/>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smtClean="0"/>
              <a:t>にほんのぶんか</a:t>
            </a:r>
            <a:endParaRPr lang="en-US" dirty="0"/>
          </a:p>
        </p:txBody>
      </p:sp>
      <p:sp>
        <p:nvSpPr>
          <p:cNvPr id="9" name="Rectangle 8"/>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pic>
        <p:nvPicPr>
          <p:cNvPr id="5122" name="Picture 2"/>
          <p:cNvPicPr>
            <a:picLocks noChangeAspect="1" noChangeArrowheads="1"/>
          </p:cNvPicPr>
          <p:nvPr/>
        </p:nvPicPr>
        <p:blipFill>
          <a:blip r:embed="rId2"/>
          <a:srcRect/>
          <a:stretch>
            <a:fillRect/>
          </a:stretch>
        </p:blipFill>
        <p:spPr bwMode="auto">
          <a:xfrm>
            <a:off x="217783" y="2232965"/>
            <a:ext cx="2556413" cy="1938811"/>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6283002" y="4442644"/>
            <a:ext cx="2740616" cy="1782386"/>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6283001" y="2232965"/>
            <a:ext cx="2740617" cy="2055463"/>
          </a:xfrm>
          <a:prstGeom prst="rect">
            <a:avLst/>
          </a:prstGeom>
          <a:noFill/>
          <a:ln w="9525">
            <a:noFill/>
            <a:miter lim="800000"/>
            <a:headEnd/>
            <a:tailEnd/>
          </a:ln>
        </p:spPr>
      </p:pic>
      <p:pic>
        <p:nvPicPr>
          <p:cNvPr id="5125" name="Picture 5"/>
          <p:cNvPicPr>
            <a:picLocks noGrp="1" noChangeAspect="1" noChangeArrowheads="1"/>
          </p:cNvPicPr>
          <p:nvPr>
            <p:ph idx="1"/>
          </p:nvPr>
        </p:nvPicPr>
        <p:blipFill>
          <a:blip r:embed="rId5"/>
          <a:srcRect/>
          <a:stretch>
            <a:fillRect/>
          </a:stretch>
        </p:blipFill>
        <p:spPr bwMode="auto">
          <a:xfrm>
            <a:off x="217783" y="4442643"/>
            <a:ext cx="2556411" cy="1782387"/>
          </a:xfrm>
          <a:prstGeom prst="rect">
            <a:avLst/>
          </a:prstGeom>
          <a:noFill/>
          <a:ln w="9525">
            <a:noFill/>
            <a:miter lim="800000"/>
            <a:headEnd/>
            <a:tailEnd/>
          </a:ln>
        </p:spPr>
      </p:pic>
      <p:pic>
        <p:nvPicPr>
          <p:cNvPr id="5126" name="Picture 6"/>
          <p:cNvPicPr>
            <a:picLocks noChangeAspect="1" noChangeArrowheads="1"/>
          </p:cNvPicPr>
          <p:nvPr/>
        </p:nvPicPr>
        <p:blipFill>
          <a:blip r:embed="rId6"/>
          <a:srcRect/>
          <a:stretch>
            <a:fillRect/>
          </a:stretch>
        </p:blipFill>
        <p:spPr bwMode="auto">
          <a:xfrm>
            <a:off x="2977396" y="2232965"/>
            <a:ext cx="2964610" cy="2055463"/>
          </a:xfrm>
          <a:prstGeom prst="rect">
            <a:avLst/>
          </a:prstGeom>
          <a:noFill/>
          <a:ln w="9525">
            <a:noFill/>
            <a:miter lim="800000"/>
            <a:headEnd/>
            <a:tailEnd/>
          </a:ln>
        </p:spPr>
      </p:pic>
      <p:pic>
        <p:nvPicPr>
          <p:cNvPr id="5127" name="Picture 7"/>
          <p:cNvPicPr>
            <a:picLocks noChangeAspect="1" noChangeArrowheads="1"/>
          </p:cNvPicPr>
          <p:nvPr/>
        </p:nvPicPr>
        <p:blipFill>
          <a:blip r:embed="rId7"/>
          <a:srcRect/>
          <a:stretch>
            <a:fillRect/>
          </a:stretch>
        </p:blipFill>
        <p:spPr bwMode="auto">
          <a:xfrm>
            <a:off x="2977396" y="4442644"/>
            <a:ext cx="2964610" cy="1782386"/>
          </a:xfrm>
          <a:prstGeom prst="rect">
            <a:avLst/>
          </a:prstGeom>
          <a:noFill/>
          <a:ln w="9525">
            <a:noFill/>
            <a:miter lim="800000"/>
            <a:headEnd/>
            <a:tailEnd/>
          </a:ln>
        </p:spPr>
      </p:pic>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Geography and demographics of Japan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r>
              <a:rPr lang="ja-JP" altLang="en-US" dirty="0" smtClean="0">
                <a:latin typeface="ＤＦＰ教科書体W4"/>
                <a:ea typeface="ＤＦＰ教科書体W4"/>
              </a:rPr>
              <a:t>浮世絵（うきよえ）</a:t>
            </a:r>
            <a:endParaRPr lang="en-US" altLang="ja-JP" dirty="0" smtClean="0">
              <a:latin typeface="ＤＦＰ教科書体W4"/>
              <a:ea typeface="ＤＦＰ教科書体W4"/>
            </a:endParaRPr>
          </a:p>
          <a:p>
            <a:r>
              <a:rPr lang="ja-JP" altLang="en-US" dirty="0" smtClean="0">
                <a:latin typeface="ＤＦＰ教科書体W4"/>
                <a:ea typeface="ＤＦＰ教科書体W4"/>
              </a:rPr>
              <a:t>葛飾北斎（かつしかほくさい）</a:t>
            </a:r>
            <a:endParaRPr lang="en-US" altLang="ja-JP" dirty="0" smtClean="0">
              <a:latin typeface="ＤＦＰ教科書体W4"/>
              <a:ea typeface="ＤＦＰ教科書体W4"/>
            </a:endParaRPr>
          </a:p>
          <a:p>
            <a:r>
              <a:rPr lang="ja-JP" altLang="en-US" dirty="0" smtClean="0">
                <a:latin typeface="ＤＦＰ教科書体W4"/>
                <a:ea typeface="ＤＦＰ教科書体W4"/>
              </a:rPr>
              <a:t>冨獄三十六景（ふがくさんじゅうろっけい）</a:t>
            </a:r>
            <a:endParaRPr lang="en-US" altLang="ja-JP" dirty="0" smtClean="0">
              <a:latin typeface="ＤＦＰ教科書体W4"/>
              <a:ea typeface="ＤＦＰ教科書体W4"/>
            </a:endParaRPr>
          </a:p>
          <a:p>
            <a:pPr>
              <a:buNone/>
            </a:pPr>
            <a:endParaRPr lang="ja-JP" alt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8</a:t>
            </a:fld>
            <a:endParaRPr lang="en-US"/>
          </a:p>
        </p:txBody>
      </p:sp>
      <p:pic>
        <p:nvPicPr>
          <p:cNvPr id="5" name="Picture 4"/>
          <p:cNvPicPr>
            <a:picLocks noChangeAspect="1"/>
          </p:cNvPicPr>
          <p:nvPr/>
        </p:nvPicPr>
        <p:blipFill>
          <a:blip r:embed="rId2"/>
          <a:stretch>
            <a:fillRect/>
          </a:stretch>
        </p:blipFill>
        <p:spPr>
          <a:xfrm>
            <a:off x="457200" y="3638550"/>
            <a:ext cx="3938841" cy="2717800"/>
          </a:xfrm>
          <a:prstGeom prst="rect">
            <a:avLst/>
          </a:prstGeom>
        </p:spPr>
      </p:pic>
      <p:sp>
        <p:nvSpPr>
          <p:cNvPr id="7" name="Rectangle 6"/>
          <p:cNvSpPr/>
          <p:nvPr/>
        </p:nvSpPr>
        <p:spPr>
          <a:xfrm>
            <a:off x="5576434" y="6444476"/>
            <a:ext cx="2907166" cy="276999"/>
          </a:xfrm>
          <a:prstGeom prst="rect">
            <a:avLst/>
          </a:prstGeom>
        </p:spPr>
        <p:txBody>
          <a:bodyPr wrap="none">
            <a:spAutoFit/>
          </a:bodyPr>
          <a:lstStyle/>
          <a:p>
            <a:r>
              <a:rPr lang="en-US" altLang="ja-JP" sz="1200" dirty="0" smtClean="0"/>
              <a:t>http://www.tomoiki.tv/fugaku36/main.html</a:t>
            </a:r>
            <a:endParaRPr lang="ja-JP" altLang="en-US" sz="1200" dirty="0"/>
          </a:p>
        </p:txBody>
      </p:sp>
      <p:pic>
        <p:nvPicPr>
          <p:cNvPr id="8" name="Picture 7" descr="ピクチャ 1.png"/>
          <p:cNvPicPr>
            <a:picLocks noChangeAspect="1"/>
          </p:cNvPicPr>
          <p:nvPr/>
        </p:nvPicPr>
        <p:blipFill>
          <a:blip r:embed="rId3"/>
          <a:stretch>
            <a:fillRect/>
          </a:stretch>
        </p:blipFill>
        <p:spPr>
          <a:xfrm>
            <a:off x="4572700" y="3638550"/>
            <a:ext cx="4317299" cy="2717800"/>
          </a:xfrm>
          <a:prstGeom prst="rect">
            <a:avLst/>
          </a:prstGeom>
        </p:spPr>
      </p:pic>
      <p:sp>
        <p:nvSpPr>
          <p:cNvPr id="10" name="Title 1"/>
          <p:cNvSpPr>
            <a:spLocks noGrp="1"/>
          </p:cNvSpPr>
          <p:nvPr>
            <p:ph type="title"/>
          </p:nvPr>
        </p:nvSpPr>
        <p:spPr>
          <a:xfrm>
            <a:off x="457200" y="274638"/>
            <a:ext cx="8229600" cy="1143000"/>
          </a:xfrm>
          <a:solidFill>
            <a:schemeClr val="accent6">
              <a:lumMod val="60000"/>
              <a:lumOff val="40000"/>
            </a:schemeClr>
          </a:solidFill>
        </p:spPr>
        <p:txBody>
          <a:bodyPr/>
          <a:lstStyle/>
          <a:p>
            <a:r>
              <a:rPr lang="en-US" dirty="0" smtClean="0"/>
              <a:t>P134-135 </a:t>
            </a:r>
            <a:r>
              <a:rPr lang="ja-JP" altLang="en-US" dirty="0" smtClean="0"/>
              <a:t>にほんのぶんか</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P134-135 </a:t>
            </a:r>
            <a:r>
              <a:rPr lang="ja-JP" altLang="en-US" dirty="0" smtClean="0"/>
              <a:t>にほんのぶんか</a:t>
            </a:r>
            <a:endParaRPr lang="en-US" dirty="0"/>
          </a:p>
        </p:txBody>
      </p:sp>
      <p:sp>
        <p:nvSpPr>
          <p:cNvPr id="3" name="Content Placeholder 2"/>
          <p:cNvSpPr>
            <a:spLocks noGrp="1"/>
          </p:cNvSpPr>
          <p:nvPr>
            <p:ph idx="1"/>
          </p:nvPr>
        </p:nvSpPr>
        <p:spPr/>
        <p:txBody>
          <a:bodyPr/>
          <a:lstStyle/>
          <a:p>
            <a:r>
              <a:rPr lang="en-US" dirty="0" smtClean="0"/>
              <a:t>Geography and demographics of Japan</a:t>
            </a:r>
          </a:p>
        </p:txBody>
      </p:sp>
      <p:sp>
        <p:nvSpPr>
          <p:cNvPr id="9" name="Rectangle 8"/>
          <p:cNvSpPr/>
          <p:nvPr/>
        </p:nvSpPr>
        <p:spPr>
          <a:xfrm>
            <a:off x="5942007" y="6359952"/>
            <a:ext cx="3081613" cy="276999"/>
          </a:xfrm>
          <a:prstGeom prst="rect">
            <a:avLst/>
          </a:prstGeom>
        </p:spPr>
        <p:txBody>
          <a:bodyPr wrap="none">
            <a:spAutoFit/>
          </a:bodyPr>
          <a:lstStyle/>
          <a:p>
            <a:r>
              <a:rPr lang="en-US" sz="1200" dirty="0" smtClean="0"/>
              <a:t>(Web Japan, http://web-japan.org/index.html)</a:t>
            </a:r>
            <a:endParaRPr lang="en-US" sz="1200" dirty="0"/>
          </a:p>
        </p:txBody>
      </p:sp>
      <p:pic>
        <p:nvPicPr>
          <p:cNvPr id="4098" name="Picture 2"/>
          <p:cNvPicPr>
            <a:picLocks noChangeAspect="1" noChangeArrowheads="1"/>
          </p:cNvPicPr>
          <p:nvPr/>
        </p:nvPicPr>
        <p:blipFill>
          <a:blip r:embed="rId2"/>
          <a:srcRect/>
          <a:stretch>
            <a:fillRect/>
          </a:stretch>
        </p:blipFill>
        <p:spPr bwMode="auto">
          <a:xfrm>
            <a:off x="2241442" y="2390871"/>
            <a:ext cx="4159358" cy="3064060"/>
          </a:xfrm>
          <a:prstGeom prst="rect">
            <a:avLst/>
          </a:prstGeom>
          <a:noFill/>
          <a:ln w="9525">
            <a:noFill/>
            <a:miter lim="800000"/>
            <a:headEnd/>
            <a:tailEnd/>
          </a:ln>
        </p:spPr>
      </p:pic>
      <p:sp>
        <p:nvSpPr>
          <p:cNvPr id="10" name="Rectangle 9"/>
          <p:cNvSpPr/>
          <p:nvPr/>
        </p:nvSpPr>
        <p:spPr>
          <a:xfrm>
            <a:off x="2241442" y="5479832"/>
            <a:ext cx="4572000" cy="461665"/>
          </a:xfrm>
          <a:prstGeom prst="rect">
            <a:avLst/>
          </a:prstGeom>
        </p:spPr>
        <p:txBody>
          <a:bodyPr>
            <a:spAutoFit/>
          </a:bodyPr>
          <a:lstStyle/>
          <a:p>
            <a:r>
              <a:rPr lang="en-US" sz="1200" dirty="0" smtClean="0"/>
              <a:t>The summit seen from the air. Crater diameter, about 800 meters; depth, about 200 meters.</a:t>
            </a:r>
            <a:endParaRPr lang="en-US" sz="1200"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2048</TotalTime>
  <Words>1020</Words>
  <Application>Microsoft Office PowerPoint</Application>
  <PresentationFormat>On-screen Show (4:3)</PresentationFormat>
  <Paragraphs>105</Paragraphs>
  <Slides>28</Slides>
  <Notes>1</Notes>
  <HiddenSlides>0</HiddenSlides>
  <MMClips>4</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Equity</vt:lpstr>
      <vt:lpstr>にほんご JPN101</vt:lpstr>
      <vt:lpstr>１０月２８日水曜日</vt:lpstr>
      <vt:lpstr>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P134-135 にほんのぶんか</vt:lpstr>
      <vt:lpstr>ききじょうずはなしじょうず</vt:lpstr>
      <vt:lpstr>P159 ききじょうずはなしじょうず</vt:lpstr>
      <vt:lpstr>P159 ききじょうず</vt:lpstr>
      <vt:lpstr>ダイアローグ</vt:lpstr>
      <vt:lpstr>P132 ダイアローグ</vt:lpstr>
      <vt:lpstr>Slide 21</vt:lpstr>
      <vt:lpstr>Slide 22</vt:lpstr>
      <vt:lpstr>Slide 23</vt:lpstr>
      <vt:lpstr>Slide 24</vt:lpstr>
      <vt:lpstr>P162 よむれんしゅう</vt:lpstr>
      <vt:lpstr>P163 よむれんしゅう</vt:lpstr>
      <vt:lpstr>きくれんしゅう</vt:lpstr>
      <vt:lpstr>P158 きくれんしゅう</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243</cp:revision>
  <dcterms:created xsi:type="dcterms:W3CDTF">2009-10-28T14:31:01Z</dcterms:created>
  <dcterms:modified xsi:type="dcterms:W3CDTF">2010-02-01T22:17:19Z</dcterms:modified>
</cp:coreProperties>
</file>