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2" r:id="rId2"/>
  </p:sldMasterIdLst>
  <p:notesMasterIdLst>
    <p:notesMasterId r:id="rId23"/>
  </p:notesMasterIdLst>
  <p:handoutMasterIdLst>
    <p:handoutMasterId r:id="rId24"/>
  </p:handoutMasterIdLst>
  <p:sldIdLst>
    <p:sldId id="300" r:id="rId3"/>
    <p:sldId id="477" r:id="rId4"/>
    <p:sldId id="478" r:id="rId5"/>
    <p:sldId id="507" r:id="rId6"/>
    <p:sldId id="479" r:id="rId7"/>
    <p:sldId id="529" r:id="rId8"/>
    <p:sldId id="528" r:id="rId9"/>
    <p:sldId id="540" r:id="rId10"/>
    <p:sldId id="530" r:id="rId11"/>
    <p:sldId id="531" r:id="rId12"/>
    <p:sldId id="527" r:id="rId13"/>
    <p:sldId id="494" r:id="rId14"/>
    <p:sldId id="533" r:id="rId15"/>
    <p:sldId id="535" r:id="rId16"/>
    <p:sldId id="534" r:id="rId17"/>
    <p:sldId id="539" r:id="rId18"/>
    <p:sldId id="516" r:id="rId19"/>
    <p:sldId id="536" r:id="rId20"/>
    <p:sldId id="537" r:id="rId21"/>
    <p:sldId id="538" r:id="rId22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952" autoAdjust="0"/>
  </p:normalViewPr>
  <p:slideViewPr>
    <p:cSldViewPr snapToGrid="0" snapToObjects="1">
      <p:cViewPr varScale="1">
        <p:scale>
          <a:sx n="55" d="100"/>
          <a:sy n="55" d="100"/>
        </p:scale>
        <p:origin x="-9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65CF57D-9219-EE40-885D-22FAB768DC00}" type="datetimeFigureOut">
              <a:rPr lang="en-US" altLang="ja-JP" smtClean="0"/>
              <a:pPr/>
              <a:t>2/1/2010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FF11DC8-25C7-D84D-8CAF-E01A579A533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4D4D1A3-1AFD-874B-B580-1C5F174CECC2}" type="datetimeFigureOut">
              <a:rPr lang="en-US" altLang="ja-JP" smtClean="0"/>
              <a:pPr/>
              <a:t>2/1/2010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E44D442-2351-4443-9842-9C3E56295B8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D2E24-A65C-45BA-B11E-D6861C29CAB0}" type="datetime1">
              <a:rPr lang="en-US" altLang="ja-JP" smtClean="0"/>
              <a:pPr/>
              <a:t>2/1/2010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CA76E-2305-4648-9CA4-1267231313B8}" type="datetime1">
              <a:rPr lang="en-US" altLang="ja-JP" smtClean="0"/>
              <a:pPr/>
              <a:t>2/1/2010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4B8C8-E1F3-479F-9412-822A697EF2DA}" type="datetime1">
              <a:rPr lang="en-US" altLang="ja-JP" smtClean="0"/>
              <a:pPr/>
              <a:t>2/1/2010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D2E24-A65C-45BA-B11E-D6861C29CAB0}" type="datetime1">
              <a:rPr lang="en-US" altLang="ja-JP" smtClean="0"/>
              <a:pPr/>
              <a:t>2/1/2010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DD9E3E14-38A0-0946-BEFB-FD0F2B06AD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6BB72-12AD-4015-8694-9F7BC821B0BA}" type="datetime1">
              <a:rPr lang="en-US" altLang="ja-JP" smtClean="0"/>
              <a:pPr/>
              <a:t>2/1/2010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894F7-8356-4D08-877E-B05D13CB8B5A}" type="datetime1">
              <a:rPr lang="en-US" altLang="ja-JP" smtClean="0"/>
              <a:pPr/>
              <a:t>2/1/2010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D4943-87AF-4568-A24A-5B5856966DE0}" type="datetime1">
              <a:rPr lang="en-US" altLang="ja-JP" smtClean="0"/>
              <a:pPr/>
              <a:t>2/1/2010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AC24D-BD55-4D62-9EFB-46E27BEEC46C}" type="datetime1">
              <a:rPr lang="en-US" altLang="ja-JP" smtClean="0"/>
              <a:pPr/>
              <a:t>2/1/2010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9302E-BA76-4E85-9172-7CDDE0FAB66E}" type="datetime1">
              <a:rPr lang="en-US" altLang="ja-JP" smtClean="0"/>
              <a:pPr/>
              <a:t>2/1/2010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8FD39-FA30-48B8-9104-C08A980F16F6}" type="datetime1">
              <a:rPr lang="en-US" altLang="ja-JP" smtClean="0"/>
              <a:pPr/>
              <a:t>2/1/2010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76B0B-8A35-4875-97BF-59A18FB887B1}" type="datetime1">
              <a:rPr lang="en-US" altLang="ja-JP" smtClean="0"/>
              <a:pPr/>
              <a:t>2/1/2010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6BB72-12AD-4015-8694-9F7BC821B0BA}" type="datetime1">
              <a:rPr lang="en-US" altLang="ja-JP" smtClean="0"/>
              <a:pPr/>
              <a:t>2/1/2010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DABB1-7A36-43F9-9CB9-2F41D6FDF686}" type="datetime1">
              <a:rPr lang="en-US" altLang="ja-JP" smtClean="0"/>
              <a:pPr/>
              <a:t>2/1/2010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CA76E-2305-4648-9CA4-1267231313B8}" type="datetime1">
              <a:rPr lang="en-US" altLang="ja-JP" smtClean="0"/>
              <a:pPr/>
              <a:t>2/1/2010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4B8C8-E1F3-479F-9412-822A697EF2DA}" type="datetime1">
              <a:rPr lang="en-US" altLang="ja-JP" smtClean="0"/>
              <a:pPr/>
              <a:t>2/1/2010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894F7-8356-4D08-877E-B05D13CB8B5A}" type="datetime1">
              <a:rPr lang="en-US" altLang="ja-JP" smtClean="0"/>
              <a:pPr/>
              <a:t>2/1/2010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D4943-87AF-4568-A24A-5B5856966DE0}" type="datetime1">
              <a:rPr lang="en-US" altLang="ja-JP" smtClean="0"/>
              <a:pPr/>
              <a:t>2/1/2010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AC24D-BD55-4D62-9EFB-46E27BEEC46C}" type="datetime1">
              <a:rPr lang="en-US" altLang="ja-JP" smtClean="0"/>
              <a:pPr/>
              <a:t>2/1/2010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9302E-BA76-4E85-9172-7CDDE0FAB66E}" type="datetime1">
              <a:rPr lang="en-US" altLang="ja-JP" smtClean="0"/>
              <a:pPr/>
              <a:t>2/1/2010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8FD39-FA30-48B8-9104-C08A980F16F6}" type="datetime1">
              <a:rPr lang="en-US" altLang="ja-JP" smtClean="0"/>
              <a:pPr/>
              <a:t>2/1/2010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76B0B-8A35-4875-97BF-59A18FB887B1}" type="datetime1">
              <a:rPr lang="en-US" altLang="ja-JP" smtClean="0"/>
              <a:pPr/>
              <a:t>2/1/2010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DABB1-7A36-43F9-9CB9-2F41D6FDF686}" type="datetime1">
              <a:rPr lang="en-US" altLang="ja-JP" smtClean="0"/>
              <a:pPr/>
              <a:t>2/1/2010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AFBFC5-3415-4410-B00C-4814CB032DDD}" type="datetime1">
              <a:rPr lang="en-US" altLang="ja-JP" smtClean="0"/>
              <a:pPr/>
              <a:t>2/1/2010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9E3E14-38A0-0946-BEFB-FD0F2B06ADD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1AFBFC5-3415-4410-B00C-4814CB032DDD}" type="datetime1">
              <a:rPr lang="en-US" altLang="ja-JP" smtClean="0"/>
              <a:pPr/>
              <a:t>2/1/2010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DD9E3E14-38A0-0946-BEFB-FD0F2B06ADD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ja-JP" b="1" dirty="0" smtClean="0"/>
              <a:t>Nov. 9, 2009</a:t>
            </a:r>
            <a:endParaRPr lang="en-US" altLang="ja-JP" b="1" dirty="0"/>
          </a:p>
          <a:p>
            <a:r>
              <a:rPr lang="en-US" altLang="ja-JP" b="1" dirty="0" smtClean="0"/>
              <a:t>(Monday)</a:t>
            </a:r>
            <a:endParaRPr lang="en-US" altLang="ja-JP" b="1" dirty="0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/>
              <a:t>にほんご</a:t>
            </a:r>
            <a:br>
              <a:rPr lang="ja-JP" altLang="en-US"/>
            </a:br>
            <a:r>
              <a:rPr lang="en-US" altLang="ja-JP" dirty="0"/>
              <a:t>JPN101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523111" y="50376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ja-JP" altLang="en-US" smtClean="0"/>
              <a:t>テーブル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sz="3100" dirty="0" smtClean="0"/>
              <a:t>(p166-67)</a:t>
            </a:r>
            <a:endParaRPr lang="en-US" sz="3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2520" y="1624990"/>
            <a:ext cx="3149143" cy="2283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04097" y="1624990"/>
            <a:ext cx="3149144" cy="2283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04097" y="4073221"/>
            <a:ext cx="3149144" cy="2283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12520" y="4071522"/>
            <a:ext cx="3149143" cy="2283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Adjectives</a:t>
            </a:r>
            <a:br>
              <a:rPr lang="en-US" dirty="0" smtClean="0"/>
            </a:br>
            <a:r>
              <a:rPr lang="en-US" sz="3100" dirty="0" smtClean="0"/>
              <a:t>(p168)</a:t>
            </a:r>
            <a:endParaRPr lang="en-US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30387"/>
            <a:ext cx="3141945" cy="4525963"/>
          </a:xfrm>
        </p:spPr>
        <p:txBody>
          <a:bodyPr/>
          <a:lstStyle/>
          <a:p>
            <a:r>
              <a:rPr lang="ja-JP" altLang="en-US" dirty="0" smtClean="0">
                <a:latin typeface="DFPKyoKaSho-W4" pitchFamily="18" charset="-128"/>
                <a:ea typeface="DFPKyoKaSho-W4" pitchFamily="18" charset="-128"/>
              </a:rPr>
              <a:t>あかるい</a:t>
            </a:r>
            <a:endParaRPr lang="en-US" altLang="ja-JP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dirty="0" smtClean="0">
                <a:latin typeface="DFPKyoKaSho-W4" pitchFamily="18" charset="-128"/>
                <a:ea typeface="DFPKyoKaSho-W4" pitchFamily="18" charset="-128"/>
              </a:rPr>
              <a:t>くらい</a:t>
            </a:r>
            <a:endParaRPr lang="en-US" altLang="ja-JP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dirty="0" smtClean="0">
                <a:latin typeface="DFPKyoKaSho-W4" pitchFamily="18" charset="-128"/>
                <a:ea typeface="DFPKyoKaSho-W4" pitchFamily="18" charset="-128"/>
              </a:rPr>
              <a:t>せまい</a:t>
            </a:r>
            <a:endParaRPr lang="en-US" altLang="ja-JP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dirty="0" smtClean="0">
                <a:latin typeface="DFPKyoKaSho-W4" pitchFamily="18" charset="-128"/>
                <a:ea typeface="DFPKyoKaSho-W4" pitchFamily="18" charset="-128"/>
              </a:rPr>
              <a:t>ひろい</a:t>
            </a:r>
            <a:endParaRPr lang="en-US" altLang="ja-JP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dirty="0" smtClean="0">
                <a:latin typeface="DFPKyoKaSho-W4" pitchFamily="18" charset="-128"/>
                <a:ea typeface="DFPKyoKaSho-W4" pitchFamily="18" charset="-128"/>
              </a:rPr>
              <a:t>はやい</a:t>
            </a:r>
            <a:endParaRPr lang="en-US" altLang="ja-JP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dirty="0" smtClean="0">
                <a:latin typeface="DFPKyoKaSho-W4" pitchFamily="18" charset="-128"/>
                <a:ea typeface="DFPKyoKaSho-W4" pitchFamily="18" charset="-128"/>
              </a:rPr>
              <a:t>しずか（な）</a:t>
            </a:r>
            <a:endParaRPr lang="en-US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7171" name="Picture 3" descr="C:\Users\tokumasu\Desktop\Nakama1_2nd\illustration-web\ch5\la_05_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99145" y="2339236"/>
            <a:ext cx="4688764" cy="335246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35427"/>
            <a:ext cx="8229600" cy="1143000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r>
              <a:rPr lang="ja-JP" altLang="en-US" smtClean="0"/>
              <a:t>ぶんぽう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26" name="Oval 22"/>
          <p:cNvSpPr>
            <a:spLocks noChangeArrowheads="1"/>
          </p:cNvSpPr>
          <p:nvPr/>
        </p:nvSpPr>
        <p:spPr bwMode="auto">
          <a:xfrm>
            <a:off x="1143000" y="4408583"/>
            <a:ext cx="533400" cy="533400"/>
          </a:xfrm>
          <a:prstGeom prst="ellipse">
            <a:avLst/>
          </a:prstGeom>
          <a:solidFill>
            <a:srgbClr val="FF060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527" name="Text Box 23"/>
          <p:cNvSpPr txBox="1">
            <a:spLocks noChangeArrowheads="1"/>
          </p:cNvSpPr>
          <p:nvPr/>
        </p:nvSpPr>
        <p:spPr bwMode="auto">
          <a:xfrm>
            <a:off x="962973" y="5188948"/>
            <a:ext cx="1651414" cy="461665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sz="2400" b="1" smtClean="0">
                <a:latin typeface="DFPKyoKaSho-W4" pitchFamily="18" charset="-128"/>
                <a:ea typeface="DFPKyoKaSho-W4" pitchFamily="18" charset="-128"/>
              </a:rPr>
              <a:t>この</a:t>
            </a:r>
            <a:r>
              <a:rPr lang="en-US" altLang="ja-JP" sz="2400" b="1" dirty="0" smtClean="0"/>
              <a:t>+Noun</a:t>
            </a:r>
            <a:endParaRPr lang="ja-JP" altLang="en-US" sz="2400" b="1"/>
          </a:p>
        </p:txBody>
      </p:sp>
      <p:sp>
        <p:nvSpPr>
          <p:cNvPr id="21528" name="Oval 24"/>
          <p:cNvSpPr>
            <a:spLocks noChangeArrowheads="1"/>
          </p:cNvSpPr>
          <p:nvPr/>
        </p:nvSpPr>
        <p:spPr bwMode="auto">
          <a:xfrm>
            <a:off x="3124200" y="4332383"/>
            <a:ext cx="533400" cy="533400"/>
          </a:xfrm>
          <a:prstGeom prst="ellipse">
            <a:avLst/>
          </a:prstGeom>
          <a:solidFill>
            <a:srgbClr val="FF060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529" name="Text Box 25"/>
          <p:cNvSpPr txBox="1">
            <a:spLocks noChangeArrowheads="1"/>
          </p:cNvSpPr>
          <p:nvPr/>
        </p:nvSpPr>
        <p:spPr bwMode="auto">
          <a:xfrm>
            <a:off x="2965870" y="5188948"/>
            <a:ext cx="1638590" cy="461665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その</a:t>
            </a:r>
            <a:r>
              <a:rPr lang="en-US" altLang="ja-JP" sz="2400" dirty="0" smtClean="0"/>
              <a:t>+Noun</a:t>
            </a:r>
            <a:endParaRPr lang="ja-JP" altLang="en-US" sz="2400"/>
          </a:p>
        </p:txBody>
      </p:sp>
      <p:sp>
        <p:nvSpPr>
          <p:cNvPr id="21530" name="Line 26"/>
          <p:cNvSpPr>
            <a:spLocks noChangeShapeType="1"/>
          </p:cNvSpPr>
          <p:nvPr/>
        </p:nvSpPr>
        <p:spPr bwMode="auto">
          <a:xfrm>
            <a:off x="1981200" y="4027583"/>
            <a:ext cx="1066800" cy="381000"/>
          </a:xfrm>
          <a:prstGeom prst="line">
            <a:avLst/>
          </a:prstGeom>
          <a:noFill/>
          <a:ln w="28575">
            <a:solidFill>
              <a:srgbClr val="FF0609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531" name="Oval 27"/>
          <p:cNvSpPr>
            <a:spLocks noChangeArrowheads="1"/>
          </p:cNvSpPr>
          <p:nvPr/>
        </p:nvSpPr>
        <p:spPr bwMode="auto">
          <a:xfrm>
            <a:off x="7467600" y="2198783"/>
            <a:ext cx="304800" cy="381000"/>
          </a:xfrm>
          <a:prstGeom prst="ellipse">
            <a:avLst/>
          </a:prstGeom>
          <a:solidFill>
            <a:srgbClr val="FF060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532" name="Line 28"/>
          <p:cNvSpPr>
            <a:spLocks noChangeShapeType="1"/>
          </p:cNvSpPr>
          <p:nvPr/>
        </p:nvSpPr>
        <p:spPr bwMode="auto">
          <a:xfrm flipV="1">
            <a:off x="2057400" y="2503583"/>
            <a:ext cx="5334000" cy="1371600"/>
          </a:xfrm>
          <a:prstGeom prst="line">
            <a:avLst/>
          </a:prstGeom>
          <a:noFill/>
          <a:ln w="28575">
            <a:solidFill>
              <a:srgbClr val="FF0609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533" name="Line 29"/>
          <p:cNvSpPr>
            <a:spLocks noChangeShapeType="1"/>
          </p:cNvSpPr>
          <p:nvPr/>
        </p:nvSpPr>
        <p:spPr bwMode="auto">
          <a:xfrm flipV="1">
            <a:off x="4038600" y="2655983"/>
            <a:ext cx="3429000" cy="1219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534" name="Text Box 30"/>
          <p:cNvSpPr txBox="1">
            <a:spLocks noChangeArrowheads="1"/>
          </p:cNvSpPr>
          <p:nvPr/>
        </p:nvSpPr>
        <p:spPr bwMode="auto">
          <a:xfrm>
            <a:off x="7391400" y="2801388"/>
            <a:ext cx="1638590" cy="461665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あの</a:t>
            </a:r>
            <a:r>
              <a:rPr lang="en-US" altLang="ja-JP" sz="2400" dirty="0" smtClean="0"/>
              <a:t>+Noun</a:t>
            </a:r>
            <a:endParaRPr lang="ja-JP" altLang="en-US" sz="2400"/>
          </a:p>
        </p:txBody>
      </p:sp>
      <p:sp>
        <p:nvSpPr>
          <p:cNvPr id="21535" name="Text Box 31"/>
          <p:cNvSpPr txBox="1">
            <a:spLocks noChangeArrowheads="1"/>
          </p:cNvSpPr>
          <p:nvPr/>
        </p:nvSpPr>
        <p:spPr bwMode="auto">
          <a:xfrm>
            <a:off x="781050" y="2396426"/>
            <a:ext cx="1456863" cy="519113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800" b="1" dirty="0"/>
              <a:t>Speaker</a:t>
            </a:r>
          </a:p>
        </p:txBody>
      </p:sp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43226" y="2978054"/>
            <a:ext cx="942974" cy="1197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1050" y="3032221"/>
            <a:ext cx="100711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l"/>
            <a:r>
              <a:rPr lang="ja-JP" altLang="en-US" sz="2800" smtClean="0"/>
              <a:t>ぶんぽう１：</a:t>
            </a:r>
            <a:r>
              <a:rPr lang="en-US" altLang="ja-JP" sz="2800" dirty="0" smtClean="0"/>
              <a:t>	Referring to people, places and things using</a:t>
            </a:r>
            <a:br>
              <a:rPr lang="en-US" altLang="ja-JP" sz="2800" dirty="0" smtClean="0"/>
            </a:br>
            <a:r>
              <a:rPr lang="en-US" altLang="ja-JP" sz="2800" dirty="0" smtClean="0"/>
              <a:t>				</a:t>
            </a:r>
            <a:r>
              <a:rPr lang="ja-JP" altLang="en-US" sz="2800" smtClean="0"/>
              <a:t>この、その、あの、どの</a:t>
            </a:r>
            <a:endParaRPr lang="ja-JP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l"/>
            <a:r>
              <a:rPr lang="ja-JP" altLang="en-US" sz="2800" smtClean="0"/>
              <a:t>ぶんぽう１：</a:t>
            </a:r>
            <a:r>
              <a:rPr lang="en-US" altLang="ja-JP" sz="2800" dirty="0" smtClean="0"/>
              <a:t>	Referring to people, places and things using</a:t>
            </a:r>
            <a:br>
              <a:rPr lang="en-US" altLang="ja-JP" sz="2800" dirty="0" smtClean="0"/>
            </a:br>
            <a:r>
              <a:rPr lang="en-US" altLang="ja-JP" sz="2800" dirty="0" smtClean="0"/>
              <a:t>				</a:t>
            </a:r>
            <a:r>
              <a:rPr lang="ja-JP" altLang="en-US" sz="2800" smtClean="0"/>
              <a:t>この、その、あの、どの</a:t>
            </a:r>
            <a:endParaRPr lang="ja-JP" altLang="en-US" sz="280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57200" y="1603332"/>
          <a:ext cx="6323036" cy="1125855"/>
        </p:xfrm>
        <a:graphic>
          <a:graphicData uri="http://schemas.openxmlformats.org/drawingml/2006/table">
            <a:tbl>
              <a:tblPr/>
              <a:tblGrid>
                <a:gridCol w="1176379"/>
                <a:gridCol w="1176379"/>
                <a:gridCol w="1176379"/>
                <a:gridCol w="2793899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Noun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24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この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24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へや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24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は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24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あかるいですね。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This room is bright, 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isn’t it?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57200" y="4246323"/>
          <a:ext cx="6551461" cy="1034415"/>
        </p:xfrm>
        <a:graphic>
          <a:graphicData uri="http://schemas.openxmlformats.org/drawingml/2006/table">
            <a:tbl>
              <a:tblPr/>
              <a:tblGrid>
                <a:gridCol w="1083446"/>
                <a:gridCol w="1083446"/>
                <a:gridCol w="1083446"/>
                <a:gridCol w="3301123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Noun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24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その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24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ひと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24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は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2400" b="0" i="0" u="none" strike="noStrike" smtClean="0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たなかさ</a:t>
                      </a:r>
                      <a:r>
                        <a:rPr lang="ja-JP" altLang="en-US" sz="24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んですか。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Is that person Mr./Ms. Tanaka?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1204" name="Picture 4" descr="E:\101 ch5\Picture 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77352" y="2503717"/>
            <a:ext cx="2302884" cy="1593514"/>
          </a:xfrm>
          <a:prstGeom prst="rect">
            <a:avLst/>
          </a:prstGeom>
          <a:noFill/>
        </p:spPr>
      </p:pic>
      <p:pic>
        <p:nvPicPr>
          <p:cNvPr id="51205" name="Picture 5" descr="E:\101 ch5\Picture 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4772" y="5033883"/>
            <a:ext cx="2156896" cy="18241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l"/>
            <a:r>
              <a:rPr lang="ja-JP" altLang="en-US" sz="2800" smtClean="0"/>
              <a:t>ぶんぽう１：</a:t>
            </a:r>
            <a:r>
              <a:rPr lang="en-US" altLang="ja-JP" sz="2800" dirty="0" smtClean="0"/>
              <a:t>	Referring to people, places and things using</a:t>
            </a:r>
            <a:br>
              <a:rPr lang="en-US" altLang="ja-JP" sz="2800" dirty="0" smtClean="0"/>
            </a:br>
            <a:r>
              <a:rPr lang="en-US" altLang="ja-JP" sz="2800" dirty="0" smtClean="0"/>
              <a:t>				</a:t>
            </a:r>
            <a:r>
              <a:rPr lang="ja-JP" altLang="en-US" sz="2800" smtClean="0"/>
              <a:t>この、その、あの、どの</a:t>
            </a:r>
            <a:endParaRPr lang="ja-JP" altLang="en-US" sz="2800" dirty="0"/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457200" y="1791222"/>
          <a:ext cx="8337638" cy="1034415"/>
        </p:xfrm>
        <a:graphic>
          <a:graphicData uri="http://schemas.openxmlformats.org/drawingml/2006/table">
            <a:tbl>
              <a:tblPr/>
              <a:tblGrid>
                <a:gridCol w="3634711"/>
                <a:gridCol w="1310994"/>
                <a:gridCol w="1331802"/>
                <a:gridCol w="2060131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Noun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24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すずきさんの　うちは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24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どの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24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たてもの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24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ですか。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Which building is your house, Ms. 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Suzuki?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4044343" y="2825637"/>
          <a:ext cx="4750495" cy="1034415"/>
        </p:xfrm>
        <a:graphic>
          <a:graphicData uri="http://schemas.openxmlformats.org/drawingml/2006/table">
            <a:tbl>
              <a:tblPr/>
              <a:tblGrid>
                <a:gridCol w="1316798"/>
                <a:gridCol w="1365337"/>
                <a:gridCol w="2068360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Noun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2400" b="0" i="0" u="none" strike="noStrike" dirty="0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あの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2400" b="0" i="0" u="none" strike="noStrike" dirty="0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うち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2400" b="0" i="0" u="none" strike="noStrike" dirty="0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です。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0500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It's that house over there.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194" name="Picture 2" descr="E:\101 ch5\Picture 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7622" y="3494927"/>
            <a:ext cx="2443463" cy="28614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altLang="ja-JP" dirty="0" smtClean="0"/>
              <a:t>P180 Activity A</a:t>
            </a:r>
            <a:endParaRPr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Picture 4" descr="ピクチャ 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9381" y="1590563"/>
            <a:ext cx="5358952" cy="513091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l"/>
            <a:r>
              <a:rPr lang="ja-JP" altLang="en-US" sz="2800" smtClean="0"/>
              <a:t>ぶんぽう２：</a:t>
            </a:r>
            <a:r>
              <a:rPr lang="en-US" altLang="ja-JP" sz="2800" dirty="0" smtClean="0"/>
              <a:t>	Using location nouns:</a:t>
            </a:r>
            <a:br>
              <a:rPr lang="en-US" altLang="ja-JP" sz="2800" dirty="0" smtClean="0"/>
            </a:br>
            <a:r>
              <a:rPr lang="en-US" altLang="ja-JP" sz="2800" dirty="0" smtClean="0"/>
              <a:t>				</a:t>
            </a:r>
            <a:r>
              <a:rPr lang="ja-JP" altLang="en-US" sz="2000" smtClean="0"/>
              <a:t>中、そと、となり、よこ、ちかく、うしろ、まえ、上、下、みぎ、ひだり</a:t>
            </a:r>
            <a:endParaRPr lang="ja-JP" alt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26" name="Picture 2" descr="L04_Page_09"/>
          <p:cNvPicPr>
            <a:picLocks noChangeAspect="1" noChangeArrowheads="1"/>
          </p:cNvPicPr>
          <p:nvPr/>
        </p:nvPicPr>
        <p:blipFill>
          <a:blip r:embed="rId2"/>
          <a:srcRect l="19069" t="13483" r="19489" b="13109"/>
          <a:stretch>
            <a:fillRect/>
          </a:stretch>
        </p:blipFill>
        <p:spPr bwMode="auto">
          <a:xfrm>
            <a:off x="2133600" y="2329319"/>
            <a:ext cx="4419600" cy="3733800"/>
          </a:xfrm>
          <a:prstGeom prst="rect">
            <a:avLst/>
          </a:prstGeom>
          <a:noFill/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64610" y="5524308"/>
            <a:ext cx="942974" cy="119716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2668044" y="2055166"/>
            <a:ext cx="1584542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うしろ</a:t>
            </a:r>
            <a:endParaRPr lang="en-US" sz="2400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460315" y="2855933"/>
            <a:ext cx="1584542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うえ</a:t>
            </a:r>
            <a:endParaRPr lang="en-US" sz="2400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49058" y="3734554"/>
            <a:ext cx="1584542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ひだり</a:t>
            </a:r>
            <a:endParaRPr lang="en-US" sz="2400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553200" y="3734554"/>
            <a:ext cx="1584542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みぎ</a:t>
            </a:r>
            <a:endParaRPr lang="en-US" sz="2400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460315" y="4427051"/>
            <a:ext cx="1584542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した</a:t>
            </a:r>
            <a:endParaRPr lang="en-US" sz="2400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977013" y="5788966"/>
            <a:ext cx="1584542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まえ</a:t>
            </a:r>
            <a:endParaRPr lang="en-US" sz="2400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457200" y="1578279"/>
            <a:ext cx="8035447" cy="5143196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7272339" y="4657884"/>
            <a:ext cx="1584542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ちかく</a:t>
            </a:r>
            <a:endParaRPr lang="en-US" sz="2400" dirty="0">
              <a:latin typeface="DFPKyoKaSho-W4" pitchFamily="18" charset="-128"/>
              <a:ea typeface="DFPKyoKaSho-W4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l"/>
            <a:r>
              <a:rPr lang="ja-JP" altLang="en-US" sz="2800" smtClean="0"/>
              <a:t>ぶんぽう２：</a:t>
            </a:r>
            <a:r>
              <a:rPr lang="en-US" altLang="ja-JP" sz="2800" dirty="0" smtClean="0"/>
              <a:t>	Using location nouns:</a:t>
            </a:r>
            <a:br>
              <a:rPr lang="en-US" altLang="ja-JP" sz="2800" dirty="0" smtClean="0"/>
            </a:br>
            <a:r>
              <a:rPr lang="en-US" altLang="ja-JP" sz="2800" dirty="0" smtClean="0"/>
              <a:t>				</a:t>
            </a:r>
            <a:r>
              <a:rPr lang="ja-JP" altLang="en-US" sz="2000" smtClean="0"/>
              <a:t>中、そと、となり、よこ、ちかく、うしろ、まえ、上、下、みぎ、ひだり</a:t>
            </a:r>
            <a:endParaRPr lang="ja-JP" altLang="en-US" sz="2000" dirty="0"/>
          </a:p>
        </p:txBody>
      </p:sp>
      <p:grpSp>
        <p:nvGrpSpPr>
          <p:cNvPr id="6" name="Content Placeholder 5"/>
          <p:cNvGrpSpPr>
            <a:grpSpLocks noGrp="1"/>
          </p:cNvGrpSpPr>
          <p:nvPr>
            <p:ph idx="1"/>
          </p:nvPr>
        </p:nvGrpSpPr>
        <p:grpSpPr>
          <a:xfrm>
            <a:off x="4368142" y="2458029"/>
            <a:ext cx="2448105" cy="2630465"/>
            <a:chOff x="457200" y="2292439"/>
            <a:chExt cx="3277673" cy="4063911"/>
          </a:xfrm>
        </p:grpSpPr>
        <p:cxnSp>
          <p:nvCxnSpPr>
            <p:cNvPr id="7" name="Straight Connector 6"/>
            <p:cNvCxnSpPr/>
            <p:nvPr/>
          </p:nvCxnSpPr>
          <p:spPr>
            <a:xfrm rot="10800000" flipV="1">
              <a:off x="457200" y="2292439"/>
              <a:ext cx="1526146" cy="110758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1983346" y="2292439"/>
              <a:ext cx="1751527" cy="110758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457200" y="3400024"/>
              <a:ext cx="3277673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1020963" y="4878187"/>
              <a:ext cx="2956326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2256710" y="4878187"/>
              <a:ext cx="2956326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457200" y="6356350"/>
              <a:ext cx="3277673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275573" y="2392471"/>
            <a:ext cx="2448106" cy="2630465"/>
            <a:chOff x="457200" y="2292439"/>
            <a:chExt cx="3277673" cy="4063911"/>
          </a:xfrm>
        </p:grpSpPr>
        <p:cxnSp>
          <p:nvCxnSpPr>
            <p:cNvPr id="14" name="Straight Connector 13"/>
            <p:cNvCxnSpPr/>
            <p:nvPr/>
          </p:nvCxnSpPr>
          <p:spPr>
            <a:xfrm rot="10800000" flipV="1">
              <a:off x="457200" y="2292439"/>
              <a:ext cx="1526146" cy="110758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1983346" y="2292439"/>
              <a:ext cx="1751527" cy="110758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457200" y="3400024"/>
              <a:ext cx="3277673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>
              <a:off x="-1020963" y="4878187"/>
              <a:ext cx="2956326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>
              <a:off x="2256710" y="4878187"/>
              <a:ext cx="2956326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457200" y="6356350"/>
              <a:ext cx="3277673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2226" name="Picture 2" descr="C:\Users\tokumasu\Desktop\Nakama1_2nd\illustration-web\ch5\la_05_15do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14599" y="4443869"/>
            <a:ext cx="744402" cy="644625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2931091" y="3707704"/>
            <a:ext cx="1174005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となり</a:t>
            </a:r>
            <a:endParaRPr lang="en-US" sz="2400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977756" y="4442281"/>
            <a:ext cx="1174005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よこ</a:t>
            </a:r>
            <a:endParaRPr lang="en-US" sz="2400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921023" y="3707704"/>
            <a:ext cx="1174005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なか</a:t>
            </a:r>
            <a:endParaRPr lang="en-US" sz="2400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977756" y="2227196"/>
            <a:ext cx="1174005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そと</a:t>
            </a:r>
            <a:endParaRPr lang="en-US" sz="2400" dirty="0">
              <a:latin typeface="DFPKyoKaSho-W4" pitchFamily="18" charset="-128"/>
              <a:ea typeface="DFPKyoKaSho-W4" pitchFamily="18" charset="-128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6977756" y="5021348"/>
            <a:ext cx="1174005" cy="1588"/>
          </a:xfrm>
          <a:prstGeom prst="straightConnector1">
            <a:avLst/>
          </a:prstGeom>
          <a:ln w="9525"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2931091" y="4297680"/>
            <a:ext cx="1174005" cy="1588"/>
          </a:xfrm>
          <a:prstGeom prst="straightConnector1">
            <a:avLst/>
          </a:prstGeom>
          <a:ln w="9525"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rmAutofit/>
          </a:bodyPr>
          <a:lstStyle/>
          <a:p>
            <a:r>
              <a:rPr lang="en-US" sz="1800" dirty="0" smtClean="0"/>
              <a:t>Expression with location nouns can be used with any place particles, such as </a:t>
            </a:r>
            <a:r>
              <a:rPr lang="ja-JP" altLang="en-US" sz="1800" smtClean="0"/>
              <a:t>に</a:t>
            </a:r>
            <a:r>
              <a:rPr lang="en-US" altLang="ja-JP" sz="1800" dirty="0" smtClean="0"/>
              <a:t>, </a:t>
            </a:r>
            <a:r>
              <a:rPr lang="ja-JP" altLang="en-US" sz="1800" smtClean="0"/>
              <a:t>へ</a:t>
            </a:r>
            <a:r>
              <a:rPr lang="en-US" altLang="ja-JP" sz="1800" dirty="0" smtClean="0"/>
              <a:t>, </a:t>
            </a:r>
            <a:r>
              <a:rPr lang="ja-JP" altLang="en-US" sz="1800" smtClean="0"/>
              <a:t>で</a:t>
            </a:r>
            <a:r>
              <a:rPr lang="en-US" altLang="ja-JP" sz="1800" dirty="0" smtClean="0"/>
              <a:t>.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l"/>
            <a:r>
              <a:rPr lang="ja-JP" altLang="en-US" sz="2800" smtClean="0"/>
              <a:t>ぶんぽう２：</a:t>
            </a:r>
            <a:r>
              <a:rPr lang="en-US" altLang="ja-JP" sz="2800" dirty="0" smtClean="0"/>
              <a:t>	Using location nouns:</a:t>
            </a:r>
            <a:br>
              <a:rPr lang="en-US" altLang="ja-JP" sz="2800" dirty="0" smtClean="0"/>
            </a:br>
            <a:r>
              <a:rPr lang="en-US" altLang="ja-JP" sz="2800" dirty="0" smtClean="0"/>
              <a:t>				</a:t>
            </a:r>
            <a:r>
              <a:rPr lang="ja-JP" altLang="en-US" sz="2000" smtClean="0"/>
              <a:t>中、そと、となり、よこ、ちかく、うしろ、まえ、上、下、みぎ、ひだり</a:t>
            </a:r>
            <a:endParaRPr lang="ja-JP" altLang="en-US" sz="2000" dirty="0"/>
          </a:p>
        </p:txBody>
      </p:sp>
      <p:pic>
        <p:nvPicPr>
          <p:cNvPr id="53250" name="Picture 2" descr="E:\101 ch5\Picture 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9870" y="1945538"/>
            <a:ext cx="5385669" cy="49124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ja-JP" altLang="en-US" smtClean="0"/>
              <a:t>１１月９日月曜日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3527854"/>
          </a:xfrm>
        </p:spPr>
        <p:txBody>
          <a:bodyPr>
            <a:normAutofit/>
          </a:bodyPr>
          <a:lstStyle/>
          <a:p>
            <a:r>
              <a:rPr lang="ja-JP" altLang="en-US" smtClean="0"/>
              <a:t>たんご</a:t>
            </a:r>
            <a:endParaRPr lang="en-US" altLang="ja-JP" dirty="0" smtClean="0"/>
          </a:p>
          <a:p>
            <a:r>
              <a:rPr lang="ja-JP" altLang="en-US" smtClean="0"/>
              <a:t>ぶんぽう１（この、その、あの、どの）</a:t>
            </a:r>
            <a:endParaRPr lang="en-US" altLang="ja-JP" dirty="0" smtClean="0"/>
          </a:p>
          <a:p>
            <a:r>
              <a:rPr lang="ja-JP" altLang="en-US" smtClean="0"/>
              <a:t>ぶんぽう２（</a:t>
            </a:r>
            <a:r>
              <a:rPr lang="en-US" altLang="ja-JP" dirty="0" smtClean="0"/>
              <a:t>location nouns)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Location nouns can be used with the Noun </a:t>
            </a:r>
            <a:r>
              <a:rPr lang="ja-JP" altLang="en-US" sz="1800" smtClean="0"/>
              <a:t>の</a:t>
            </a:r>
            <a:r>
              <a:rPr lang="en-US" altLang="ja-JP" sz="1800" dirty="0" smtClean="0"/>
              <a:t> Noun construction.</a:t>
            </a:r>
            <a:endParaRPr lang="en-US" sz="1800" dirty="0" smtClean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l"/>
            <a:r>
              <a:rPr lang="ja-JP" altLang="en-US" sz="2800" smtClean="0"/>
              <a:t>ぶんぽう２：</a:t>
            </a:r>
            <a:r>
              <a:rPr lang="en-US" altLang="ja-JP" sz="2800" dirty="0" smtClean="0"/>
              <a:t>	Using location nouns:</a:t>
            </a:r>
            <a:br>
              <a:rPr lang="en-US" altLang="ja-JP" sz="2800" dirty="0" smtClean="0"/>
            </a:br>
            <a:r>
              <a:rPr lang="en-US" altLang="ja-JP" sz="2800" dirty="0" smtClean="0"/>
              <a:t>				</a:t>
            </a:r>
            <a:r>
              <a:rPr lang="ja-JP" altLang="en-US" sz="2000" smtClean="0"/>
              <a:t>中、そと、となり、よこ、ちかく、うしろ、まえ、上、下、みぎ、ひだり</a:t>
            </a:r>
            <a:endParaRPr lang="ja-JP" altLang="en-US" sz="2000" dirty="0"/>
          </a:p>
        </p:txBody>
      </p:sp>
      <p:pic>
        <p:nvPicPr>
          <p:cNvPr id="54274" name="Picture 2" descr="E:\101 ch5\Picture 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8395" y="2256795"/>
            <a:ext cx="5892800" cy="160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77730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ja-JP" altLang="en-US" smtClean="0"/>
              <a:t>だいごか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ja-JP" altLang="en-US" smtClean="0"/>
              <a:t>日本の　うち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sz="3100" dirty="0" smtClean="0"/>
              <a:t>Japanese Houses</a:t>
            </a:r>
            <a:endParaRPr lang="en-US" sz="3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026" name="Picture 2" descr="C:\Users\tokumasu\Desktop\Nakama1_2nd\illustration-web\ch5\la_05_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10588" y="2313379"/>
            <a:ext cx="5314841" cy="38587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35427"/>
            <a:ext cx="8229600" cy="1143000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ja-JP" altLang="en-US" smtClean="0"/>
              <a:t>たんご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ja-JP" altLang="en-US" smtClean="0"/>
              <a:t>まち／キャンパス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sz="3100" dirty="0" smtClean="0"/>
              <a:t>(p166-67)</a:t>
            </a:r>
            <a:endParaRPr lang="en-US" sz="3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199" y="1653436"/>
            <a:ext cx="2749463" cy="506803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ja-JP" altLang="en-US" sz="2400" u="sng" smtClean="0">
                <a:latin typeface="DFPKyoKaSho-W4" pitchFamily="18" charset="-128"/>
                <a:ea typeface="DFPKyoKaSho-W4" pitchFamily="18" charset="-128"/>
              </a:rPr>
              <a:t>まち</a:t>
            </a:r>
            <a:endParaRPr lang="en-US" altLang="ja-JP" sz="2400" u="sng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かわ</a:t>
            </a:r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き</a:t>
            </a:r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やま</a:t>
            </a:r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  <a:p>
            <a:pPr>
              <a:buNone/>
            </a:pPr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  <a:p>
            <a:pPr>
              <a:buNone/>
            </a:pPr>
            <a:r>
              <a:rPr lang="ja-JP" altLang="en-US" sz="2400" u="sng" smtClean="0">
                <a:latin typeface="DFPKyoKaSho-W4" pitchFamily="18" charset="-128"/>
                <a:ea typeface="DFPKyoKaSho-W4" pitchFamily="18" charset="-128"/>
              </a:rPr>
              <a:t>キャンパス</a:t>
            </a:r>
            <a:endParaRPr lang="en-US" altLang="ja-JP" sz="2400" u="sng" dirty="0" smtClean="0">
              <a:latin typeface="DFPKyoKaSho-W4" pitchFamily="18" charset="-128"/>
              <a:ea typeface="DFPKyoKaSho-W4" pitchFamily="18" charset="-128"/>
            </a:endParaRPr>
          </a:p>
          <a:p>
            <a:pPr>
              <a:buNone/>
            </a:pP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がくせいかいかん</a:t>
            </a:r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  <a:p>
            <a:pPr>
              <a:buNone/>
            </a:pP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がくしょく</a:t>
            </a:r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  <a:p>
            <a:pPr>
              <a:buNone/>
            </a:pP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たいいくかん</a:t>
            </a:r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  <a:p>
            <a:pPr>
              <a:buNone/>
            </a:pP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ラボ</a:t>
            </a:r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  <a:p>
            <a:endParaRPr lang="en-US" sz="2400" dirty="0" smtClean="0">
              <a:latin typeface="DFPKyoKaSho-W4" pitchFamily="18" charset="-128"/>
              <a:ea typeface="DFPKyoKaSho-W4" pitchFamily="18" charset="-128"/>
            </a:endParaRPr>
          </a:p>
          <a:p>
            <a:pPr>
              <a:buNone/>
            </a:pPr>
            <a:endParaRPr lang="en-US" altLang="ja-JP" sz="2400" u="sng" dirty="0" smtClean="0">
              <a:latin typeface="DFPKyoKaSho-W4" pitchFamily="18" charset="-128"/>
              <a:ea typeface="DFPKyoKaSho-W4" pitchFamily="18" charset="-128"/>
            </a:endParaRPr>
          </a:p>
        </p:txBody>
      </p:sp>
      <p:pic>
        <p:nvPicPr>
          <p:cNvPr id="2052" name="Picture 4" descr="C:\Users\tokumasu\Desktop\Nakama1_2nd\illustration-web\ch5\la_05_19ne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82236" y="2181726"/>
            <a:ext cx="4481338" cy="340581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ja-JP" altLang="en-US" smtClean="0"/>
              <a:t>きょうしつ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sz="3100" dirty="0" smtClean="0"/>
              <a:t>(p166-67)</a:t>
            </a:r>
            <a:endParaRPr lang="en-US" sz="3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741721" y="2003591"/>
            <a:ext cx="2677884" cy="32072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FPKyoKaSho-W4" pitchFamily="18" charset="-128"/>
                <a:ea typeface="DFPKyoKaSho-W4" pitchFamily="18" charset="-128"/>
                <a:cs typeface="+mn-cs"/>
              </a:rPr>
              <a:t>いす</a:t>
            </a:r>
            <a:endParaRPr kumimoji="0" lang="en-US" altLang="ja-JP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DFPKyoKaSho-W4" pitchFamily="18" charset="-128"/>
              <a:ea typeface="DFPKyoKaSho-W4" pitchFamily="18" charset="-128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コンピュータ</a:t>
            </a:r>
            <a:endParaRPr kumimoji="0" lang="en-US" altLang="ja-JP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DFPKyoKaSho-W4" pitchFamily="18" charset="-128"/>
              <a:ea typeface="DFPKyoKaSho-W4" pitchFamily="18" charset="-128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FPKyoKaSho-W4" pitchFamily="18" charset="-128"/>
                <a:ea typeface="DFPKyoKaSho-W4" pitchFamily="18" charset="-128"/>
                <a:cs typeface="+mn-cs"/>
              </a:rPr>
              <a:t>つくえ</a:t>
            </a:r>
            <a:endParaRPr kumimoji="0" lang="en-US" altLang="ja-JP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DFPKyoKaSho-W4" pitchFamily="18" charset="-128"/>
              <a:ea typeface="DFPKyoKaSho-W4" pitchFamily="18" charset="-128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ドア</a:t>
            </a:r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とけい</a:t>
            </a:r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ビデオ</a:t>
            </a:r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FPKyoKaSho-W4" pitchFamily="18" charset="-128"/>
                <a:ea typeface="DFPKyoKaSho-W4" pitchFamily="18" charset="-128"/>
                <a:cs typeface="+mn-cs"/>
              </a:rPr>
              <a:t>まど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DFPKyoKaSho-W4" pitchFamily="18" charset="-128"/>
              <a:ea typeface="DFPKyoKaSho-W4" pitchFamily="18" charset="-128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ja-JP" sz="2400" b="0" i="0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DFPKyoKaSho-W4" pitchFamily="18" charset="-128"/>
              <a:ea typeface="DFPKyoKaSho-W4" pitchFamily="18" charset="-128"/>
              <a:cs typeface="+mn-cs"/>
            </a:endParaRPr>
          </a:p>
        </p:txBody>
      </p:sp>
      <p:pic>
        <p:nvPicPr>
          <p:cNvPr id="4098" name="Picture 2" descr="C:\Users\tokumasu\Desktop\Nakama1_2nd\illustration-web\ch5\la_05_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44354" y="2003591"/>
            <a:ext cx="4826538" cy="320723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ja-JP" altLang="en-US" smtClean="0"/>
              <a:t>へや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sz="3100" dirty="0" smtClean="0"/>
              <a:t>(p166-67)</a:t>
            </a:r>
            <a:endParaRPr lang="en-US" sz="3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875772"/>
            <a:ext cx="1935271" cy="4174299"/>
          </a:xfrm>
        </p:spPr>
        <p:txBody>
          <a:bodyPr>
            <a:normAutofit/>
          </a:bodyPr>
          <a:lstStyle/>
          <a:p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いす</a:t>
            </a:r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いぬ</a:t>
            </a:r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え</a:t>
            </a:r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おしいれ</a:t>
            </a:r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しゃしん</a:t>
            </a:r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ソファ</a:t>
            </a:r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たんす</a:t>
            </a:r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つくえ</a:t>
            </a:r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テーブル</a:t>
            </a:r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  <a:p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194142" y="1906479"/>
            <a:ext cx="1935271" cy="44498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FPKyoKaSho-W4" pitchFamily="18" charset="-128"/>
                <a:ea typeface="DFPKyoKaSho-W4" pitchFamily="18" charset="-128"/>
                <a:cs typeface="+mn-cs"/>
              </a:rPr>
              <a:t>でんわ</a:t>
            </a:r>
            <a:endParaRPr kumimoji="0" lang="en-US" altLang="ja-JP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DFPKyoKaSho-W4" pitchFamily="18" charset="-128"/>
              <a:ea typeface="DFPKyoKaSho-W4" pitchFamily="18" charset="-128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ドア</a:t>
            </a:r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FPKyoKaSho-W4" pitchFamily="18" charset="-128"/>
                <a:ea typeface="DFPKyoKaSho-W4" pitchFamily="18" charset="-128"/>
                <a:cs typeface="+mn-cs"/>
              </a:rPr>
              <a:t>とけい</a:t>
            </a:r>
            <a:endParaRPr kumimoji="0" lang="en-US" altLang="ja-JP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DFPKyoKaSho-W4" pitchFamily="18" charset="-128"/>
              <a:ea typeface="DFPKyoKaSho-W4" pitchFamily="18" charset="-128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FPKyoKaSho-W4" pitchFamily="18" charset="-128"/>
                <a:ea typeface="DFPKyoKaSho-W4" pitchFamily="18" charset="-128"/>
                <a:cs typeface="+mn-cs"/>
              </a:rPr>
              <a:t>ねこ</a:t>
            </a:r>
            <a:endParaRPr kumimoji="0" lang="en-US" altLang="ja-JP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DFPKyoKaSho-W4" pitchFamily="18" charset="-128"/>
              <a:ea typeface="DFPKyoKaSho-W4" pitchFamily="18" charset="-128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ふとん</a:t>
            </a:r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FPKyoKaSho-W4" pitchFamily="18" charset="-128"/>
                <a:ea typeface="DFPKyoKaSho-W4" pitchFamily="18" charset="-128"/>
                <a:cs typeface="+mn-cs"/>
              </a:rPr>
              <a:t>ベッド</a:t>
            </a:r>
            <a:endParaRPr kumimoji="0" lang="en-US" altLang="ja-JP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DFPKyoKaSho-W4" pitchFamily="18" charset="-128"/>
              <a:ea typeface="DFPKyoKaSho-W4" pitchFamily="18" charset="-128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FPKyoKaSho-W4" pitchFamily="18" charset="-128"/>
                <a:ea typeface="DFPKyoKaSho-W4" pitchFamily="18" charset="-128"/>
                <a:cs typeface="+mn-cs"/>
              </a:rPr>
              <a:t>ほんだな</a:t>
            </a:r>
            <a:endParaRPr kumimoji="0" lang="en-US" altLang="ja-JP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DFPKyoKaSho-W4" pitchFamily="18" charset="-128"/>
              <a:ea typeface="DFPKyoKaSho-W4" pitchFamily="18" charset="-128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FPKyoKaSho-W4" pitchFamily="18" charset="-128"/>
                <a:ea typeface="DFPKyoKaSho-W4" pitchFamily="18" charset="-128"/>
                <a:cs typeface="+mn-cs"/>
              </a:rPr>
              <a:t>まど</a:t>
            </a:r>
            <a:endParaRPr kumimoji="0" lang="en-US" altLang="ja-JP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DFPKyoKaSho-W4" pitchFamily="18" charset="-128"/>
              <a:ea typeface="DFPKyoKaSho-W4" pitchFamily="18" charset="-128"/>
              <a:cs typeface="+mn-cs"/>
            </a:endParaRPr>
          </a:p>
        </p:txBody>
      </p:sp>
      <p:pic>
        <p:nvPicPr>
          <p:cNvPr id="3075" name="Picture 3" descr="C:\Users\tokumasu\Desktop\Nakama1_2nd\illustration-web\ch5\la_05_02ne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31991" y="2354893"/>
            <a:ext cx="4569698" cy="316908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ja-JP" altLang="en-US" dirty="0" smtClean="0"/>
              <a:t>たたみ</a:t>
            </a:r>
            <a:endParaRPr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223" y="2870301"/>
            <a:ext cx="3798978" cy="25168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9798" y="1715138"/>
            <a:ext cx="3066803" cy="23103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9798" y="4274672"/>
            <a:ext cx="2966539" cy="22249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ja-JP" altLang="en-US" smtClean="0"/>
              <a:t>たんす／おしいれ／ふとん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sz="3100" dirty="0" smtClean="0"/>
              <a:t>(p166-67)</a:t>
            </a:r>
            <a:endParaRPr lang="en-US" sz="3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38406" y="1704638"/>
            <a:ext cx="2923863" cy="2119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7906" y="1704638"/>
            <a:ext cx="2939066" cy="2119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23109" y="4399387"/>
            <a:ext cx="2923863" cy="2119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38406" y="4399387"/>
            <a:ext cx="2923863" cy="2119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1900</TotalTime>
  <Words>438</Words>
  <Application>Microsoft Office PowerPoint</Application>
  <PresentationFormat>On-screen Show (4:3)</PresentationFormat>
  <Paragraphs>133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Office Theme</vt:lpstr>
      <vt:lpstr>Equity</vt:lpstr>
      <vt:lpstr>にほんご JPN101</vt:lpstr>
      <vt:lpstr>１１月９日月曜日</vt:lpstr>
      <vt:lpstr>だいごか 日本の　うち Japanese Houses</vt:lpstr>
      <vt:lpstr>たんご</vt:lpstr>
      <vt:lpstr>まち／キャンパス (p166-67)</vt:lpstr>
      <vt:lpstr>きょうしつ (p166-67)</vt:lpstr>
      <vt:lpstr>へや (p166-67)</vt:lpstr>
      <vt:lpstr>たたみ</vt:lpstr>
      <vt:lpstr>たんす／おしいれ／ふとん (p166-67)</vt:lpstr>
      <vt:lpstr>テーブル (p166-67)</vt:lpstr>
      <vt:lpstr>Adjectives (p168)</vt:lpstr>
      <vt:lpstr>ぶんぽう</vt:lpstr>
      <vt:lpstr>ぶんぽう１： Referring to people, places and things using     この、その、あの、どの</vt:lpstr>
      <vt:lpstr>ぶんぽう１： Referring to people, places and things using     この、その、あの、どの</vt:lpstr>
      <vt:lpstr>ぶんぽう１： Referring to people, places and things using     この、その、あの、どの</vt:lpstr>
      <vt:lpstr>P180 Activity A</vt:lpstr>
      <vt:lpstr>ぶんぽう２： Using location nouns:     中、そと、となり、よこ、ちかく、うしろ、まえ、上、下、みぎ、ひだり</vt:lpstr>
      <vt:lpstr>ぶんぽう２： Using location nouns:     中、そと、となり、よこ、ちかく、うしろ、まえ、上、下、みぎ、ひだり</vt:lpstr>
      <vt:lpstr>ぶんぽう２： Using location nouns:     中、そと、となり、よこ、ちかく、うしろ、まえ、上、下、みぎ、ひだり</vt:lpstr>
      <vt:lpstr>ぶんぽう２： Using location nouns:     中、そと、となり、よこ、ちかく、うしろ、まえ、上、下、みぎ、ひだり</vt:lpstr>
    </vt:vector>
  </TitlesOfParts>
  <Company>Princeton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Yukari Tokumasu</dc:creator>
  <cp:lastModifiedBy>tokumasu</cp:lastModifiedBy>
  <cp:revision>230</cp:revision>
  <dcterms:created xsi:type="dcterms:W3CDTF">2009-11-09T19:05:23Z</dcterms:created>
  <dcterms:modified xsi:type="dcterms:W3CDTF">2010-02-01T22:18:02Z</dcterms:modified>
</cp:coreProperties>
</file>