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Default Extension="doc" ContentType="application/msword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33"/>
  </p:notesMasterIdLst>
  <p:handoutMasterIdLst>
    <p:handoutMasterId r:id="rId34"/>
  </p:handoutMasterIdLst>
  <p:sldIdLst>
    <p:sldId id="300" r:id="rId3"/>
    <p:sldId id="477" r:id="rId4"/>
    <p:sldId id="549" r:id="rId5"/>
    <p:sldId id="540" r:id="rId6"/>
    <p:sldId id="541" r:id="rId7"/>
    <p:sldId id="543" r:id="rId8"/>
    <p:sldId id="544" r:id="rId9"/>
    <p:sldId id="545" r:id="rId10"/>
    <p:sldId id="564" r:id="rId11"/>
    <p:sldId id="563" r:id="rId12"/>
    <p:sldId id="561" r:id="rId13"/>
    <p:sldId id="562" r:id="rId14"/>
    <p:sldId id="546" r:id="rId15"/>
    <p:sldId id="547" r:id="rId16"/>
    <p:sldId id="548" r:id="rId17"/>
    <p:sldId id="494" r:id="rId18"/>
    <p:sldId id="533" r:id="rId19"/>
    <p:sldId id="556" r:id="rId20"/>
    <p:sldId id="557" r:id="rId21"/>
    <p:sldId id="550" r:id="rId22"/>
    <p:sldId id="555" r:id="rId23"/>
    <p:sldId id="560" r:id="rId24"/>
    <p:sldId id="516" r:id="rId25"/>
    <p:sldId id="565" r:id="rId26"/>
    <p:sldId id="567" r:id="rId27"/>
    <p:sldId id="572" r:id="rId28"/>
    <p:sldId id="573" r:id="rId29"/>
    <p:sldId id="552" r:id="rId30"/>
    <p:sldId id="551" r:id="rId31"/>
    <p:sldId id="553" r:id="rId3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52" autoAdjust="0"/>
  </p:normalViewPr>
  <p:slideViewPr>
    <p:cSldViewPr snapToGrid="0" snapToObjects="1">
      <p:cViewPr varScale="1">
        <p:scale>
          <a:sx n="55" d="100"/>
          <a:sy n="55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B0ADDD-6624-408F-BA5F-CEF9DF68D160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EDEBC3-FB8F-4C28-87EF-0FF0689D7CE2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003865-71AB-4DFF-96E5-7DBE12FF1EE7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0C81E9-F2F7-404D-B0E9-B384E61C0EAF}" type="slidenum">
              <a:rPr lang="en-US" altLang="ja-JP"/>
              <a:pPr/>
              <a:t>21</a:t>
            </a:fld>
            <a:endParaRPr lang="en-US" altLang="ja-JP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7A2193-1D8E-4DEB-961C-6D9C96A48C61}" type="slidenum">
              <a:rPr lang="en-US" altLang="ja-JP"/>
              <a:pPr/>
              <a:t>24</a:t>
            </a:fld>
            <a:endParaRPr lang="en-US" altLang="ja-JP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541B09-7F4D-49FB-9B63-F00EC6B5BB9E}" type="slidenum">
              <a:rPr lang="en-US" altLang="ja-JP"/>
              <a:pPr/>
              <a:t>25</a:t>
            </a:fld>
            <a:endParaRPr lang="en-US" altLang="ja-JP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6DA0A52-57DE-46D4-9098-601CB1DE33D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Office_Word_97_-_2003_Document2.doc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Nov. 10, 2009</a:t>
            </a:r>
            <a:endParaRPr lang="en-US" altLang="ja-JP" b="1" dirty="0"/>
          </a:p>
          <a:p>
            <a:r>
              <a:rPr lang="en-US" altLang="ja-JP" b="1" dirty="0" smtClean="0"/>
              <a:t>(Tuesday)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/>
              <a:t>にほんご</a:t>
            </a:r>
            <a:br>
              <a:rPr lang="ja-JP" altLang="en-US"/>
            </a:br>
            <a:r>
              <a:rPr lang="en-US" altLang="ja-JP" dirty="0"/>
              <a:t>JPN101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23111" y="5037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Satsuki_Mei"/>
          <p:cNvPicPr>
            <a:picLocks noChangeAspect="1" noChangeArrowheads="1"/>
          </p:cNvPicPr>
          <p:nvPr/>
        </p:nvPicPr>
        <p:blipFill>
          <a:blip r:embed="rId3"/>
          <a:srcRect l="3146" t="15298" r="3119" b="15262"/>
          <a:stretch>
            <a:fillRect/>
          </a:stretch>
        </p:blipFill>
        <p:spPr bwMode="auto">
          <a:xfrm>
            <a:off x="838200" y="1905000"/>
            <a:ext cx="7620000" cy="4233863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さつきは　どんな　おんなのこ　ですか。</a:t>
            </a:r>
            <a:r>
              <a:rPr lang="en-US" altLang="ja-JP" sz="2800" dirty="0" smtClean="0">
                <a:latin typeface="DFPKyoKaSho-W4" pitchFamily="18" charset="-128"/>
                <a:ea typeface="DFPKyoKaSho-W4" pitchFamily="18" charset="-128"/>
              </a:rPr>
              <a:t/>
            </a:r>
            <a:br>
              <a:rPr lang="en-US" altLang="ja-JP" sz="2800" dirty="0" smtClean="0">
                <a:latin typeface="DFPKyoKaSho-W4" pitchFamily="18" charset="-128"/>
                <a:ea typeface="DFPKyoKaSho-W4" pitchFamily="18" charset="-128"/>
              </a:rPr>
            </a:b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めいは　どんな　おんなのこ　ですか。</a:t>
            </a:r>
            <a:endParaRPr lang="en-US" sz="2800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Totoro_uchi"/>
          <p:cNvPicPr>
            <a:picLocks noChangeAspect="1" noChangeArrowheads="1"/>
          </p:cNvPicPr>
          <p:nvPr/>
        </p:nvPicPr>
        <p:blipFill>
          <a:blip r:embed="rId3"/>
          <a:srcRect l="3146" t="15298" r="3119" b="15262"/>
          <a:stretch>
            <a:fillRect/>
          </a:stretch>
        </p:blipFill>
        <p:spPr bwMode="auto">
          <a:xfrm>
            <a:off x="1382485" y="2386440"/>
            <a:ext cx="6174288" cy="343016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さつきと　めいの　うちは　どんな　うちですか。</a:t>
            </a:r>
            <a:endParaRPr lang="en-US" sz="2800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Totoro_ima"/>
          <p:cNvPicPr>
            <a:picLocks noChangeAspect="1" noChangeArrowheads="1"/>
          </p:cNvPicPr>
          <p:nvPr/>
        </p:nvPicPr>
        <p:blipFill>
          <a:blip r:embed="rId3">
            <a:lum bright="30000" contrast="18000"/>
          </a:blip>
          <a:srcRect l="2603" t="10416" r="2359" b="13200"/>
          <a:stretch>
            <a:fillRect/>
          </a:stretch>
        </p:blipFill>
        <p:spPr bwMode="auto">
          <a:xfrm>
            <a:off x="1066800" y="1981200"/>
            <a:ext cx="6934200" cy="4179888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へやの　なかに　なにが　ありますか。</a:t>
            </a:r>
            <a:endParaRPr lang="en-US" sz="2800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dirty="0" smtClean="0">
                <a:latin typeface="DFPKyoKaSho-W4" pitchFamily="18" charset="-128"/>
                <a:ea typeface="DFPKyoKaSho-W4" pitchFamily="18" charset="-128"/>
              </a:rPr>
              <a:t>へや</a:t>
            </a:r>
            <a:endParaRPr lang="ja-JP" alt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33286"/>
          </a:xfrm>
        </p:spPr>
        <p:txBody>
          <a:bodyPr>
            <a:normAutofit/>
          </a:bodyPr>
          <a:lstStyle/>
          <a:p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あなたの　へやは　どんな　へやですか。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へやに　なにが　ありますか。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へやで　よく　なにを　しますか。</a:t>
            </a:r>
            <a:endParaRPr lang="ja-JP" alt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4" name="Picture 3" descr="C:\Users\tokumasu\Desktop\Nakama1_2nd\illustration-web\ch5\la_05_02n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6556" y="3428507"/>
            <a:ext cx="3527164" cy="24460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Picture 3" descr="C:\Users\tokumasu\Desktop\Nakama1_2nd\illustration-web\ch5\la_05_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904" y="3428507"/>
            <a:ext cx="3421103" cy="24460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DFPKyoKaSho-W4" pitchFamily="18" charset="-128"/>
                <a:ea typeface="DFPKyoKaSho-W4" pitchFamily="18" charset="-128"/>
              </a:rPr>
              <a:t>のりもの</a:t>
            </a:r>
            <a:endParaRPr lang="ja-JP" altLang="en-US" dirty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4" name="Picture 3" descr="C:\Users\tokumasu\Desktop\Nakama1_2nd\illustration-web\ch5\la_05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24709"/>
            <a:ext cx="3005985" cy="16960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Picture 4" descr="C:\Users\tokumasu\Desktop\Nakama1_2nd\illustration-web\ch5\la_05_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9191" y="2624708"/>
            <a:ext cx="2214132" cy="16960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5" descr="C:\Users\tokumasu\Desktop\Nakama1_2nd\illustration-web\ch5\la_05_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0528" y="2624707"/>
            <a:ext cx="1980038" cy="16960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P172 Activity 5</a:t>
            </a:r>
            <a:endParaRPr lang="ja-JP" altLang="en-US"/>
          </a:p>
        </p:txBody>
      </p:sp>
      <p:pic>
        <p:nvPicPr>
          <p:cNvPr id="4" name="Picture 3" descr="ピクチャ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82" y="1715670"/>
            <a:ext cx="7720635" cy="4507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ぶんぽうの　ふくしゅう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6" name="Oval 22"/>
          <p:cNvSpPr>
            <a:spLocks noChangeArrowheads="1"/>
          </p:cNvSpPr>
          <p:nvPr/>
        </p:nvSpPr>
        <p:spPr bwMode="auto">
          <a:xfrm>
            <a:off x="1143000" y="4408583"/>
            <a:ext cx="533400" cy="533400"/>
          </a:xfrm>
          <a:prstGeom prst="ellipse">
            <a:avLst/>
          </a:prstGeom>
          <a:solidFill>
            <a:srgbClr val="FF060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962973" y="5188948"/>
            <a:ext cx="1651414" cy="461665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この</a:t>
            </a:r>
            <a:r>
              <a:rPr lang="en-US" altLang="ja-JP" sz="2400" b="1" dirty="0" smtClean="0"/>
              <a:t>+Noun</a:t>
            </a:r>
            <a:endParaRPr lang="ja-JP" altLang="en-US" sz="2400" b="1"/>
          </a:p>
        </p:txBody>
      </p:sp>
      <p:sp>
        <p:nvSpPr>
          <p:cNvPr id="21528" name="Oval 24"/>
          <p:cNvSpPr>
            <a:spLocks noChangeArrowheads="1"/>
          </p:cNvSpPr>
          <p:nvPr/>
        </p:nvSpPr>
        <p:spPr bwMode="auto">
          <a:xfrm>
            <a:off x="3124200" y="4332383"/>
            <a:ext cx="533400" cy="533400"/>
          </a:xfrm>
          <a:prstGeom prst="ellipse">
            <a:avLst/>
          </a:prstGeom>
          <a:solidFill>
            <a:srgbClr val="FF060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2965870" y="5188948"/>
            <a:ext cx="1638590" cy="461665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その</a:t>
            </a:r>
            <a:r>
              <a:rPr lang="en-US" altLang="ja-JP" sz="2400" dirty="0" smtClean="0"/>
              <a:t>+Noun</a:t>
            </a:r>
            <a:endParaRPr lang="ja-JP" altLang="en-US" sz="2400"/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>
            <a:off x="1981200" y="4027583"/>
            <a:ext cx="1066800" cy="381000"/>
          </a:xfrm>
          <a:prstGeom prst="line">
            <a:avLst/>
          </a:prstGeom>
          <a:noFill/>
          <a:ln w="28575">
            <a:solidFill>
              <a:srgbClr val="FF060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31" name="Oval 27"/>
          <p:cNvSpPr>
            <a:spLocks noChangeArrowheads="1"/>
          </p:cNvSpPr>
          <p:nvPr/>
        </p:nvSpPr>
        <p:spPr bwMode="auto">
          <a:xfrm>
            <a:off x="7467600" y="2198783"/>
            <a:ext cx="304800" cy="381000"/>
          </a:xfrm>
          <a:prstGeom prst="ellipse">
            <a:avLst/>
          </a:prstGeom>
          <a:solidFill>
            <a:srgbClr val="FF060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 flipV="1">
            <a:off x="2057400" y="2503583"/>
            <a:ext cx="5334000" cy="1371600"/>
          </a:xfrm>
          <a:prstGeom prst="line">
            <a:avLst/>
          </a:prstGeom>
          <a:noFill/>
          <a:ln w="28575">
            <a:solidFill>
              <a:srgbClr val="FF060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33" name="Line 29"/>
          <p:cNvSpPr>
            <a:spLocks noChangeShapeType="1"/>
          </p:cNvSpPr>
          <p:nvPr/>
        </p:nvSpPr>
        <p:spPr bwMode="auto">
          <a:xfrm flipV="1">
            <a:off x="4038600" y="2655983"/>
            <a:ext cx="34290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7391400" y="2801388"/>
            <a:ext cx="1638590" cy="461665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あの</a:t>
            </a:r>
            <a:r>
              <a:rPr lang="en-US" altLang="ja-JP" sz="2400" dirty="0" smtClean="0"/>
              <a:t>+Noun</a:t>
            </a:r>
            <a:endParaRPr lang="ja-JP" altLang="en-US" sz="2400"/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781050" y="2396426"/>
            <a:ext cx="1456863" cy="5191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 dirty="0"/>
              <a:t>Speaker</a:t>
            </a: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3226" y="2978054"/>
            <a:ext cx="942974" cy="119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050" y="3032221"/>
            <a:ext cx="100711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smtClean="0"/>
              <a:t>ぶんぽう１：</a:t>
            </a:r>
            <a:r>
              <a:rPr lang="en-US" altLang="ja-JP" sz="2800" dirty="0" smtClean="0"/>
              <a:t>	Referring to people, places and things using</a:t>
            </a:r>
            <a:br>
              <a:rPr lang="en-US" altLang="ja-JP" sz="2800" dirty="0" smtClean="0"/>
            </a:br>
            <a:r>
              <a:rPr lang="en-US" altLang="ja-JP" sz="2800" dirty="0" smtClean="0"/>
              <a:t>				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この、その、あの、どの</a:t>
            </a:r>
            <a:endParaRPr lang="ja-JP" altLang="en-US" sz="2800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9683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685800" y="2814638"/>
          <a:ext cx="3814763" cy="2447925"/>
        </p:xfrm>
        <a:graphic>
          <a:graphicData uri="http://schemas.openxmlformats.org/presentationml/2006/ole">
            <p:oleObj spid="_x0000_s3074" name="文書" r:id="rId3" imgW="6224180" imgH="4153421" progId="Word.Document.8">
              <p:embed/>
            </p:oleObj>
          </a:graphicData>
        </a:graphic>
      </p:graphicFrame>
      <p:pic>
        <p:nvPicPr>
          <p:cNvPr id="1996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85800" y="1701017"/>
            <a:ext cx="7891397" cy="3815546"/>
          </a:xfrm>
          <a:noFill/>
          <a:ln>
            <a:solidFill>
              <a:schemeClr val="accent1"/>
            </a:solidFill>
          </a:ln>
        </p:spPr>
      </p:pic>
      <p:sp>
        <p:nvSpPr>
          <p:cNvPr id="199685" name="Rectangle 5"/>
          <p:cNvSpPr>
            <a:spLocks noChangeArrowheads="1"/>
          </p:cNvSpPr>
          <p:nvPr/>
        </p:nvSpPr>
        <p:spPr bwMode="auto">
          <a:xfrm>
            <a:off x="1287048" y="5749447"/>
            <a:ext cx="6980129" cy="8429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kumimoji="1" lang="en-US" altLang="ja-JP" sz="2400" dirty="0"/>
              <a:t>Which house </a:t>
            </a:r>
            <a:r>
              <a:rPr kumimoji="1" lang="en-US" altLang="ja-JP" sz="2400" dirty="0" smtClean="0"/>
              <a:t>is…Suzuki-san’s </a:t>
            </a:r>
            <a:r>
              <a:rPr kumimoji="1" lang="en-US" altLang="ja-JP" sz="2400" dirty="0"/>
              <a:t>house / </a:t>
            </a:r>
            <a:r>
              <a:rPr kumimoji="1" lang="en-US" altLang="ja-JP" sz="2400" dirty="0" smtClean="0"/>
              <a:t>Honda-san’s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kumimoji="1" lang="en-US" altLang="ja-JP" sz="2400" dirty="0" smtClean="0"/>
              <a:t>house </a:t>
            </a:r>
            <a:r>
              <a:rPr kumimoji="1" lang="en-US" altLang="ja-JP" sz="2400" dirty="0"/>
              <a:t>/ Tanaka-san’s house?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smtClean="0"/>
              <a:t>ぶんぽう１：</a:t>
            </a:r>
            <a:r>
              <a:rPr lang="en-US" altLang="ja-JP" sz="2800" dirty="0" smtClean="0"/>
              <a:t>	Referring to people, places and things using</a:t>
            </a:r>
            <a:br>
              <a:rPr lang="en-US" altLang="ja-JP" sz="2800" dirty="0" smtClean="0"/>
            </a:br>
            <a:r>
              <a:rPr lang="en-US" altLang="ja-JP" sz="2800" dirty="0" smtClean="0"/>
              <a:t>				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この、その、あの、どの</a:t>
            </a:r>
            <a:endParaRPr lang="ja-JP" altLang="en-US" sz="2800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5676" y="3858016"/>
            <a:ext cx="8542338" cy="276181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2400" dirty="0">
                <a:latin typeface="DFPKyoKaSho-W4" pitchFamily="18" charset="-128"/>
                <a:ea typeface="DFPKyoKaSho-W4" pitchFamily="18" charset="-128"/>
              </a:rPr>
              <a:t>X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：ほんださんのうち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は（　　　）う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ちですか。</a:t>
            </a: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Ｙ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  <a:sym typeface="Wingdings" pitchFamily="2" charset="2"/>
              </a:rPr>
              <a:t>：（　　　）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う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ちです。</a:t>
            </a:r>
          </a:p>
          <a:p>
            <a:r>
              <a:rPr lang="en-US" altLang="ja-JP" sz="2400" dirty="0">
                <a:latin typeface="DFPKyoKaSho-W4" pitchFamily="18" charset="-128"/>
                <a:ea typeface="DFPKyoKaSho-W4" pitchFamily="18" charset="-128"/>
              </a:rPr>
              <a:t>X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：すずきさんのうち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は（　　　）う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ちですか。</a:t>
            </a:r>
          </a:p>
          <a:p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Y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  <a:sym typeface="Wingdings" pitchFamily="2" charset="2"/>
              </a:rPr>
              <a:t>：（　　　）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う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ちです。</a:t>
            </a:r>
          </a:p>
          <a:p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Ｘ：たなかさんのうち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は（　　　）う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ちですか。</a:t>
            </a:r>
          </a:p>
          <a:p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Y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  <a:sym typeface="Wingdings" pitchFamily="2" charset="2"/>
              </a:rPr>
              <a:t>：（　　　）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う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ちです。</a:t>
            </a:r>
          </a:p>
        </p:txBody>
      </p:sp>
      <p:pic>
        <p:nvPicPr>
          <p:cNvPr id="2007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039660" y="321174"/>
            <a:ext cx="6588125" cy="3186113"/>
          </a:xfrm>
          <a:noFill/>
          <a:ln>
            <a:solidFill>
              <a:schemeClr val="accent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384108" y="3858016"/>
            <a:ext cx="977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どの</a:t>
            </a:r>
            <a:endParaRPr lang="en-US" sz="2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5522" y="4319681"/>
            <a:ext cx="977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この</a:t>
            </a:r>
            <a:endParaRPr lang="en-US" sz="2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84108" y="4781346"/>
            <a:ext cx="977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どの</a:t>
            </a:r>
            <a:endParaRPr lang="en-US" sz="2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55522" y="5243011"/>
            <a:ext cx="977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その</a:t>
            </a:r>
            <a:endParaRPr lang="en-US" sz="2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84108" y="5704676"/>
            <a:ext cx="977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どの</a:t>
            </a:r>
            <a:endParaRPr lang="en-US" sz="2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55522" y="6158166"/>
            <a:ext cx="977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あの</a:t>
            </a:r>
            <a:endParaRPr lang="en-US" sz="2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あきやすみ　なにを　しましたか。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2" descr="E:\101 ch3\screen shot\Picture 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17638"/>
            <a:ext cx="3852545" cy="5440362"/>
          </a:xfrm>
          <a:prstGeom prst="rect">
            <a:avLst/>
          </a:prstGeom>
          <a:noFill/>
        </p:spPr>
      </p:pic>
      <p:pic>
        <p:nvPicPr>
          <p:cNvPr id="7" name="Picture 3" descr="E:\101 ch3\screen shot\Picture 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4042" y="1417638"/>
            <a:ext cx="4052758" cy="2393950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2432" y="4074919"/>
            <a:ext cx="2646556" cy="2646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P181 Activity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ピクチャ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66" y="1542540"/>
            <a:ext cx="5498661" cy="4813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4"/>
          <a:srcRect r="46884"/>
          <a:stretch>
            <a:fillRect/>
          </a:stretch>
        </p:blipFill>
        <p:spPr bwMode="auto">
          <a:xfrm>
            <a:off x="3346450" y="4329113"/>
            <a:ext cx="968375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278" name="AutoShape 6"/>
          <p:cNvSpPr>
            <a:spLocks noChangeArrowheads="1"/>
          </p:cNvSpPr>
          <p:nvPr/>
        </p:nvSpPr>
        <p:spPr bwMode="auto">
          <a:xfrm>
            <a:off x="3526971" y="2216150"/>
            <a:ext cx="2264229" cy="1752600"/>
          </a:xfrm>
          <a:prstGeom prst="cloudCallout">
            <a:avLst>
              <a:gd name="adj1" fmla="val -38586"/>
              <a:gd name="adj2" fmla="val 594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5"/>
          <a:srcRect l="16922" r="45038" b="59552"/>
          <a:stretch>
            <a:fillRect/>
          </a:stretch>
        </p:blipFill>
        <p:spPr bwMode="auto">
          <a:xfrm>
            <a:off x="3885406" y="2520950"/>
            <a:ext cx="1448594" cy="115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280" name="AutoShape 8"/>
          <p:cNvSpPr>
            <a:spLocks noChangeArrowheads="1"/>
          </p:cNvSpPr>
          <p:nvPr/>
        </p:nvSpPr>
        <p:spPr bwMode="auto">
          <a:xfrm>
            <a:off x="0" y="3511550"/>
            <a:ext cx="3048000" cy="1066800"/>
          </a:xfrm>
          <a:prstGeom prst="wedgeRoundRectCallout">
            <a:avLst>
              <a:gd name="adj1" fmla="val 50991"/>
              <a:gd name="adj2" fmla="val 75000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ja-JP" altLang="en-US" sz="2400">
                <a:latin typeface="DFPKyoKaSho-W4" pitchFamily="18" charset="-128"/>
                <a:ea typeface="DFPKyoKaSho-W4" pitchFamily="18" charset="-128"/>
              </a:rPr>
              <a:t>トトロさんはわたしの</a:t>
            </a:r>
          </a:p>
          <a:p>
            <a:pPr algn="ctr" eaLnBrk="1" hangingPunct="1"/>
            <a:r>
              <a:rPr kumimoji="1" lang="ja-JP" altLang="en-US" sz="2400">
                <a:latin typeface="DFPKyoKaSho-W4" pitchFamily="18" charset="-128"/>
                <a:ea typeface="DFPKyoKaSho-W4" pitchFamily="18" charset="-128"/>
              </a:rPr>
              <a:t>ともだちです。</a:t>
            </a:r>
          </a:p>
        </p:txBody>
      </p:sp>
      <p:graphicFrame>
        <p:nvGraphicFramePr>
          <p:cNvPr id="54281" name="Object 9"/>
          <p:cNvGraphicFramePr>
            <a:graphicFrameLocks noChangeAspect="1"/>
          </p:cNvGraphicFramePr>
          <p:nvPr/>
        </p:nvGraphicFramePr>
        <p:xfrm>
          <a:off x="5334000" y="4329113"/>
          <a:ext cx="1530758" cy="2397125"/>
        </p:xfrm>
        <a:graphic>
          <a:graphicData uri="http://schemas.openxmlformats.org/presentationml/2006/ole">
            <p:oleObj spid="_x0000_s2050" name="Document" r:id="rId6" imgW="5760720" imgH="5638800" progId="Word.Document.8">
              <p:embed/>
            </p:oleObj>
          </a:graphicData>
        </a:graphic>
      </p:graphicFrame>
      <p:sp>
        <p:nvSpPr>
          <p:cNvPr id="54282" name="AutoShape 10"/>
          <p:cNvSpPr>
            <a:spLocks noChangeArrowheads="1"/>
          </p:cNvSpPr>
          <p:nvPr/>
        </p:nvSpPr>
        <p:spPr bwMode="auto">
          <a:xfrm>
            <a:off x="6019800" y="2534682"/>
            <a:ext cx="3124200" cy="1143000"/>
          </a:xfrm>
          <a:prstGeom prst="wedgeRoundRectCallout">
            <a:avLst>
              <a:gd name="adj1" fmla="val -32116"/>
              <a:gd name="adj2" fmla="val 8583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ja-JP" altLang="en-US" sz="2400">
                <a:latin typeface="DFPKyoKaSho-W4" pitchFamily="18" charset="-128"/>
                <a:ea typeface="DFPKyoKaSho-W4" pitchFamily="18" charset="-128"/>
              </a:rPr>
              <a:t>そのひとは</a:t>
            </a:r>
          </a:p>
          <a:p>
            <a:pPr algn="ctr" eaLnBrk="1" hangingPunct="1"/>
            <a:r>
              <a:rPr kumimoji="1" lang="ja-JP" altLang="en-US" sz="2400">
                <a:latin typeface="DFPKyoKaSho-W4" pitchFamily="18" charset="-128"/>
                <a:ea typeface="DFPKyoKaSho-W4" pitchFamily="18" charset="-128"/>
              </a:rPr>
              <a:t>にほんじんですか。</a:t>
            </a:r>
          </a:p>
        </p:txBody>
      </p:sp>
      <p:sp>
        <p:nvSpPr>
          <p:cNvPr id="54283" name="AutoShape 11"/>
          <p:cNvSpPr>
            <a:spLocks noChangeArrowheads="1"/>
          </p:cNvSpPr>
          <p:nvPr/>
        </p:nvSpPr>
        <p:spPr bwMode="auto">
          <a:xfrm>
            <a:off x="0" y="5035550"/>
            <a:ext cx="3048000" cy="1143000"/>
          </a:xfrm>
          <a:prstGeom prst="wedgeRoundRectCallout">
            <a:avLst>
              <a:gd name="adj1" fmla="val 58856"/>
              <a:gd name="adj2" fmla="val -4444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ja-JP" altLang="en-US" sz="2400">
                <a:latin typeface="DFPKyoKaSho-W4" pitchFamily="18" charset="-128"/>
                <a:ea typeface="DFPKyoKaSho-W4" pitchFamily="18" charset="-128"/>
              </a:rPr>
              <a:t>・・・。</a:t>
            </a:r>
          </a:p>
          <a:p>
            <a:pPr algn="ctr" eaLnBrk="1" hangingPunct="1"/>
            <a:r>
              <a:rPr kumimoji="1" lang="ja-JP" altLang="en-US" sz="2400">
                <a:latin typeface="DFPKyoKaSho-W4" pitchFamily="18" charset="-128"/>
                <a:ea typeface="DFPKyoKaSho-W4" pitchFamily="18" charset="-128"/>
              </a:rPr>
              <a:t>さあ、わかりません。</a:t>
            </a: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457200" y="1648470"/>
            <a:ext cx="8229599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kumimoji="1" lang="ja-JP" altLang="en-US" sz="2400"/>
              <a:t>そ</a:t>
            </a:r>
            <a:r>
              <a:rPr kumimoji="1" lang="ja-JP" altLang="en-US" sz="2400" smtClean="0"/>
              <a:t>の</a:t>
            </a:r>
            <a:r>
              <a:rPr kumimoji="1" lang="en-US" altLang="ja-JP" sz="2400" dirty="0" smtClean="0"/>
              <a:t>can be used to refer to something previously mentioned.</a:t>
            </a:r>
            <a:endParaRPr kumimoji="1" lang="en-US" altLang="ja-JP" sz="24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smtClean="0"/>
              <a:t>ぶんぽう１：</a:t>
            </a:r>
            <a:r>
              <a:rPr lang="en-US" altLang="ja-JP" sz="2800" dirty="0" smtClean="0"/>
              <a:t>	Referring to people, places and things using</a:t>
            </a:r>
            <a:br>
              <a:rPr lang="en-US" altLang="ja-JP" sz="2800" dirty="0" smtClean="0"/>
            </a:br>
            <a:r>
              <a:rPr lang="en-US" altLang="ja-JP" sz="2800" dirty="0" smtClean="0"/>
              <a:t>				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この、その、あの、どの</a:t>
            </a:r>
            <a:endParaRPr lang="ja-JP" altLang="en-US" sz="2800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 animBg="1"/>
      <p:bldP spid="54280" grpId="0" animBg="1"/>
      <p:bldP spid="54282" grpId="0" animBg="1"/>
      <p:bldP spid="5428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2664"/>
            <a:ext cx="8686800" cy="386533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Ａ：　～さんの　りょうは　どの　りょう　ですか。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Ｂ：　ウイットマンです。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Ａ：　どんな　りょう　ですか。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Ｂ：　あたらしい　りょうです。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Ａ：　いいですね。へやは　ひろい　ですか。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Ｂ：　いいえ、あまり　ひろくありません。でも、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　　　とても　あかるい　へやです。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Ａ：　へやの　なかに　なにが　ありますか。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Ｂ：　ちいさい　コンピュータと　大きい　ベッドが　あります。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smtClean="0"/>
              <a:t>ぶんぽう１：</a:t>
            </a:r>
            <a:r>
              <a:rPr lang="en-US" altLang="ja-JP" sz="2800" dirty="0" smtClean="0"/>
              <a:t>	Referring to people, places and things using</a:t>
            </a:r>
            <a:br>
              <a:rPr lang="en-US" altLang="ja-JP" sz="2800" dirty="0" smtClean="0"/>
            </a:br>
            <a:r>
              <a:rPr lang="en-US" altLang="ja-JP" sz="2800" dirty="0" smtClean="0"/>
              <a:t>				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この、その、あの、どの</a:t>
            </a:r>
            <a:endParaRPr lang="ja-JP" altLang="en-US" sz="2800" dirty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4961" y="1643063"/>
            <a:ext cx="3524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1075" y="1643063"/>
            <a:ext cx="3524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smtClean="0"/>
              <a:t>ぶんぽう２：</a:t>
            </a:r>
            <a:r>
              <a:rPr lang="en-US" altLang="ja-JP" sz="2800" dirty="0" smtClean="0"/>
              <a:t>	Using location nouns:</a:t>
            </a:r>
            <a:br>
              <a:rPr lang="en-US" altLang="ja-JP" sz="2800" dirty="0" smtClean="0"/>
            </a:br>
            <a:r>
              <a:rPr lang="en-US" altLang="ja-JP" sz="2800" dirty="0" smtClean="0"/>
              <a:t>				</a:t>
            </a:r>
            <a:r>
              <a:rPr lang="ja-JP" altLang="en-US" sz="2000" smtClean="0"/>
              <a:t>中、そと、となり、よこ、ちかく、うしろ、まえ、上、下、みぎ、ひだり</a:t>
            </a:r>
            <a:endParaRPr lang="ja-JP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6" name="Picture 2" descr="L04_Page_09"/>
          <p:cNvPicPr>
            <a:picLocks noChangeAspect="1" noChangeArrowheads="1"/>
          </p:cNvPicPr>
          <p:nvPr/>
        </p:nvPicPr>
        <p:blipFill>
          <a:blip r:embed="rId2"/>
          <a:srcRect l="19069" t="13483" r="19489" b="13109"/>
          <a:stretch>
            <a:fillRect/>
          </a:stretch>
        </p:blipFill>
        <p:spPr bwMode="auto">
          <a:xfrm>
            <a:off x="2133600" y="2329319"/>
            <a:ext cx="4419600" cy="3733800"/>
          </a:xfrm>
          <a:prstGeom prst="rect">
            <a:avLst/>
          </a:prstGeom>
          <a:noFill/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4610" y="5524308"/>
            <a:ext cx="942974" cy="119716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2668044" y="2055166"/>
            <a:ext cx="1584542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うしろ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60315" y="2855933"/>
            <a:ext cx="1584542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うえ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9058" y="3734554"/>
            <a:ext cx="1584542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ひだり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53200" y="3734554"/>
            <a:ext cx="1584542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みぎ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60315" y="4427051"/>
            <a:ext cx="1584542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した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77013" y="5788966"/>
            <a:ext cx="1584542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まえ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57200" y="1578279"/>
            <a:ext cx="8035447" cy="514319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272339" y="4657884"/>
            <a:ext cx="1584542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ちかく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L04_Page_09"/>
          <p:cNvPicPr>
            <a:picLocks noChangeAspect="1" noChangeArrowheads="1"/>
          </p:cNvPicPr>
          <p:nvPr/>
        </p:nvPicPr>
        <p:blipFill>
          <a:blip r:embed="rId3"/>
          <a:srcRect l="19069" t="13483" r="19489" b="13109"/>
          <a:stretch>
            <a:fillRect/>
          </a:stretch>
        </p:blipFill>
        <p:spPr bwMode="auto">
          <a:xfrm>
            <a:off x="1981200" y="3832225"/>
            <a:ext cx="3581400" cy="3025775"/>
          </a:xfrm>
          <a:prstGeom prst="rect">
            <a:avLst/>
          </a:prstGeom>
          <a:noFill/>
        </p:spPr>
      </p:pic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>
          <a:xfrm>
            <a:off x="212725" y="163512"/>
            <a:ext cx="1600200" cy="762000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ja-JP" sz="3200" dirty="0">
                <a:ea typeface="NTモトヤ教科書4" pitchFamily="18" charset="-128"/>
              </a:rPr>
              <a:t>Place</a:t>
            </a:r>
            <a:r>
              <a:rPr lang="ja-JP" altLang="en-US" sz="3200">
                <a:solidFill>
                  <a:srgbClr val="FF0609"/>
                </a:solidFill>
                <a:latin typeface="DFPKyoKaSho-W4" pitchFamily="18" charset="-128"/>
                <a:ea typeface="DFPKyoKaSho-W4" pitchFamily="18" charset="-128"/>
              </a:rPr>
              <a:t>の</a:t>
            </a:r>
            <a:endParaRPr lang="ja-JP" altLang="en-US" sz="320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80901" name="Picture 5" descr="L02_Page_27"/>
          <p:cNvPicPr>
            <a:picLocks noChangeAspect="1" noChangeArrowheads="1"/>
          </p:cNvPicPr>
          <p:nvPr/>
        </p:nvPicPr>
        <p:blipFill>
          <a:blip r:embed="rId4"/>
          <a:srcRect l="18213" t="14311" r="17032" b="16995"/>
          <a:stretch>
            <a:fillRect/>
          </a:stretch>
        </p:blipFill>
        <p:spPr bwMode="auto">
          <a:xfrm>
            <a:off x="3040063" y="3832225"/>
            <a:ext cx="1371600" cy="1028700"/>
          </a:xfrm>
          <a:prstGeom prst="rect">
            <a:avLst/>
          </a:prstGeom>
          <a:noFill/>
        </p:spPr>
      </p:pic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838200" y="1851025"/>
            <a:ext cx="7855857" cy="5286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つくえ</a:t>
            </a:r>
            <a:r>
              <a:rPr lang="ja-JP" altLang="en-US" sz="2800">
                <a:solidFill>
                  <a:srgbClr val="FF0609"/>
                </a:solidFill>
                <a:latin typeface="DFPKyoKaSho-W4" pitchFamily="18" charset="-128"/>
                <a:ea typeface="DFPKyoKaSho-W4" pitchFamily="18" charset="-128"/>
              </a:rPr>
              <a:t>の</a:t>
            </a: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　うえ</a:t>
            </a:r>
            <a:r>
              <a:rPr lang="ja-JP" altLang="en-US" sz="2800">
                <a:solidFill>
                  <a:srgbClr val="FF0609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　ほ</a:t>
            </a: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ん</a:t>
            </a:r>
            <a:r>
              <a:rPr lang="ja-JP" altLang="en-US" sz="2800">
                <a:solidFill>
                  <a:srgbClr val="FF0609"/>
                </a:solidFill>
                <a:latin typeface="DFPKyoKaSho-W4" pitchFamily="18" charset="-128"/>
                <a:ea typeface="DFPKyoKaSho-W4" pitchFamily="18" charset="-128"/>
              </a:rPr>
              <a:t>が</a:t>
            </a: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　あ</a:t>
            </a: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ります。</a:t>
            </a: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1812926" y="163512"/>
            <a:ext cx="3322638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3200" dirty="0">
                <a:solidFill>
                  <a:schemeClr val="tx2"/>
                </a:solidFill>
                <a:ea typeface="NTモトヤ教科書4" pitchFamily="18" charset="-128"/>
              </a:rPr>
              <a:t>Location noun</a:t>
            </a:r>
            <a:r>
              <a:rPr lang="ja-JP" altLang="en-US" sz="3200">
                <a:solidFill>
                  <a:srgbClr val="FF0609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endParaRPr lang="ja-JP" altLang="en-US" sz="3200">
              <a:solidFill>
                <a:schemeClr val="tx2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5135563" y="163512"/>
            <a:ext cx="1798638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3200" dirty="0">
                <a:solidFill>
                  <a:schemeClr val="tx2"/>
                </a:solidFill>
                <a:ea typeface="NTモトヤ教科書4" pitchFamily="18" charset="-128"/>
              </a:rPr>
              <a:t>Noun</a:t>
            </a:r>
            <a:r>
              <a:rPr lang="ja-JP" altLang="en-US" sz="3200">
                <a:solidFill>
                  <a:srgbClr val="FF0609"/>
                </a:solidFill>
                <a:latin typeface="DFPKyoKaSho-W4" pitchFamily="18" charset="-128"/>
                <a:ea typeface="DFPKyoKaSho-W4" pitchFamily="18" charset="-128"/>
              </a:rPr>
              <a:t>が</a:t>
            </a:r>
            <a:endParaRPr lang="ja-JP" altLang="en-US" sz="3200">
              <a:solidFill>
                <a:schemeClr val="tx2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6934200" y="163512"/>
            <a:ext cx="1992085" cy="13065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ja-JP" altLang="en-US" sz="3200">
                <a:solidFill>
                  <a:schemeClr val="tx2"/>
                </a:solidFill>
                <a:latin typeface="DFPKyoKaSho-W4" pitchFamily="18" charset="-128"/>
                <a:ea typeface="DFPKyoKaSho-W4" pitchFamily="18" charset="-128"/>
              </a:rPr>
              <a:t>あります。</a:t>
            </a:r>
            <a:br>
              <a:rPr lang="ja-JP" altLang="en-US" sz="3200">
                <a:solidFill>
                  <a:schemeClr val="tx2"/>
                </a:solidFill>
                <a:latin typeface="DFPKyoKaSho-W4" pitchFamily="18" charset="-128"/>
                <a:ea typeface="DFPKyoKaSho-W4" pitchFamily="18" charset="-128"/>
              </a:rPr>
            </a:br>
            <a:r>
              <a:rPr lang="ja-JP" altLang="en-US" sz="3200">
                <a:solidFill>
                  <a:schemeClr val="tx2"/>
                </a:solidFill>
                <a:latin typeface="DFPKyoKaSho-W4" pitchFamily="18" charset="-128"/>
                <a:ea typeface="DFPKyoKaSho-W4" pitchFamily="18" charset="-128"/>
              </a:rPr>
              <a:t>います。</a:t>
            </a:r>
          </a:p>
        </p:txBody>
      </p:sp>
      <p:pic>
        <p:nvPicPr>
          <p:cNvPr id="80906" name="Picture 10" descr="L02_Page_14"/>
          <p:cNvPicPr>
            <a:picLocks noChangeAspect="1" noChangeArrowheads="1"/>
          </p:cNvPicPr>
          <p:nvPr/>
        </p:nvPicPr>
        <p:blipFill>
          <a:blip r:embed="rId5"/>
          <a:srcRect l="19069" t="13493" r="19637" b="15181"/>
          <a:stretch>
            <a:fillRect/>
          </a:stretch>
        </p:blipFill>
        <p:spPr bwMode="auto">
          <a:xfrm>
            <a:off x="381000" y="5106987"/>
            <a:ext cx="1600200" cy="1316038"/>
          </a:xfrm>
          <a:prstGeom prst="rect">
            <a:avLst/>
          </a:prstGeom>
          <a:noFill/>
        </p:spPr>
      </p:pic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838200" y="2384425"/>
            <a:ext cx="7855857" cy="5286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つくえ</a:t>
            </a:r>
            <a:r>
              <a:rPr lang="ja-JP" altLang="en-US" sz="2800">
                <a:solidFill>
                  <a:srgbClr val="FF0609"/>
                </a:solidFill>
                <a:latin typeface="DFPKyoKaSho-W4" pitchFamily="18" charset="-128"/>
                <a:ea typeface="DFPKyoKaSho-W4" pitchFamily="18" charset="-128"/>
              </a:rPr>
              <a:t>の</a:t>
            </a: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　ひだ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り</a:t>
            </a:r>
            <a:r>
              <a:rPr lang="ja-JP" altLang="en-US" sz="2800" smtClean="0">
                <a:solidFill>
                  <a:srgbClr val="FF0609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　かばん</a:t>
            </a:r>
            <a:r>
              <a:rPr lang="ja-JP" altLang="en-US" sz="2800">
                <a:solidFill>
                  <a:srgbClr val="FF0609"/>
                </a:solidFill>
                <a:latin typeface="DFPKyoKaSho-W4" pitchFamily="18" charset="-128"/>
                <a:ea typeface="DFPKyoKaSho-W4" pitchFamily="18" charset="-128"/>
              </a:rPr>
              <a:t>が</a:t>
            </a: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　あります。</a:t>
            </a:r>
          </a:p>
        </p:txBody>
      </p:sp>
      <p:pic>
        <p:nvPicPr>
          <p:cNvPr id="80908" name="Picture 12"/>
          <p:cNvPicPr>
            <a:picLocks noChangeAspect="1" noChangeArrowheads="1"/>
          </p:cNvPicPr>
          <p:nvPr/>
        </p:nvPicPr>
        <p:blipFill>
          <a:blip r:embed="rId6"/>
          <a:srcRect l="16922" r="45038" b="14610"/>
          <a:stretch>
            <a:fillRect/>
          </a:stretch>
        </p:blipFill>
        <p:spPr bwMode="auto">
          <a:xfrm>
            <a:off x="3090068" y="5508625"/>
            <a:ext cx="677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909" name="Rectangle 13"/>
          <p:cNvSpPr>
            <a:spLocks noChangeArrowheads="1"/>
          </p:cNvSpPr>
          <p:nvPr/>
        </p:nvSpPr>
        <p:spPr bwMode="auto">
          <a:xfrm>
            <a:off x="838200" y="2917825"/>
            <a:ext cx="7855857" cy="5286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つくえ</a:t>
            </a:r>
            <a:r>
              <a:rPr lang="ja-JP" altLang="en-US" sz="2800">
                <a:solidFill>
                  <a:srgbClr val="FF0609"/>
                </a:solidFill>
                <a:latin typeface="DFPKyoKaSho-W4" pitchFamily="18" charset="-128"/>
                <a:ea typeface="DFPKyoKaSho-W4" pitchFamily="18" charset="-128"/>
              </a:rPr>
              <a:t>の</a:t>
            </a: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　した</a:t>
            </a:r>
            <a:r>
              <a:rPr lang="ja-JP" altLang="en-US" sz="2800">
                <a:solidFill>
                  <a:srgbClr val="FF0609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　ト</a:t>
            </a: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トロ</a:t>
            </a:r>
            <a:r>
              <a:rPr lang="ja-JP" altLang="en-US" sz="2800">
                <a:solidFill>
                  <a:srgbClr val="FF0609"/>
                </a:solidFill>
                <a:latin typeface="DFPKyoKaSho-W4" pitchFamily="18" charset="-128"/>
                <a:ea typeface="DFPKyoKaSho-W4" pitchFamily="18" charset="-128"/>
              </a:rPr>
              <a:t>が</a:t>
            </a: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　います。</a:t>
            </a:r>
          </a:p>
        </p:txBody>
      </p:sp>
      <p:sp>
        <p:nvSpPr>
          <p:cNvPr id="80910" name="Rectangle 14"/>
          <p:cNvSpPr>
            <a:spLocks noChangeArrowheads="1"/>
          </p:cNvSpPr>
          <p:nvPr/>
        </p:nvSpPr>
        <p:spPr bwMode="auto">
          <a:xfrm>
            <a:off x="212725" y="87312"/>
            <a:ext cx="4922838" cy="990600"/>
          </a:xfrm>
          <a:prstGeom prst="rect">
            <a:avLst/>
          </a:prstGeom>
          <a:noFill/>
          <a:ln w="76200" cap="rnd" cmpd="sng">
            <a:solidFill>
              <a:srgbClr val="FF0000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11" name="Rectangle 15"/>
          <p:cNvSpPr>
            <a:spLocks noChangeArrowheads="1"/>
          </p:cNvSpPr>
          <p:nvPr/>
        </p:nvSpPr>
        <p:spPr bwMode="auto">
          <a:xfrm>
            <a:off x="838200" y="1851025"/>
            <a:ext cx="3385457" cy="533400"/>
          </a:xfrm>
          <a:prstGeom prst="rect">
            <a:avLst/>
          </a:prstGeom>
          <a:noFill/>
          <a:ln w="76200" cap="rnd" cmpd="sng">
            <a:solidFill>
              <a:srgbClr val="FF0000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838200" y="2379663"/>
            <a:ext cx="3385457" cy="533400"/>
          </a:xfrm>
          <a:prstGeom prst="rect">
            <a:avLst/>
          </a:prstGeom>
          <a:noFill/>
          <a:ln w="76200" cap="rnd" cmpd="sng">
            <a:solidFill>
              <a:srgbClr val="FF0000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13" name="Rectangle 17"/>
          <p:cNvSpPr>
            <a:spLocks noChangeArrowheads="1"/>
          </p:cNvSpPr>
          <p:nvPr/>
        </p:nvSpPr>
        <p:spPr bwMode="auto">
          <a:xfrm>
            <a:off x="838199" y="2917825"/>
            <a:ext cx="3385458" cy="533400"/>
          </a:xfrm>
          <a:prstGeom prst="rect">
            <a:avLst/>
          </a:prstGeom>
          <a:noFill/>
          <a:ln w="76200" cap="rnd" cmpd="sng">
            <a:solidFill>
              <a:srgbClr val="FF0000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5219647"/>
            <a:ext cx="1170594" cy="148614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animBg="1"/>
      <p:bldP spid="80902" grpId="0" animBg="1"/>
      <p:bldP spid="80903" grpId="0" animBg="1"/>
      <p:bldP spid="80904" grpId="0" animBg="1"/>
      <p:bldP spid="80905" grpId="0" animBg="1"/>
      <p:bldP spid="80907" grpId="0" animBg="1"/>
      <p:bldP spid="80909" grpId="0" animBg="1"/>
      <p:bldP spid="80910" grpId="0" animBg="1"/>
      <p:bldP spid="80912" grpId="0" animBg="1"/>
      <p:bldP spid="809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L04_Page_43"/>
          <p:cNvPicPr>
            <a:picLocks noChangeAspect="1" noChangeArrowheads="1"/>
          </p:cNvPicPr>
          <p:nvPr/>
        </p:nvPicPr>
        <p:blipFill>
          <a:blip r:embed="rId3"/>
          <a:srcRect l="22598" t="19174" r="23164" b="19041"/>
          <a:stretch>
            <a:fillRect/>
          </a:stretch>
        </p:blipFill>
        <p:spPr bwMode="auto">
          <a:xfrm>
            <a:off x="5410200" y="3558380"/>
            <a:ext cx="3048000" cy="2455863"/>
          </a:xfrm>
          <a:prstGeom prst="rect">
            <a:avLst/>
          </a:prstGeom>
          <a:noFill/>
        </p:spPr>
      </p:pic>
      <p:pic>
        <p:nvPicPr>
          <p:cNvPr id="84995" name="Picture 3" descr="L02_Page_14"/>
          <p:cNvPicPr>
            <a:picLocks noChangeAspect="1" noChangeArrowheads="1"/>
          </p:cNvPicPr>
          <p:nvPr/>
        </p:nvPicPr>
        <p:blipFill>
          <a:blip r:embed="rId4"/>
          <a:srcRect l="19069" t="13493" r="19637" b="15181"/>
          <a:stretch>
            <a:fillRect/>
          </a:stretch>
        </p:blipFill>
        <p:spPr bwMode="auto">
          <a:xfrm>
            <a:off x="380999" y="4414837"/>
            <a:ext cx="2971800" cy="2443163"/>
          </a:xfrm>
          <a:prstGeom prst="rect">
            <a:avLst/>
          </a:prstGeom>
          <a:noFill/>
        </p:spPr>
      </p:pic>
      <p:pic>
        <p:nvPicPr>
          <p:cNvPr id="84996" name="Picture 4" descr="L02_Page_27"/>
          <p:cNvPicPr>
            <a:picLocks noChangeAspect="1" noChangeArrowheads="1"/>
          </p:cNvPicPr>
          <p:nvPr/>
        </p:nvPicPr>
        <p:blipFill>
          <a:blip r:embed="rId5"/>
          <a:srcRect l="18213" t="14311" r="17032" b="16995"/>
          <a:stretch>
            <a:fillRect/>
          </a:stretch>
        </p:blipFill>
        <p:spPr bwMode="auto">
          <a:xfrm>
            <a:off x="3428999" y="5176837"/>
            <a:ext cx="1600200" cy="1200150"/>
          </a:xfrm>
          <a:prstGeom prst="rect">
            <a:avLst/>
          </a:prstGeom>
          <a:noFill/>
        </p:spPr>
      </p:pic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8023474" y="3480732"/>
            <a:ext cx="90281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なか</a:t>
            </a: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3124199" y="4786312"/>
            <a:ext cx="90281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そと</a:t>
            </a: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204559" y="2017486"/>
            <a:ext cx="8548914" cy="52322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アリスさ</a:t>
            </a: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んのかばん</a:t>
            </a:r>
            <a:r>
              <a:rPr lang="ja-JP" altLang="en-US" sz="2800">
                <a:solidFill>
                  <a:srgbClr val="FF0609"/>
                </a:solidFill>
                <a:latin typeface="DFPKyoKaSho-W4" pitchFamily="18" charset="-128"/>
                <a:ea typeface="DFPKyoKaSho-W4" pitchFamily="18" charset="-128"/>
              </a:rPr>
              <a:t>の</a:t>
            </a: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　なか</a:t>
            </a:r>
            <a:r>
              <a:rPr lang="ja-JP" altLang="en-US" sz="2800">
                <a:solidFill>
                  <a:srgbClr val="FF0609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　ほん</a:t>
            </a:r>
            <a:r>
              <a:rPr lang="ja-JP" altLang="en-US" sz="2800">
                <a:solidFill>
                  <a:srgbClr val="FF0609"/>
                </a:solidFill>
                <a:latin typeface="DFPKyoKaSho-W4" pitchFamily="18" charset="-128"/>
                <a:ea typeface="DFPKyoKaSho-W4" pitchFamily="18" charset="-128"/>
              </a:rPr>
              <a:t>が</a:t>
            </a: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　あります。</a:t>
            </a:r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228598" y="2767894"/>
            <a:ext cx="8548913" cy="52322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リーさ</a:t>
            </a: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んのかばん</a:t>
            </a:r>
            <a:r>
              <a:rPr lang="ja-JP" altLang="en-US" sz="2800">
                <a:solidFill>
                  <a:srgbClr val="FF0609"/>
                </a:solidFill>
                <a:latin typeface="DFPKyoKaSho-W4" pitchFamily="18" charset="-128"/>
                <a:ea typeface="DFPKyoKaSho-W4" pitchFamily="18" charset="-128"/>
              </a:rPr>
              <a:t>の</a:t>
            </a: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　そと</a:t>
            </a:r>
            <a:r>
              <a:rPr lang="ja-JP" altLang="en-US" sz="2800">
                <a:solidFill>
                  <a:srgbClr val="FF0609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　ほ</a:t>
            </a: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ん</a:t>
            </a:r>
            <a:r>
              <a:rPr lang="ja-JP" altLang="en-US" sz="2800">
                <a:solidFill>
                  <a:srgbClr val="FF0609"/>
                </a:solidFill>
                <a:latin typeface="DFPKyoKaSho-W4" pitchFamily="18" charset="-128"/>
                <a:ea typeface="DFPKyoKaSho-W4" pitchFamily="18" charset="-128"/>
              </a:rPr>
              <a:t>が</a:t>
            </a: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　あります。</a:t>
            </a:r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685799" y="6084887"/>
            <a:ext cx="203132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リーさ</a:t>
            </a:r>
            <a:r>
              <a:rPr lang="ja-JP" altLang="en-US">
                <a:latin typeface="DFPKyoKaSho-W4" pitchFamily="18" charset="-128"/>
                <a:ea typeface="DFPKyoKaSho-W4" pitchFamily="18" charset="-128"/>
              </a:rPr>
              <a:t>んのかばん</a:t>
            </a:r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6019799" y="5309532"/>
            <a:ext cx="226215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アリスさ</a:t>
            </a:r>
            <a:r>
              <a:rPr lang="ja-JP" altLang="en-US">
                <a:latin typeface="DFPKyoKaSho-W4" pitchFamily="18" charset="-128"/>
                <a:ea typeface="DFPKyoKaSho-W4" pitchFamily="18" charset="-128"/>
              </a:rPr>
              <a:t>んのかばん</a:t>
            </a:r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204558" y="2017486"/>
            <a:ext cx="5267325" cy="533400"/>
          </a:xfrm>
          <a:prstGeom prst="rect">
            <a:avLst/>
          </a:prstGeom>
          <a:noFill/>
          <a:ln w="76200" cap="rnd" cmpd="sng">
            <a:solidFill>
              <a:srgbClr val="FF0000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252635" y="2757714"/>
            <a:ext cx="5243285" cy="533400"/>
          </a:xfrm>
          <a:prstGeom prst="rect">
            <a:avLst/>
          </a:prstGeom>
          <a:noFill/>
          <a:ln w="76200" cap="rnd" cmpd="sng">
            <a:solidFill>
              <a:srgbClr val="FF0000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5135563" y="163512"/>
            <a:ext cx="1798638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3200" dirty="0">
                <a:solidFill>
                  <a:schemeClr val="tx2"/>
                </a:solidFill>
                <a:ea typeface="NTモトヤ教科書4" pitchFamily="18" charset="-128"/>
              </a:rPr>
              <a:t>Noun</a:t>
            </a:r>
            <a:r>
              <a:rPr lang="ja-JP" altLang="en-US" sz="3200">
                <a:solidFill>
                  <a:srgbClr val="FF0609"/>
                </a:solidFill>
                <a:latin typeface="DFPKyoKaSho-W4" pitchFamily="18" charset="-128"/>
                <a:ea typeface="DFPKyoKaSho-W4" pitchFamily="18" charset="-128"/>
              </a:rPr>
              <a:t>が</a:t>
            </a:r>
            <a:endParaRPr lang="ja-JP" altLang="en-US" sz="3200">
              <a:solidFill>
                <a:schemeClr val="tx2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934200" y="163512"/>
            <a:ext cx="1992085" cy="13065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ja-JP" altLang="en-US" sz="3200">
                <a:solidFill>
                  <a:schemeClr val="tx2"/>
                </a:solidFill>
                <a:latin typeface="DFPKyoKaSho-W4" pitchFamily="18" charset="-128"/>
                <a:ea typeface="DFPKyoKaSho-W4" pitchFamily="18" charset="-128"/>
              </a:rPr>
              <a:t>あります。</a:t>
            </a:r>
            <a:br>
              <a:rPr lang="ja-JP" altLang="en-US" sz="3200">
                <a:solidFill>
                  <a:schemeClr val="tx2"/>
                </a:solidFill>
                <a:latin typeface="DFPKyoKaSho-W4" pitchFamily="18" charset="-128"/>
                <a:ea typeface="DFPKyoKaSho-W4" pitchFamily="18" charset="-128"/>
              </a:rPr>
            </a:br>
            <a:r>
              <a:rPr lang="ja-JP" altLang="en-US" sz="3200">
                <a:solidFill>
                  <a:schemeClr val="tx2"/>
                </a:solidFill>
                <a:latin typeface="DFPKyoKaSho-W4" pitchFamily="18" charset="-128"/>
                <a:ea typeface="DFPKyoKaSho-W4" pitchFamily="18" charset="-128"/>
              </a:rPr>
              <a:t>います。</a:t>
            </a: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title"/>
          </p:nvPr>
        </p:nvSpPr>
        <p:spPr>
          <a:xfrm>
            <a:off x="212725" y="163512"/>
            <a:ext cx="1600200" cy="762000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ja-JP" sz="3200" dirty="0">
                <a:ea typeface="NTモトヤ教科書4" pitchFamily="18" charset="-128"/>
              </a:rPr>
              <a:t>Place</a:t>
            </a:r>
            <a:r>
              <a:rPr lang="ja-JP" altLang="en-US" sz="3200">
                <a:solidFill>
                  <a:srgbClr val="FF0609"/>
                </a:solidFill>
                <a:latin typeface="DFPKyoKaSho-W4" pitchFamily="18" charset="-128"/>
                <a:ea typeface="DFPKyoKaSho-W4" pitchFamily="18" charset="-128"/>
              </a:rPr>
              <a:t>の</a:t>
            </a:r>
            <a:endParaRPr lang="ja-JP" altLang="en-US" sz="320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812926" y="163512"/>
            <a:ext cx="3322638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3200" dirty="0">
                <a:solidFill>
                  <a:schemeClr val="tx2"/>
                </a:solidFill>
                <a:ea typeface="NTモトヤ教科書4" pitchFamily="18" charset="-128"/>
              </a:rPr>
              <a:t>Location noun</a:t>
            </a:r>
            <a:r>
              <a:rPr lang="ja-JP" altLang="en-US" sz="3200">
                <a:solidFill>
                  <a:srgbClr val="FF0609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endParaRPr lang="ja-JP" altLang="en-US" sz="3200">
              <a:solidFill>
                <a:schemeClr val="tx2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12725" y="87312"/>
            <a:ext cx="4922838" cy="990600"/>
          </a:xfrm>
          <a:prstGeom prst="rect">
            <a:avLst/>
          </a:prstGeom>
          <a:noFill/>
          <a:ln w="76200" cap="rnd" cmpd="sng">
            <a:solidFill>
              <a:srgbClr val="FF0000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animBg="1"/>
      <p:bldP spid="84998" grpId="0" animBg="1"/>
      <p:bldP spid="84999" grpId="0" animBg="1"/>
      <p:bldP spid="85000" grpId="0" animBg="1"/>
      <p:bldP spid="85001" grpId="0" animBg="1"/>
      <p:bldP spid="85002" grpId="0" animBg="1"/>
      <p:bldP spid="85003" grpId="0" animBg="1"/>
      <p:bldP spid="8500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2800" dirty="0" smtClean="0"/>
              <a:t>Place</a:t>
            </a:r>
            <a:r>
              <a:rPr lang="ja-JP" altLang="en-US" sz="2800" smtClean="0">
                <a:solidFill>
                  <a:srgbClr val="FF0609"/>
                </a:solidFill>
                <a:latin typeface="DFPKyoKaSho-W4" pitchFamily="18" charset="-128"/>
                <a:ea typeface="DFPKyoKaSho-W4" pitchFamily="18" charset="-128"/>
              </a:rPr>
              <a:t>の</a:t>
            </a:r>
            <a:r>
              <a:rPr lang="ja-JP" altLang="en-US" sz="2800" smtClean="0"/>
              <a:t> </a:t>
            </a:r>
            <a:r>
              <a:rPr lang="en-US" altLang="ja-JP" sz="2800" dirty="0" smtClean="0"/>
              <a:t>location</a:t>
            </a:r>
            <a:r>
              <a:rPr lang="ja-JP" altLang="en-US" sz="2800" smtClean="0">
                <a:solidFill>
                  <a:srgbClr val="FF0609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r>
              <a:rPr lang="ja-JP" altLang="en-US" sz="2800" smtClean="0"/>
              <a:t> </a:t>
            </a:r>
            <a:r>
              <a:rPr lang="en-US" altLang="ja-JP" sz="2800" dirty="0" smtClean="0"/>
              <a:t>noun</a:t>
            </a:r>
            <a:r>
              <a:rPr lang="ja-JP" altLang="en-US" sz="2800" smtClean="0">
                <a:solidFill>
                  <a:srgbClr val="FF0609"/>
                </a:solidFill>
                <a:latin typeface="DFPKyoKaSho-W4" pitchFamily="18" charset="-128"/>
                <a:ea typeface="DFPKyoKaSho-W4" pitchFamily="18" charset="-128"/>
              </a:rPr>
              <a:t>が</a:t>
            </a:r>
            <a:r>
              <a:rPr lang="ja-JP" altLang="en-US" sz="2800" smtClean="0"/>
              <a:t> 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あります／います。</a:t>
            </a:r>
            <a:endParaRPr lang="en-US" sz="2800" dirty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6148" name="Picture 4" descr="C:\Users\tokumasu\Desktop\Nakama1_2nd\illustration-web\ch5\la_05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4338" y="1703614"/>
            <a:ext cx="6842034" cy="42762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Oval 8"/>
          <p:cNvSpPr/>
          <p:nvPr/>
        </p:nvSpPr>
        <p:spPr>
          <a:xfrm>
            <a:off x="1683657" y="2525486"/>
            <a:ext cx="725714" cy="254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75314" y="3773715"/>
            <a:ext cx="2191657" cy="1625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41258" y="3962399"/>
            <a:ext cx="406400" cy="5805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44800" y="2351313"/>
            <a:ext cx="812800" cy="9724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778171" y="2525486"/>
            <a:ext cx="537030" cy="14369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409371" y="4252685"/>
            <a:ext cx="711200" cy="8128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2800" dirty="0" smtClean="0"/>
              <a:t>Place</a:t>
            </a:r>
            <a:r>
              <a:rPr lang="ja-JP" altLang="en-US" sz="2800" smtClean="0">
                <a:solidFill>
                  <a:srgbClr val="FF0609"/>
                </a:solidFill>
                <a:latin typeface="DFPKyoKaSho-W4" pitchFamily="18" charset="-128"/>
                <a:ea typeface="DFPKyoKaSho-W4" pitchFamily="18" charset="-128"/>
              </a:rPr>
              <a:t>の</a:t>
            </a:r>
            <a:r>
              <a:rPr lang="ja-JP" altLang="en-US" sz="2800" smtClean="0"/>
              <a:t> </a:t>
            </a:r>
            <a:r>
              <a:rPr lang="en-US" altLang="ja-JP" sz="2800" dirty="0" smtClean="0"/>
              <a:t>location</a:t>
            </a:r>
            <a:r>
              <a:rPr lang="ja-JP" altLang="en-US" sz="2800" smtClean="0">
                <a:solidFill>
                  <a:srgbClr val="FF0609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r>
              <a:rPr lang="ja-JP" altLang="en-US" sz="2800" smtClean="0"/>
              <a:t> </a:t>
            </a:r>
            <a:r>
              <a:rPr lang="ja-JP" altLang="en-US" sz="2800" u="sng" smtClean="0">
                <a:latin typeface="DFPKyoKaSho-W4" pitchFamily="18" charset="-128"/>
                <a:ea typeface="DFPKyoKaSho-W4" pitchFamily="18" charset="-128"/>
              </a:rPr>
              <a:t>なに</a:t>
            </a:r>
            <a:r>
              <a:rPr lang="ja-JP" altLang="en-US" sz="2800" smtClean="0">
                <a:solidFill>
                  <a:srgbClr val="FF0609"/>
                </a:solidFill>
                <a:latin typeface="DFPKyoKaSho-W4" pitchFamily="18" charset="-128"/>
                <a:ea typeface="DFPKyoKaSho-W4" pitchFamily="18" charset="-128"/>
              </a:rPr>
              <a:t>が</a:t>
            </a:r>
            <a:r>
              <a:rPr lang="ja-JP" altLang="en-US" sz="2800" smtClean="0"/>
              <a:t> 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あります／います。</a:t>
            </a:r>
            <a:endParaRPr lang="en-US" sz="2800" dirty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6148" name="Picture 4" descr="C:\Users\tokumasu\Desktop\Nakama1_2nd\illustration-web\ch5\la_05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4338" y="1703614"/>
            <a:ext cx="6842034" cy="42762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Oval 8"/>
          <p:cNvSpPr/>
          <p:nvPr/>
        </p:nvSpPr>
        <p:spPr>
          <a:xfrm>
            <a:off x="1683657" y="2525486"/>
            <a:ext cx="725714" cy="254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75314" y="3773715"/>
            <a:ext cx="2191657" cy="1625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41258" y="3962399"/>
            <a:ext cx="406400" cy="5805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44800" y="2351313"/>
            <a:ext cx="812800" cy="9724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778171" y="2525486"/>
            <a:ext cx="537030" cy="14369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409371" y="4252685"/>
            <a:ext cx="711200" cy="8128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P185 Activity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 descr="ピクチャ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014" y="1617410"/>
            <a:ext cx="5466915" cy="499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P184 Activity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 descr="ピクチャ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27" y="2480563"/>
            <a:ext cx="4232855" cy="31260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26" name="Picture 2" descr="C:\Users\tokumasu\Desktop\____ 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6600" y="2736394"/>
            <a:ext cx="4597400" cy="287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たんごの　ふくしゅう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P186 Activity 3</a:t>
            </a:r>
            <a:endParaRPr lang="en-US" dirty="0"/>
          </a:p>
        </p:txBody>
      </p:sp>
      <p:pic>
        <p:nvPicPr>
          <p:cNvPr id="5" name="Content Placeholder 4" descr="ピクチャ 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5059361" cy="51212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67289" y="2718148"/>
            <a:ext cx="26629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まど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ドア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山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川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き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くるま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いぬ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ねこ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じてんしゃ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dirty="0" smtClean="0">
                <a:latin typeface="DFPKyoKaSho-W4" pitchFamily="18" charset="-128"/>
                <a:ea typeface="DFPKyoKaSho-W4" pitchFamily="18" charset="-128"/>
              </a:rPr>
              <a:t>しぜん</a:t>
            </a:r>
            <a:r>
              <a:rPr lang="en-US" altLang="ja-JP" dirty="0" smtClean="0"/>
              <a:t> (nature)</a:t>
            </a:r>
            <a:br>
              <a:rPr lang="en-US" altLang="ja-JP" dirty="0" smtClean="0"/>
            </a:br>
            <a:r>
              <a:rPr lang="en-US" altLang="ja-JP" sz="3100" dirty="0" smtClean="0"/>
              <a:t>(p166-67)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5251" y="1948484"/>
            <a:ext cx="1382940" cy="2929370"/>
          </a:xfrm>
        </p:spPr>
        <p:txBody>
          <a:bodyPr>
            <a:normAutofit/>
          </a:bodyPr>
          <a:lstStyle/>
          <a:p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かわ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き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やま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2400" u="sng" dirty="0" smtClean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6" name="Picture 5" descr="la_05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141" y="1923211"/>
            <a:ext cx="3887688" cy="295464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55251" y="5151815"/>
            <a:ext cx="7721092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kumimoji="1" lang="ja-JP" altLang="en-US" sz="2400" dirty="0" smtClean="0">
                <a:latin typeface="DFPKyoKaSho-W4" pitchFamily="18" charset="-128"/>
                <a:ea typeface="DFPKyoKaSho-W4" pitchFamily="18" charset="-128"/>
              </a:rPr>
              <a:t>コロラドに　たかい　やまが　ありますか。</a:t>
            </a:r>
            <a:endParaRPr kumimoji="1"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/>
              <a:buChar char="•"/>
            </a:pP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インディアナに　たかい　やまが　ありますか。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/>
              <a:buChar char="•"/>
            </a:pPr>
            <a:r>
              <a:rPr kumimoji="1" lang="ja-JP" altLang="en-US" sz="2400" dirty="0" smtClean="0">
                <a:latin typeface="DFPKyoKaSho-W4" pitchFamily="18" charset="-128"/>
                <a:ea typeface="DFPKyoKaSho-W4" pitchFamily="18" charset="-128"/>
              </a:rPr>
              <a:t>このへんに　たかい　やまが　ありますか。</a:t>
            </a:r>
            <a:endParaRPr kumimoji="1"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/>
              <a:buChar char="•"/>
            </a:pPr>
            <a:r>
              <a:rPr kumimoji="1" lang="ja-JP" altLang="en-US" sz="2400" dirty="0" smtClean="0">
                <a:latin typeface="DFPKyoKaSho-W4" pitchFamily="18" charset="-128"/>
                <a:ea typeface="DFPKyoKaSho-W4" pitchFamily="18" charset="-128"/>
              </a:rPr>
              <a:t>大学の　キャンパスに　かわが　ありますか。</a:t>
            </a:r>
            <a:endParaRPr kumimoji="1" lang="ja-JP" alt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dirty="0" smtClean="0">
                <a:latin typeface="DFPKyoKaSho-W4" pitchFamily="18" charset="-128"/>
                <a:ea typeface="DFPKyoKaSho-W4" pitchFamily="18" charset="-128"/>
              </a:rPr>
              <a:t>キャンパス</a:t>
            </a:r>
            <a:r>
              <a:rPr lang="en-US" altLang="ja-JP" dirty="0" smtClean="0">
                <a:latin typeface="DFPKyoKaSho-W4" pitchFamily="18" charset="-128"/>
                <a:ea typeface="DFPKyoKaSho-W4" pitchFamily="18" charset="-128"/>
              </a:rPr>
              <a:t/>
            </a:r>
            <a:br>
              <a:rPr lang="en-US" altLang="ja-JP" dirty="0" smtClean="0">
                <a:latin typeface="DFPKyoKaSho-W4" pitchFamily="18" charset="-128"/>
                <a:ea typeface="DFPKyoKaSho-W4" pitchFamily="18" charset="-128"/>
              </a:rPr>
            </a:br>
            <a:r>
              <a:rPr lang="en-US" altLang="ja-JP" sz="3100" dirty="0" smtClean="0"/>
              <a:t>(p166-67)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199" y="2155086"/>
            <a:ext cx="3025037" cy="4702914"/>
          </a:xfrm>
        </p:spPr>
        <p:txBody>
          <a:bodyPr>
            <a:normAutofit/>
          </a:bodyPr>
          <a:lstStyle/>
          <a:p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がくせいかいかん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がくしょく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たいいくかん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ラボ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2400" u="sng" dirty="0" smtClean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2052" name="Picture 4" descr="C:\Users\tokumasu\Desktop\Nakama1_2nd\illustration-web\ch5\la_05_19n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5436" y="1689785"/>
            <a:ext cx="4123250" cy="31336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83771" y="5032655"/>
            <a:ext cx="7707086" cy="16888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ラボに　なにが　ありますか。</a:t>
            </a: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ラボで　なにを　しますか。</a:t>
            </a: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たいいくかんで　なにを　しますか。</a:t>
            </a: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がくせいかいかんに　なにが　ありますか。</a:t>
            </a: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きょうしつ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100" dirty="0" smtClean="0"/>
              <a:t>(p166-67)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41721" y="2003591"/>
            <a:ext cx="2677884" cy="3207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いす</a:t>
            </a: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コンピュータ</a:t>
            </a: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つくえ</a:t>
            </a: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ドア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とけい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ビデオ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まど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ja-JP" sz="2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</p:txBody>
      </p:sp>
      <p:pic>
        <p:nvPicPr>
          <p:cNvPr id="4098" name="Picture 2" descr="C:\Users\tokumasu\Desktop\Nakama1_2nd\illustration-web\ch5\la_05_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4354" y="2003591"/>
            <a:ext cx="4826538" cy="32072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へや</a:t>
            </a:r>
            <a:r>
              <a:rPr lang="en-US" altLang="ja-JP" dirty="0" smtClean="0">
                <a:latin typeface="DFPKyoKaSho-W4" pitchFamily="18" charset="-128"/>
                <a:ea typeface="DFPKyoKaSho-W4" pitchFamily="18" charset="-128"/>
              </a:rPr>
              <a:t/>
            </a:r>
            <a:br>
              <a:rPr lang="en-US" altLang="ja-JP" dirty="0" smtClean="0">
                <a:latin typeface="DFPKyoKaSho-W4" pitchFamily="18" charset="-128"/>
                <a:ea typeface="DFPKyoKaSho-W4" pitchFamily="18" charset="-128"/>
              </a:rPr>
            </a:br>
            <a:r>
              <a:rPr lang="en-US" altLang="ja-JP" sz="3100" dirty="0" smtClean="0"/>
              <a:t>(p166-67)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875772"/>
            <a:ext cx="1935271" cy="4174299"/>
          </a:xfrm>
        </p:spPr>
        <p:txBody>
          <a:bodyPr>
            <a:normAutofit/>
          </a:bodyPr>
          <a:lstStyle/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いす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いぬ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え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おしいれ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しゃしん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ソファ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たんす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つくえ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テーブル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94142" y="1906479"/>
            <a:ext cx="1935271" cy="4449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でんわ</a:t>
            </a: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ドア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とけい</a:t>
            </a: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ねこ</a:t>
            </a: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ふとん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ベッド</a:t>
            </a: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ほんだな</a:t>
            </a: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まど</a:t>
            </a: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</p:txBody>
      </p:sp>
      <p:pic>
        <p:nvPicPr>
          <p:cNvPr id="3075" name="Picture 3" descr="C:\Users\tokumasu\Desktop\Nakama1_2nd\illustration-web\ch5\la_05_02n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1991" y="2354893"/>
            <a:ext cx="4569698" cy="31690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Adjectives</a:t>
            </a:r>
            <a:br>
              <a:rPr lang="en-US" dirty="0" smtClean="0"/>
            </a:br>
            <a:r>
              <a:rPr lang="en-US" sz="3100" dirty="0" smtClean="0"/>
              <a:t>(p168)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3141945" cy="4525963"/>
          </a:xfrm>
        </p:spPr>
        <p:txBody>
          <a:bodyPr>
            <a:normAutofit/>
          </a:bodyPr>
          <a:lstStyle/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あかるい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くらい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せまい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ひろい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はやい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しずか（な）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171" name="Picture 3" descr="C:\Users\tokumasu\Desktop\Nakama1_2nd\illustration-web\ch5\la_05_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9145" y="2339236"/>
            <a:ext cx="4688764" cy="33524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となりのトトロ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2235" y="2370072"/>
            <a:ext cx="5967482" cy="398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2136</TotalTime>
  <Words>513</Words>
  <Application>Microsoft Office PowerPoint</Application>
  <PresentationFormat>On-screen Show (4:3)</PresentationFormat>
  <Paragraphs>168</Paragraphs>
  <Slides>30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Office Theme</vt:lpstr>
      <vt:lpstr>Equity</vt:lpstr>
      <vt:lpstr>文書</vt:lpstr>
      <vt:lpstr>Document</vt:lpstr>
      <vt:lpstr>にほんご JPN101</vt:lpstr>
      <vt:lpstr>あきやすみ　なにを　しましたか。</vt:lpstr>
      <vt:lpstr>たんごの　ふくしゅう</vt:lpstr>
      <vt:lpstr>しぜん (nature) (p166-67)</vt:lpstr>
      <vt:lpstr>キャンパス (p166-67)</vt:lpstr>
      <vt:lpstr>きょうしつ (p166-67)</vt:lpstr>
      <vt:lpstr>へや (p166-67)</vt:lpstr>
      <vt:lpstr>Adjectives (p168)</vt:lpstr>
      <vt:lpstr>となりのトトロ</vt:lpstr>
      <vt:lpstr>さつきは　どんな　おんなのこ　ですか。 めいは　どんな　おんなのこ　ですか。</vt:lpstr>
      <vt:lpstr>さつきと　めいの　うちは　どんな　うちですか。</vt:lpstr>
      <vt:lpstr>へやの　なかに　なにが　ありますか。</vt:lpstr>
      <vt:lpstr>へや</vt:lpstr>
      <vt:lpstr>のりもの</vt:lpstr>
      <vt:lpstr>P172 Activity 5</vt:lpstr>
      <vt:lpstr>ぶんぽうの　ふくしゅう</vt:lpstr>
      <vt:lpstr>ぶんぽう１： Referring to people, places and things using     この、その、あの、どの</vt:lpstr>
      <vt:lpstr>ぶんぽう１： Referring to people, places and things using     この、その、あの、どの</vt:lpstr>
      <vt:lpstr>Slide 19</vt:lpstr>
      <vt:lpstr>P181 Activity 2</vt:lpstr>
      <vt:lpstr>ぶんぽう１： Referring to people, places and things using     この、その、あの、どの</vt:lpstr>
      <vt:lpstr>ぶんぽう１： Referring to people, places and things using     この、その、あの、どの</vt:lpstr>
      <vt:lpstr>ぶんぽう２： Using location nouns:     中、そと、となり、よこ、ちかく、うしろ、まえ、上、下、みぎ、ひだり</vt:lpstr>
      <vt:lpstr>Placeの</vt:lpstr>
      <vt:lpstr>Placeの</vt:lpstr>
      <vt:lpstr>Placeの locationに nounが あります／います。</vt:lpstr>
      <vt:lpstr>Placeの locationに なにが あります／います。</vt:lpstr>
      <vt:lpstr>P185 Activity 2</vt:lpstr>
      <vt:lpstr>P184 Activity 1</vt:lpstr>
      <vt:lpstr>P186 Activity 3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258</cp:revision>
  <dcterms:created xsi:type="dcterms:W3CDTF">2009-11-08T20:58:08Z</dcterms:created>
  <dcterms:modified xsi:type="dcterms:W3CDTF">2010-02-01T22:18:21Z</dcterms:modified>
</cp:coreProperties>
</file>