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4"/>
  </p:notesMasterIdLst>
  <p:handoutMasterIdLst>
    <p:handoutMasterId r:id="rId35"/>
  </p:handoutMasterIdLst>
  <p:sldIdLst>
    <p:sldId id="300" r:id="rId3"/>
    <p:sldId id="507" r:id="rId4"/>
    <p:sldId id="593" r:id="rId5"/>
    <p:sldId id="594" r:id="rId6"/>
    <p:sldId id="595" r:id="rId7"/>
    <p:sldId id="596" r:id="rId8"/>
    <p:sldId id="587" r:id="rId9"/>
    <p:sldId id="597" r:id="rId10"/>
    <p:sldId id="601" r:id="rId11"/>
    <p:sldId id="600" r:id="rId12"/>
    <p:sldId id="588" r:id="rId13"/>
    <p:sldId id="589" r:id="rId14"/>
    <p:sldId id="598" r:id="rId15"/>
    <p:sldId id="528" r:id="rId16"/>
    <p:sldId id="607" r:id="rId17"/>
    <p:sldId id="603" r:id="rId18"/>
    <p:sldId id="608" r:id="rId19"/>
    <p:sldId id="606" r:id="rId20"/>
    <p:sldId id="609" r:id="rId21"/>
    <p:sldId id="566" r:id="rId22"/>
    <p:sldId id="570" r:id="rId23"/>
    <p:sldId id="612" r:id="rId24"/>
    <p:sldId id="613" r:id="rId25"/>
    <p:sldId id="614" r:id="rId26"/>
    <p:sldId id="616" r:id="rId27"/>
    <p:sldId id="569" r:id="rId28"/>
    <p:sldId id="571" r:id="rId29"/>
    <p:sldId id="611" r:id="rId30"/>
    <p:sldId id="527" r:id="rId31"/>
    <p:sldId id="553" r:id="rId32"/>
    <p:sldId id="617" r:id="rId3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52" autoAdjust="0"/>
  </p:normalViewPr>
  <p:slideViewPr>
    <p:cSldViewPr snapToGrid="0" snapToObjects="1">
      <p:cViewPr varScale="1">
        <p:scale>
          <a:sx n="55" d="100"/>
          <a:sy n="55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65CF57D-9219-EE40-885D-22FAB768DC00}" type="datetimeFigureOut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F11DC8-25C7-D84D-8CAF-E01A579A533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D4D1A3-1AFD-874B-B580-1C5F174CECC2}" type="datetimeFigureOut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4D442-2351-4443-9842-9C3E56295B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7A2193-1D8E-4DEB-961C-6D9C96A48C61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541B09-7F4D-49FB-9B63-F00EC6B5BB9E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76E53-62ED-47B1-804A-F30D9B4F1A4D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C9AD3-7330-4076-AFD6-E402DE5744F2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CF999-F2A0-42FA-8BE8-6D1D91833D1F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E984A0-E24F-47F5-AA8F-43939A77F5CF}" type="slidenum">
              <a:rPr lang="en-US" altLang="ja-JP" smtClean="0">
                <a:ea typeface="ＭＳ Ｐゴシック" pitchFamily="50" charset="-128"/>
              </a:rPr>
              <a:pPr/>
              <a:t>22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9FCEE5-2E00-4C22-BEAA-3B2F8400A212}" type="slidenum">
              <a:rPr lang="en-US" altLang="ja-JP" smtClean="0">
                <a:ea typeface="ＭＳ Ｐゴシック" pitchFamily="50" charset="-128"/>
              </a:rPr>
              <a:pPr/>
              <a:t>23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66AACB-CAB8-40A7-B708-AE81F9FD32F6}" type="slidenum">
              <a:rPr lang="en-US" altLang="ja-JP" smtClean="0">
                <a:ea typeface="ＭＳ Ｐゴシック" pitchFamily="50" charset="-128"/>
              </a:rPr>
              <a:pPr/>
              <a:t>24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4C6DF-7BEC-47F7-8D65-ECE029207649}" type="slidenum">
              <a:rPr lang="en-US" altLang="ja-JP" smtClean="0">
                <a:ea typeface="ＭＳ Ｐゴシック" pitchFamily="50" charset="-128"/>
              </a:rPr>
              <a:pPr/>
              <a:t>25</a:t>
            </a:fld>
            <a:endParaRPr lang="en-US" altLang="ja-JP" smtClean="0">
              <a:ea typeface="ＭＳ Ｐゴシック" pitchFamily="50" charset="-128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/>
              <a:t>Nov. 12, 2009</a:t>
            </a:r>
            <a:endParaRPr lang="en-US" altLang="ja-JP" b="1" dirty="0"/>
          </a:p>
          <a:p>
            <a:r>
              <a:rPr lang="en-US" altLang="ja-JP" b="1" dirty="0" smtClean="0"/>
              <a:t>(Thursday)</a:t>
            </a:r>
            <a:endParaRPr lang="en-US" altLang="ja-JP" b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にほんご</a:t>
            </a:r>
            <a:br>
              <a:rPr lang="ja-JP" altLang="en-US"/>
            </a:br>
            <a:r>
              <a:rPr lang="en-US" altLang="ja-JP" dirty="0"/>
              <a:t>JPN101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6279-4C01-47B8-B026-D692FF27F198}" type="slidenum">
              <a:rPr lang="en-US" altLang="ja-JP"/>
              <a:pPr/>
              <a:t>10</a:t>
            </a:fld>
            <a:endParaRPr lang="en-US" altLang="ja-JP"/>
          </a:p>
        </p:txBody>
      </p:sp>
      <p:pic>
        <p:nvPicPr>
          <p:cNvPr id="218115" name="Picture 3" descr="After greeting host Jay Leno and climbing onto the sofa, Tom Cruise leaps back to the floor on the set of the &quot;Tonight Show&quot; during taping of the show at NBC studios.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897797" y="1086731"/>
            <a:ext cx="2638707" cy="4722127"/>
          </a:xfrm>
          <a:noFill/>
          <a:ln/>
        </p:spPr>
      </p:pic>
      <p:sp>
        <p:nvSpPr>
          <p:cNvPr id="218116" name="Oval 4"/>
          <p:cNvSpPr>
            <a:spLocks noChangeArrowheads="1"/>
          </p:cNvSpPr>
          <p:nvPr/>
        </p:nvSpPr>
        <p:spPr bwMode="auto">
          <a:xfrm>
            <a:off x="3535993" y="1415441"/>
            <a:ext cx="1655763" cy="1295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kumimoji="1" lang="ja-JP" altLang="en-US" sz="3200" b="1"/>
              <a:t>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8203"/>
            <a:ext cx="91439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ソファの　上に　だれが　いますか。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　　　　　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198255"/>
            <a:ext cx="91439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トム・クルーズが　います。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　　　　　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18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6" grpId="0" animBg="1"/>
      <p:bldP spid="7" grpId="0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Adjectives</a:t>
            </a:r>
            <a:br>
              <a:rPr lang="en-US" dirty="0" smtClean="0"/>
            </a:br>
            <a:r>
              <a:rPr lang="en-US" sz="3100" dirty="0" smtClean="0"/>
              <a:t>(p168)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3141945" cy="4525963"/>
          </a:xfrm>
        </p:spPr>
        <p:txBody>
          <a:bodyPr>
            <a:normAutofit/>
          </a:bodyPr>
          <a:lstStyle/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あかるい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くらい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せまい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ひろい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はやい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しずか（な）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171" name="Picture 3" descr="C:\Users\tokumasu\Desktop\Nakama1_2nd\illustration-web\ch5\la_05_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9145" y="2339236"/>
            <a:ext cx="4688764" cy="33524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2664"/>
            <a:ext cx="8686800" cy="38653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Ａ：　～さんの　りょうは　どの　りょう　ですか。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Ｂ：　ウイットマンです。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Ａ：　あたらしいですね。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Ｂ：　ええ。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Ａ：　いいですね。どんな　へやですか。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Ｂ：　ひろい　へやです。そして、あかるい　へやです。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Ａ：　へやの　なかに　なにが　ありますか。</a:t>
            </a:r>
            <a:endParaRPr lang="en-US" altLang="ja-JP" sz="2000" dirty="0" smtClean="0"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Ｂ：　つくえの　うえに　小さい　コンピューターが　あります。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りょうと　へや</a:t>
            </a:r>
            <a:endParaRPr lang="ja-JP" altLang="en-US" sz="2800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961" y="1643063"/>
            <a:ext cx="3524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1075" y="1643063"/>
            <a:ext cx="3524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りょうと　へや</a:t>
            </a:r>
            <a:endParaRPr lang="ja-JP" altLang="en-US" sz="2800" dirty="0">
              <a:latin typeface="DFPKyoKaSho-W4" pitchFamily="18" charset="-128"/>
              <a:ea typeface="DFPKyoKaSho-W4" pitchFamily="18" charset="-128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0521" y="1753644"/>
          <a:ext cx="8718115" cy="4409160"/>
        </p:xfrm>
        <a:graphic>
          <a:graphicData uri="http://schemas.openxmlformats.org/drawingml/2006/table">
            <a:tbl>
              <a:tblPr/>
              <a:tblGrid>
                <a:gridCol w="1476108"/>
                <a:gridCol w="1356682"/>
                <a:gridCol w="1280249"/>
                <a:gridCol w="4605076"/>
              </a:tblGrid>
              <a:tr h="440916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ともだちの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りょ</a:t>
                      </a:r>
                      <a:r>
                        <a:rPr lang="ja-JP" altLang="en-US" sz="16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う</a:t>
                      </a:r>
                      <a:endParaRPr lang="en-US" altLang="ja-JP" sz="1600" b="0" i="0" u="none" strike="noStrike" dirty="0" smtClean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へや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もの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0916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なまえ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(QW:</a:t>
                      </a:r>
                      <a:r>
                        <a:rPr lang="ja-JP" altLang="en-US" sz="16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どの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)</a:t>
                      </a:r>
                      <a:endParaRPr lang="ja-JP" altLang="en-US" sz="16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(</a:t>
                      </a:r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QW:</a:t>
                      </a:r>
                      <a:r>
                        <a:rPr lang="ja-JP" altLang="en-US" sz="16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どんな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(QW:</a:t>
                      </a:r>
                      <a:r>
                        <a:rPr lang="ja-JP" altLang="en-US" sz="16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なに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916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スミスさん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マティー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あかるい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つくえの　うえに　ほんが　あります。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09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せまい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6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まどの　ひだりに　しゃしんが　あります。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9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09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9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09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9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09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ぶんぽう３：</a:t>
            </a:r>
            <a:r>
              <a:rPr lang="en-US" altLang="ja-JP" sz="2400" dirty="0" smtClean="0"/>
              <a:t>Referring to things mentioned immediately before,</a:t>
            </a:r>
            <a:br>
              <a:rPr lang="en-US" altLang="ja-JP" sz="2400" dirty="0" smtClean="0"/>
            </a:br>
            <a:r>
              <a:rPr lang="en-US" altLang="ja-JP" sz="2400" dirty="0" smtClean="0"/>
              <a:t>                      using noun/adjective + </a:t>
            </a:r>
            <a:r>
              <a:rPr lang="ja-JP" altLang="en-US" sz="2400" smtClean="0"/>
              <a:t>の</a:t>
            </a:r>
            <a:r>
              <a:rPr lang="en-US" altLang="ja-JP" sz="2400" dirty="0" smtClean="0"/>
              <a:t> (pronoun)</a:t>
            </a:r>
            <a:endParaRPr lang="ja-JP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pronoun </a:t>
            </a:r>
            <a:r>
              <a:rPr lang="ja-JP" altLang="en-US" sz="2000" smtClean="0"/>
              <a:t>の</a:t>
            </a:r>
            <a:r>
              <a:rPr lang="en-US" altLang="ja-JP" sz="2000" dirty="0" smtClean="0"/>
              <a:t> means one or ones in English, as in “red one” and “big one.” </a:t>
            </a:r>
            <a:r>
              <a:rPr lang="ja-JP" altLang="en-US" sz="2000" smtClean="0"/>
              <a:t>の</a:t>
            </a:r>
            <a:r>
              <a:rPr lang="en-US" altLang="ja-JP" sz="2000" dirty="0" smtClean="0"/>
              <a:t> usually refers for things and is rarely used for people. It must be directly preceded by an adjective or noun.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い</a:t>
            </a:r>
            <a:r>
              <a:rPr lang="en-US" altLang="ja-JP" sz="2400" u="sng" dirty="0" smtClean="0"/>
              <a:t>-adjective </a:t>
            </a:r>
            <a:r>
              <a:rPr lang="en-US" altLang="ja-JP" sz="2400" dirty="0" smtClean="0"/>
              <a:t>+ </a:t>
            </a:r>
            <a:r>
              <a:rPr lang="ja-JP" altLang="en-US" sz="24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 sz="2400" smtClean="0"/>
              <a:t>　</a:t>
            </a:r>
            <a:r>
              <a:rPr lang="en-US" altLang="ja-JP" sz="2400" dirty="0" smtClean="0"/>
              <a:t>		</a:t>
            </a: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ちゃいろい</a:t>
            </a:r>
            <a:r>
              <a:rPr lang="ja-JP" altLang="en-US" sz="24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en-US" altLang="ja-JP" sz="2400" dirty="0" smtClean="0"/>
              <a:t>	brown one</a:t>
            </a:r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な</a:t>
            </a:r>
            <a:r>
              <a:rPr lang="en-US" altLang="ja-JP" sz="2400" u="sng" dirty="0" smtClean="0"/>
              <a:t>-adjective </a:t>
            </a:r>
            <a:r>
              <a:rPr lang="en-US" altLang="ja-JP" sz="2400" dirty="0" smtClean="0"/>
              <a:t>+ </a:t>
            </a:r>
            <a:r>
              <a:rPr lang="ja-JP" altLang="en-US" sz="24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en-US" altLang="ja-JP" sz="2400" dirty="0" smtClean="0"/>
              <a:t>		</a:t>
            </a: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きれいな</a:t>
            </a:r>
            <a:r>
              <a:rPr lang="ja-JP" altLang="en-US" sz="24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en-US" altLang="ja-JP" sz="2400" dirty="0" smtClean="0"/>
              <a:t>		pretty one</a:t>
            </a:r>
          </a:p>
          <a:p>
            <a:pPr>
              <a:buNone/>
            </a:pPr>
            <a:r>
              <a:rPr lang="ja-JP" altLang="en-US" sz="2400" smtClean="0"/>
              <a:t>　　</a:t>
            </a:r>
            <a:r>
              <a:rPr lang="en-US" altLang="ja-JP" sz="2400" u="sng" dirty="0" smtClean="0"/>
              <a:t>Noun</a:t>
            </a:r>
            <a:r>
              <a:rPr lang="en-US" altLang="ja-JP" sz="2400" dirty="0" smtClean="0"/>
              <a:t>            +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ja-JP" altLang="en-US" sz="24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en-US" altLang="ja-JP" sz="2400" dirty="0" smtClean="0"/>
              <a:t>		</a:t>
            </a:r>
            <a:r>
              <a:rPr lang="ja-JP" altLang="en-US" sz="2400" u="sng" smtClean="0">
                <a:latin typeface="DFPKyoKaSho-W4" pitchFamily="18" charset="-128"/>
                <a:ea typeface="DFPKyoKaSho-W4" pitchFamily="18" charset="-128"/>
              </a:rPr>
              <a:t>スミスさん</a:t>
            </a:r>
            <a:r>
              <a:rPr lang="ja-JP" altLang="en-US" sz="24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en-US" altLang="ja-JP" sz="2400" dirty="0" smtClean="0"/>
              <a:t>	Mr. Smith’s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tow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313" y="1417638"/>
            <a:ext cx="5065487" cy="392486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ぶんぽう３：</a:t>
            </a:r>
            <a:r>
              <a:rPr lang="en-US" altLang="ja-JP" sz="2400" dirty="0" smtClean="0"/>
              <a:t>Referring to things mentioned immediately before,</a:t>
            </a:r>
            <a:br>
              <a:rPr lang="en-US" altLang="ja-JP" sz="2400" dirty="0" smtClean="0"/>
            </a:br>
            <a:r>
              <a:rPr lang="en-US" altLang="ja-JP" sz="2400" dirty="0" smtClean="0"/>
              <a:t>                      using noun/adjective + </a:t>
            </a:r>
            <a:r>
              <a:rPr lang="ja-JP" altLang="en-US" sz="2400" smtClean="0"/>
              <a:t>の</a:t>
            </a:r>
            <a:r>
              <a:rPr lang="en-US" altLang="ja-JP" sz="2400" dirty="0" smtClean="0"/>
              <a:t> (pronoun)</a:t>
            </a:r>
            <a:endParaRPr lang="ja-JP" altLang="en-US" sz="24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4978400"/>
            <a:ext cx="8382000" cy="187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ja-JP" sz="2400" dirty="0">
                <a:latin typeface="+mj-lt"/>
                <a:ea typeface="DFPKyoKaSho-W4" pitchFamily="18" charset="-128"/>
              </a:rPr>
              <a:t>X-san is showing the town to Y-san.</a:t>
            </a: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/>
            </a:r>
            <a:br>
              <a:rPr lang="en-US" altLang="ja-JP" sz="2400" dirty="0">
                <a:latin typeface="DFPKyoKaSho-W4" pitchFamily="18" charset="-128"/>
                <a:ea typeface="DFPKyoKaSho-W4" pitchFamily="18" charset="-128"/>
              </a:rPr>
            </a:b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：あのしろいたてものは、びょういんです。</a:t>
            </a:r>
            <a:br>
              <a:rPr lang="ja-JP" altLang="en-US" sz="2400">
                <a:latin typeface="DFPKyoKaSho-W4" pitchFamily="18" charset="-128"/>
                <a:ea typeface="DFPKyoKaSho-W4" pitchFamily="18" charset="-128"/>
              </a:rPr>
            </a:b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　　あのちゃいろいのは、がっこうです。</a:t>
            </a:r>
            <a:br>
              <a:rPr lang="ja-JP" altLang="en-US" sz="2400">
                <a:latin typeface="DFPKyoKaSho-W4" pitchFamily="18" charset="-128"/>
                <a:ea typeface="DFPKyoKaSho-W4" pitchFamily="18" charset="-128"/>
              </a:rPr>
            </a:b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：あのりっぱなのは　なん  ですか。</a:t>
            </a:r>
            <a:br>
              <a:rPr lang="ja-JP" altLang="en-US" sz="2400">
                <a:latin typeface="DFPKyoKaSho-W4" pitchFamily="18" charset="-128"/>
                <a:ea typeface="DFPKyoKaSho-W4" pitchFamily="18" charset="-128"/>
              </a:rPr>
            </a:br>
            <a:r>
              <a:rPr lang="en-US" altLang="ja-JP" sz="2400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400">
                <a:latin typeface="DFPKyoKaSho-W4" pitchFamily="18" charset="-128"/>
                <a:ea typeface="DFPKyoKaSho-W4" pitchFamily="18" charset="-128"/>
              </a:rPr>
              <a:t>：ああ、あれは　たいいくかんですよ</a:t>
            </a:r>
            <a:r>
              <a:rPr lang="ja-JP" altLang="en-US" sz="2400">
                <a:solidFill>
                  <a:schemeClr val="tx2"/>
                </a:solidFill>
                <a:latin typeface="DFPKyoKaSho-W4" pitchFamily="18" charset="-128"/>
                <a:ea typeface="DFPKyoKaSho-W4" pitchFamily="18" charset="-128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45431"/>
            <a:ext cx="7772400" cy="5334000"/>
          </a:xfrm>
        </p:spPr>
        <p:txBody>
          <a:bodyPr/>
          <a:lstStyle/>
          <a:p>
            <a:r>
              <a:rPr lang="ja-JP" altLang="en-US" sz="2800">
                <a:latin typeface="Arial" charset="0"/>
              </a:rPr>
              <a:t>い</a:t>
            </a:r>
            <a:r>
              <a:rPr lang="en-US" altLang="ja-JP" sz="2800" dirty="0">
                <a:latin typeface="Arial" charset="0"/>
              </a:rPr>
              <a:t>adjective+</a:t>
            </a:r>
            <a:r>
              <a:rPr lang="ja-JP" altLang="en-US" sz="2800">
                <a:latin typeface="Arial" charset="0"/>
              </a:rPr>
              <a:t>の</a:t>
            </a:r>
          </a:p>
          <a:p>
            <a:endParaRPr lang="ja-JP" altLang="en-US" sz="280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ja-JP" altLang="en-US" sz="2800">
                <a:latin typeface="Arial" charset="0"/>
              </a:rPr>
              <a:t>   </a:t>
            </a:r>
            <a:r>
              <a:rPr lang="en-US" altLang="ja-JP" sz="2800" dirty="0">
                <a:latin typeface="Arial" charset="0"/>
              </a:rPr>
              <a:t>That </a:t>
            </a:r>
            <a:r>
              <a:rPr lang="en-US" altLang="ja-JP" sz="2800" dirty="0" smtClean="0">
                <a:latin typeface="Arial" charset="0"/>
              </a:rPr>
              <a:t>yellow </a:t>
            </a:r>
            <a:r>
              <a:rPr lang="en-US" altLang="ja-JP" sz="2800" dirty="0">
                <a:latin typeface="Arial" charset="0"/>
              </a:rPr>
              <a:t>building over there is a </a:t>
            </a:r>
            <a:r>
              <a:rPr lang="en-US" altLang="ja-JP" sz="2800" dirty="0" smtClean="0">
                <a:latin typeface="Arial" charset="0"/>
              </a:rPr>
              <a:t>dormitory.</a:t>
            </a:r>
            <a:endParaRPr lang="en-US" altLang="ja-JP" sz="2800" dirty="0">
              <a:latin typeface="Arial" charset="0"/>
            </a:endParaRPr>
          </a:p>
          <a:p>
            <a:pPr>
              <a:buFont typeface="Wingdings" pitchFamily="2" charset="2"/>
              <a:buNone/>
            </a:pPr>
            <a:endParaRPr lang="en-US" altLang="ja-JP" sz="2800" dirty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altLang="ja-JP" sz="2800" dirty="0">
                <a:latin typeface="Arial" charset="0"/>
              </a:rPr>
              <a:t>   This brown </a:t>
            </a:r>
            <a:r>
              <a:rPr lang="en-US" altLang="ja-JP" sz="2800" dirty="0">
                <a:solidFill>
                  <a:srgbClr val="FF020C"/>
                </a:solidFill>
                <a:latin typeface="Arial" charset="0"/>
              </a:rPr>
              <a:t>one</a:t>
            </a:r>
            <a:r>
              <a:rPr lang="en-US" altLang="ja-JP" sz="2800" dirty="0">
                <a:latin typeface="Arial" charset="0"/>
              </a:rPr>
              <a:t> is a bank.</a:t>
            </a:r>
          </a:p>
          <a:p>
            <a:r>
              <a:rPr lang="ja-JP" altLang="en-US" sz="2800">
                <a:latin typeface="Arial" charset="0"/>
              </a:rPr>
              <a:t>な</a:t>
            </a:r>
            <a:r>
              <a:rPr lang="en-US" altLang="ja-JP" sz="2800" dirty="0">
                <a:latin typeface="Arial" charset="0"/>
              </a:rPr>
              <a:t>adjective+</a:t>
            </a:r>
            <a:r>
              <a:rPr lang="ja-JP" altLang="en-US" sz="2800">
                <a:latin typeface="Arial" charset="0"/>
              </a:rPr>
              <a:t>の</a:t>
            </a:r>
          </a:p>
          <a:p>
            <a:endParaRPr lang="ja-JP" altLang="en-US" sz="280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ja-JP" altLang="en-US" sz="2800">
                <a:latin typeface="Arial" charset="0"/>
              </a:rPr>
              <a:t>   </a:t>
            </a:r>
            <a:r>
              <a:rPr lang="en-US" altLang="ja-JP" sz="2800" dirty="0" smtClean="0">
                <a:latin typeface="Arial" charset="0"/>
              </a:rPr>
              <a:t>That tall </a:t>
            </a:r>
            <a:r>
              <a:rPr lang="en-US" altLang="ja-JP" sz="2800" dirty="0">
                <a:latin typeface="Arial" charset="0"/>
              </a:rPr>
              <a:t>building is a bookstore.</a:t>
            </a:r>
          </a:p>
          <a:p>
            <a:pPr>
              <a:buFont typeface="Wingdings" pitchFamily="2" charset="2"/>
              <a:buNone/>
            </a:pPr>
            <a:endParaRPr lang="en-US" altLang="ja-JP" sz="2800" dirty="0">
              <a:latin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altLang="ja-JP" sz="2800" dirty="0">
                <a:latin typeface="Arial" charset="0"/>
              </a:rPr>
              <a:t>   This pretty </a:t>
            </a:r>
            <a:r>
              <a:rPr lang="en-US" altLang="ja-JP" sz="2800" dirty="0">
                <a:solidFill>
                  <a:srgbClr val="FF020C"/>
                </a:solidFill>
                <a:latin typeface="Arial" charset="0"/>
              </a:rPr>
              <a:t>one</a:t>
            </a:r>
            <a:r>
              <a:rPr lang="en-US" altLang="ja-JP" sz="2800" dirty="0">
                <a:latin typeface="Arial" charset="0"/>
              </a:rPr>
              <a:t> is a coffee shop.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990600" y="2002631"/>
            <a:ext cx="785813" cy="36933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あの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752600" y="2002630"/>
            <a:ext cx="1011815" cy="369332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mtClean="0"/>
              <a:t>きいろい</a:t>
            </a:r>
            <a:endParaRPr lang="ja-JP" altLang="en-US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743200" y="2002631"/>
            <a:ext cx="1300163" cy="369331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たてもの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043363" y="2002631"/>
            <a:ext cx="498475" cy="369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FF020C"/>
                </a:solidFill>
              </a:rPr>
              <a:t>は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4541838" y="2002630"/>
            <a:ext cx="688009" cy="36933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mtClean="0"/>
              <a:t>りょう</a:t>
            </a:r>
            <a:endParaRPr lang="ja-JP" altLang="en-US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5229847" y="2002631"/>
            <a:ext cx="963613" cy="36933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です。</a:t>
            </a: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990600" y="3145631"/>
            <a:ext cx="741363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この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676400" y="3145632"/>
            <a:ext cx="1547813" cy="369332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ちゃいろい</a:t>
            </a: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495800" y="3145631"/>
            <a:ext cx="498475" cy="369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FF020C"/>
                </a:solidFill>
              </a:rPr>
              <a:t>は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4994275" y="3145632"/>
            <a:ext cx="1220788" cy="36933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ぎんこう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6215063" y="3145632"/>
            <a:ext cx="963613" cy="369333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です。</a:t>
            </a:r>
          </a:p>
        </p:txBody>
      </p:sp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990600" y="4593431"/>
            <a:ext cx="779463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その</a:t>
            </a: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1752600" y="4593432"/>
            <a:ext cx="1266825" cy="369332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mtClean="0"/>
              <a:t>たかい</a:t>
            </a:r>
            <a:endParaRPr lang="ja-JP" altLang="en-US"/>
          </a:p>
        </p:txBody>
      </p:sp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2971800" y="4593432"/>
            <a:ext cx="1300163" cy="36933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たてもの</a:t>
            </a:r>
          </a:p>
        </p:txBody>
      </p:sp>
      <p:sp>
        <p:nvSpPr>
          <p:cNvPr id="20499" name="Rectangle 19"/>
          <p:cNvSpPr>
            <a:spLocks noChangeArrowheads="1"/>
          </p:cNvSpPr>
          <p:nvPr/>
        </p:nvSpPr>
        <p:spPr bwMode="auto">
          <a:xfrm>
            <a:off x="4267200" y="4593432"/>
            <a:ext cx="49847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FF020C"/>
                </a:solidFill>
              </a:rPr>
              <a:t>は</a:t>
            </a: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4765675" y="4593431"/>
            <a:ext cx="1096963" cy="36933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ほんや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5862638" y="4593430"/>
            <a:ext cx="963613" cy="369333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です。</a:t>
            </a:r>
          </a:p>
        </p:txBody>
      </p:sp>
      <p:sp>
        <p:nvSpPr>
          <p:cNvPr id="20502" name="Rectangle 22"/>
          <p:cNvSpPr>
            <a:spLocks noChangeArrowheads="1"/>
          </p:cNvSpPr>
          <p:nvPr/>
        </p:nvSpPr>
        <p:spPr bwMode="auto">
          <a:xfrm>
            <a:off x="990600" y="5660231"/>
            <a:ext cx="741363" cy="466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この</a:t>
            </a:r>
          </a:p>
        </p:txBody>
      </p: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1676400" y="5660231"/>
            <a:ext cx="1319213" cy="46672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きれい</a:t>
            </a:r>
            <a:r>
              <a:rPr lang="ja-JP" altLang="en-US">
                <a:solidFill>
                  <a:srgbClr val="FF020C"/>
                </a:solidFill>
              </a:rPr>
              <a:t>な</a:t>
            </a:r>
          </a:p>
        </p:txBody>
      </p:sp>
      <p:sp>
        <p:nvSpPr>
          <p:cNvPr id="20505" name="Rectangle 25"/>
          <p:cNvSpPr>
            <a:spLocks noChangeArrowheads="1"/>
          </p:cNvSpPr>
          <p:nvPr/>
        </p:nvSpPr>
        <p:spPr bwMode="auto">
          <a:xfrm>
            <a:off x="4267200" y="5660231"/>
            <a:ext cx="4984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20C"/>
                </a:solidFill>
              </a:rPr>
              <a:t>は</a:t>
            </a:r>
          </a:p>
        </p:txBody>
      </p:sp>
      <p:sp>
        <p:nvSpPr>
          <p:cNvPr id="20506" name="Rectangle 26"/>
          <p:cNvSpPr>
            <a:spLocks noChangeArrowheads="1"/>
          </p:cNvSpPr>
          <p:nvPr/>
        </p:nvSpPr>
        <p:spPr bwMode="auto">
          <a:xfrm>
            <a:off x="4953000" y="5660231"/>
            <a:ext cx="1497013" cy="4667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きっさてん</a:t>
            </a:r>
          </a:p>
        </p:txBody>
      </p:sp>
      <p:sp>
        <p:nvSpPr>
          <p:cNvPr id="20507" name="Rectangle 27"/>
          <p:cNvSpPr>
            <a:spLocks noChangeArrowheads="1"/>
          </p:cNvSpPr>
          <p:nvPr/>
        </p:nvSpPr>
        <p:spPr bwMode="auto">
          <a:xfrm>
            <a:off x="6400800" y="5660231"/>
            <a:ext cx="963613" cy="466725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です。</a:t>
            </a:r>
          </a:p>
        </p:txBody>
      </p:sp>
      <p:sp>
        <p:nvSpPr>
          <p:cNvPr id="20508" name="Rectangle 28"/>
          <p:cNvSpPr>
            <a:spLocks noChangeArrowheads="1"/>
          </p:cNvSpPr>
          <p:nvPr/>
        </p:nvSpPr>
        <p:spPr bwMode="auto">
          <a:xfrm>
            <a:off x="3200400" y="3145631"/>
            <a:ext cx="1300163" cy="36933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/>
              <a:t>たてもの</a:t>
            </a: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3200400" y="3145632"/>
            <a:ext cx="1295400" cy="36933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FF020C"/>
                </a:solidFill>
              </a:rPr>
              <a:t>　　の</a:t>
            </a:r>
            <a:endParaRPr lang="ja-JP" altLang="en-US"/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2971800" y="5660231"/>
            <a:ext cx="1300163" cy="4667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たてもの</a:t>
            </a:r>
          </a:p>
        </p:txBody>
      </p:sp>
      <p:sp>
        <p:nvSpPr>
          <p:cNvPr id="20511" name="Rectangle 31"/>
          <p:cNvSpPr>
            <a:spLocks noChangeArrowheads="1"/>
          </p:cNvSpPr>
          <p:nvPr/>
        </p:nvSpPr>
        <p:spPr bwMode="auto">
          <a:xfrm>
            <a:off x="2971800" y="5660231"/>
            <a:ext cx="1295400" cy="46672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FF020C"/>
                </a:solidFill>
              </a:rPr>
              <a:t>　　の</a:t>
            </a:r>
            <a:endParaRPr lang="ja-JP" altLang="en-US"/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762000" y="2002630"/>
            <a:ext cx="74676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3" name="Rectangle 33"/>
          <p:cNvSpPr>
            <a:spLocks noChangeArrowheads="1"/>
          </p:cNvSpPr>
          <p:nvPr/>
        </p:nvSpPr>
        <p:spPr bwMode="auto">
          <a:xfrm>
            <a:off x="838200" y="3145631"/>
            <a:ext cx="7467600" cy="555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685800" y="4593430"/>
            <a:ext cx="74676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5" name="Rectangle 35"/>
          <p:cNvSpPr>
            <a:spLocks noChangeArrowheads="1"/>
          </p:cNvSpPr>
          <p:nvPr/>
        </p:nvSpPr>
        <p:spPr bwMode="auto">
          <a:xfrm>
            <a:off x="685800" y="5584031"/>
            <a:ext cx="74676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ぶんぽう３：</a:t>
            </a:r>
            <a:r>
              <a:rPr lang="en-US" altLang="ja-JP" sz="2400" dirty="0" smtClean="0"/>
              <a:t>Referring to things mentioned immediately before,</a:t>
            </a:r>
            <a:br>
              <a:rPr lang="en-US" altLang="ja-JP" sz="2400" dirty="0" smtClean="0"/>
            </a:br>
            <a:r>
              <a:rPr lang="en-US" altLang="ja-JP" sz="2400" dirty="0" smtClean="0"/>
              <a:t>                      using noun/adjective + </a:t>
            </a:r>
            <a:r>
              <a:rPr lang="ja-JP" altLang="en-US" sz="2400" smtClean="0"/>
              <a:t>の</a:t>
            </a:r>
            <a:r>
              <a:rPr lang="en-US" altLang="ja-JP" sz="2400" dirty="0" smtClean="0"/>
              <a:t> (pronoun)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/>
      <p:bldP spid="20509" grpId="0" animBg="1"/>
      <p:bldP spid="20511" grpId="0" animBg="1"/>
      <p:bldP spid="20512" grpId="0" uiExpand="1" animBg="1"/>
      <p:bldP spid="20513" grpId="0" animBg="1"/>
      <p:bldP spid="20514" grpId="0" animBg="1"/>
      <p:bldP spid="205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417638"/>
            <a:ext cx="7269887" cy="244016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X is asking Y about the town</a:t>
            </a:r>
          </a:p>
          <a:p>
            <a:pPr>
              <a:buNone/>
            </a:pP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	X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：あのしろい</a:t>
            </a:r>
            <a:r>
              <a:rPr lang="ja-JP" altLang="en-US" sz="2000" u="sng" smtClean="0">
                <a:latin typeface="DFPKyoKaSho-W4" pitchFamily="18" charset="-128"/>
                <a:ea typeface="DFPKyoKaSho-W4" pitchFamily="18" charset="-128"/>
              </a:rPr>
              <a:t>たてもの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は、なんですか。</a:t>
            </a:r>
            <a:br>
              <a:rPr lang="ja-JP" altLang="en-US" sz="2000" smtClean="0">
                <a:latin typeface="DFPKyoKaSho-W4" pitchFamily="18" charset="-128"/>
                <a:ea typeface="DFPKyoKaSho-W4" pitchFamily="18" charset="-128"/>
              </a:rPr>
            </a:b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：びょういんです。</a:t>
            </a:r>
            <a:br>
              <a:rPr lang="ja-JP" altLang="en-US" sz="2000" smtClean="0">
                <a:latin typeface="DFPKyoKaSho-W4" pitchFamily="18" charset="-128"/>
                <a:ea typeface="DFPKyoKaSho-W4" pitchFamily="18" charset="-128"/>
              </a:rPr>
            </a:b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：そのとなりの　きいろい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は、なんですか。</a:t>
            </a:r>
            <a:br>
              <a:rPr lang="ja-JP" altLang="en-US" sz="2000" smtClean="0">
                <a:latin typeface="DFPKyoKaSho-W4" pitchFamily="18" charset="-128"/>
                <a:ea typeface="DFPKyoKaSho-W4" pitchFamily="18" charset="-128"/>
              </a:rPr>
            </a:b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：としょかんです。</a:t>
            </a:r>
            <a:br>
              <a:rPr lang="ja-JP" altLang="en-US" sz="2000" smtClean="0">
                <a:latin typeface="DFPKyoKaSho-W4" pitchFamily="18" charset="-128"/>
                <a:ea typeface="DFPKyoKaSho-W4" pitchFamily="18" charset="-128"/>
              </a:rPr>
            </a:b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：としょかんの　まえの　あかい</a:t>
            </a:r>
            <a:r>
              <a:rPr lang="ja-JP" altLang="en-US" sz="2000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は、なんですか。</a:t>
            </a:r>
            <a:br>
              <a:rPr lang="ja-JP" altLang="en-US" sz="2000" smtClean="0">
                <a:latin typeface="DFPKyoKaSho-W4" pitchFamily="18" charset="-128"/>
                <a:ea typeface="DFPKyoKaSho-W4" pitchFamily="18" charset="-128"/>
              </a:rPr>
            </a:br>
            <a:r>
              <a:rPr lang="en-US" altLang="ja-JP" sz="2000" dirty="0" smtClean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 sz="2000" smtClean="0">
                <a:latin typeface="DFPKyoKaSho-W4" pitchFamily="18" charset="-128"/>
                <a:ea typeface="DFPKyoKaSho-W4" pitchFamily="18" charset="-128"/>
              </a:rPr>
              <a:t>：あれは　きっさてんです。</a:t>
            </a:r>
            <a:endParaRPr lang="en-US" sz="20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8686" y="4036743"/>
            <a:ext cx="1547538" cy="2821259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bank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36224" y="5631366"/>
            <a:ext cx="1444752" cy="122663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Tokyo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hotel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80976" y="4583151"/>
            <a:ext cx="2149307" cy="227485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library</a:t>
            </a:r>
            <a:endParaRPr lang="en-US" sz="2000" dirty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0283" y="4325257"/>
            <a:ext cx="1433374" cy="253274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</a:rPr>
              <a:t>hospital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6763657" y="3585031"/>
            <a:ext cx="1923143" cy="327297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chemeClr val="tx1"/>
                </a:solidFill>
              </a:rPr>
              <a:t>post office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8937901" y="4976297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mtClean="0">
                <a:solidFill>
                  <a:prstClr val="white"/>
                </a:solidFill>
              </a:rPr>
              <a:t>い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ぶんぽう３：</a:t>
            </a:r>
            <a:r>
              <a:rPr lang="en-US" altLang="ja-JP" sz="2400" dirty="0" smtClean="0"/>
              <a:t>Referring to things mentioned immediately before,</a:t>
            </a:r>
            <a:br>
              <a:rPr lang="en-US" altLang="ja-JP" sz="2400" dirty="0" smtClean="0"/>
            </a:br>
            <a:r>
              <a:rPr lang="en-US" altLang="ja-JP" sz="2400" dirty="0" smtClean="0"/>
              <a:t>                      using noun/adjective + </a:t>
            </a:r>
            <a:r>
              <a:rPr lang="ja-JP" altLang="en-US" sz="2400" smtClean="0"/>
              <a:t>の</a:t>
            </a:r>
            <a:r>
              <a:rPr lang="en-US" altLang="ja-JP" sz="2400" dirty="0" smtClean="0"/>
              <a:t> (pronoun)</a:t>
            </a:r>
            <a:endParaRPr lang="ja-JP" altLang="en-US" sz="2400" dirty="0"/>
          </a:p>
        </p:txBody>
      </p:sp>
      <p:sp>
        <p:nvSpPr>
          <p:cNvPr id="16" name="Rectangle 15"/>
          <p:cNvSpPr/>
          <p:nvPr/>
        </p:nvSpPr>
        <p:spPr>
          <a:xfrm flipH="1">
            <a:off x="3512455" y="6139543"/>
            <a:ext cx="1451429" cy="71845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cafe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97486" y="5631366"/>
            <a:ext cx="1291771" cy="12266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6270" y="6022975"/>
            <a:ext cx="8667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57200" y="6356350"/>
            <a:ext cx="805543" cy="50165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6499681"/>
            <a:ext cx="358319" cy="35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1610" y="4180114"/>
            <a:ext cx="8153400" cy="2438400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：あ</a:t>
            </a:r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の　あ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かい</a:t>
            </a:r>
            <a:r>
              <a:rPr lang="ja-JP" altLang="en-US" u="sng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かさ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は、だれ</a:t>
            </a:r>
            <a:r>
              <a:rPr lang="ja-JP" altLang="en-US" u="sng">
                <a:solidFill>
                  <a:srgbClr val="FF020C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　ですか。</a:t>
            </a:r>
          </a:p>
          <a:p>
            <a:pPr>
              <a:buFont typeface="Wingdings" pitchFamily="2" charset="2"/>
              <a:buNone/>
            </a:pPr>
            <a:r>
              <a:rPr lang="en-US" altLang="ja-JP" dirty="0">
                <a:latin typeface="DFPKyoKaSho-W4" pitchFamily="18" charset="-128"/>
                <a:ea typeface="DFPKyoKaSho-W4" pitchFamily="18" charset="-128"/>
              </a:rPr>
              <a:t>Y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：スミスさん</a:t>
            </a:r>
            <a:r>
              <a:rPr lang="ja-JP" altLang="en-US" u="sng">
                <a:solidFill>
                  <a:srgbClr val="FF020C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　です。</a:t>
            </a:r>
          </a:p>
          <a:p>
            <a:pPr>
              <a:buFont typeface="Wingdings" pitchFamily="2" charset="2"/>
              <a:buNone/>
            </a:pPr>
            <a:r>
              <a:rPr lang="en-US" altLang="ja-JP" dirty="0">
                <a:latin typeface="DFPKyoKaSho-W4" pitchFamily="18" charset="-128"/>
                <a:ea typeface="DFPKyoKaSho-W4" pitchFamily="18" charset="-128"/>
              </a:rPr>
              <a:t>X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：あ</a:t>
            </a:r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の　あ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おい</a:t>
            </a:r>
            <a:r>
              <a:rPr lang="ja-JP" altLang="en-US" u="sng">
                <a:solidFill>
                  <a:srgbClr val="FF020C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は、だれ</a:t>
            </a:r>
            <a:r>
              <a:rPr lang="ja-JP" altLang="en-US">
                <a:solidFill>
                  <a:srgbClr val="FF020C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　ですか。</a:t>
            </a:r>
          </a:p>
          <a:p>
            <a:pPr>
              <a:buFont typeface="Wingdings" pitchFamily="2" charset="2"/>
              <a:buNone/>
            </a:pPr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・・・・</a:t>
            </a:r>
            <a:endParaRPr lang="ja-JP" altLang="en-US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22532" name="Picture 4" descr="L02_Page_13"/>
          <p:cNvPicPr>
            <a:picLocks noChangeAspect="1" noChangeArrowheads="1"/>
          </p:cNvPicPr>
          <p:nvPr/>
        </p:nvPicPr>
        <p:blipFill>
          <a:blip r:embed="rId3"/>
          <a:srcRect l="11845" t="15984" r="13658" b="14871"/>
          <a:stretch>
            <a:fillRect/>
          </a:stretch>
        </p:blipFill>
        <p:spPr bwMode="auto">
          <a:xfrm rot="169373">
            <a:off x="791610" y="2198914"/>
            <a:ext cx="9366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L02_Page_13"/>
          <p:cNvPicPr>
            <a:picLocks noChangeAspect="1" noChangeArrowheads="1"/>
          </p:cNvPicPr>
          <p:nvPr/>
        </p:nvPicPr>
        <p:blipFill>
          <a:blip r:embed="rId4"/>
          <a:srcRect l="11845" t="15984" r="13658" b="14871"/>
          <a:stretch>
            <a:fillRect/>
          </a:stretch>
        </p:blipFill>
        <p:spPr bwMode="auto">
          <a:xfrm rot="169373">
            <a:off x="2087010" y="2275114"/>
            <a:ext cx="873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L02_Page_13"/>
          <p:cNvPicPr>
            <a:picLocks noChangeAspect="1" noChangeArrowheads="1"/>
          </p:cNvPicPr>
          <p:nvPr/>
        </p:nvPicPr>
        <p:blipFill>
          <a:blip r:embed="rId5"/>
          <a:srcRect l="11845" t="15984" r="13658" b="14871"/>
          <a:stretch>
            <a:fillRect/>
          </a:stretch>
        </p:blipFill>
        <p:spPr bwMode="auto">
          <a:xfrm rot="169373">
            <a:off x="3306210" y="2275114"/>
            <a:ext cx="873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L02_Page_13"/>
          <p:cNvPicPr>
            <a:picLocks noChangeAspect="1" noChangeArrowheads="1"/>
          </p:cNvPicPr>
          <p:nvPr/>
        </p:nvPicPr>
        <p:blipFill>
          <a:blip r:embed="rId6"/>
          <a:srcRect l="11845" t="15984" r="13658" b="14871"/>
          <a:stretch>
            <a:fillRect/>
          </a:stretch>
        </p:blipFill>
        <p:spPr bwMode="auto">
          <a:xfrm rot="169373">
            <a:off x="4544460" y="2273527"/>
            <a:ext cx="873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L02_Page_13"/>
          <p:cNvPicPr>
            <a:picLocks noChangeAspect="1" noChangeArrowheads="1"/>
          </p:cNvPicPr>
          <p:nvPr/>
        </p:nvPicPr>
        <p:blipFill>
          <a:blip r:embed="rId7"/>
          <a:srcRect l="11845" t="15984" r="13658" b="14871"/>
          <a:stretch>
            <a:fillRect/>
          </a:stretch>
        </p:blipFill>
        <p:spPr bwMode="auto">
          <a:xfrm rot="169373">
            <a:off x="5708098" y="2195739"/>
            <a:ext cx="8715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L02_Page_13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</a:blip>
          <a:srcRect l="11845" t="15984" r="13658" b="14871"/>
          <a:stretch>
            <a:fillRect/>
          </a:stretch>
        </p:blipFill>
        <p:spPr bwMode="auto">
          <a:xfrm rot="169373">
            <a:off x="6822523" y="2197327"/>
            <a:ext cx="874712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867810" y="3494314"/>
            <a:ext cx="749300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800"/>
              <a:t>スミス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2087010" y="3494314"/>
            <a:ext cx="827088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800"/>
              <a:t>やまだ</a:t>
            </a: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3382410" y="3494314"/>
            <a:ext cx="627063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800"/>
              <a:t>キム</a:t>
            </a: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525410" y="3494314"/>
            <a:ext cx="830263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800"/>
              <a:t>たなか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5744610" y="3494314"/>
            <a:ext cx="820738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800"/>
              <a:t>すずき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6963810" y="3494314"/>
            <a:ext cx="574675" cy="366713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800"/>
              <a:t>リー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ぶんぽう３：</a:t>
            </a:r>
            <a:r>
              <a:rPr lang="en-US" altLang="ja-JP" sz="2400" dirty="0" smtClean="0"/>
              <a:t>Referring to things mentioned immediately before,</a:t>
            </a:r>
            <a:br>
              <a:rPr lang="en-US" altLang="ja-JP" sz="2400" dirty="0" smtClean="0"/>
            </a:br>
            <a:r>
              <a:rPr lang="en-US" altLang="ja-JP" sz="2400" dirty="0" smtClean="0"/>
              <a:t>                      using noun/adjective + </a:t>
            </a:r>
            <a:r>
              <a:rPr lang="ja-JP" altLang="en-US" sz="2400" smtClean="0"/>
              <a:t>の</a:t>
            </a:r>
            <a:r>
              <a:rPr lang="en-US" altLang="ja-JP" sz="2400" dirty="0" smtClean="0"/>
              <a:t> (pronoun)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P189 Activity2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810" y="1857374"/>
            <a:ext cx="7154905" cy="476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ぶんぽうのふくしゅう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13469"/>
            <a:ext cx="2133600" cy="365125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52" name="Picture 4" descr="C:\Users\tokumasu\Desktop\Nakama1_2nd\illustration-web\ch3\Octob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9681" y="4991827"/>
            <a:ext cx="1500446" cy="13804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3" name="Picture 5" descr="C:\Users\tokumasu\Desktop\Nakama1_2nd\illustration-web\ch5\la_05_19n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189" y="4991827"/>
            <a:ext cx="1759907" cy="13375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4" name="Picture 6" descr="C:\Users\tokumasu\Desktop\Picture 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0756" y="5312713"/>
            <a:ext cx="3544887" cy="6957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5" name="Picture 7" descr="E:\101 ch5\Picture 1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654175"/>
            <a:ext cx="7458075" cy="302895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ぶんぽう４：</a:t>
            </a:r>
            <a:r>
              <a:rPr lang="en-US" altLang="ja-JP" sz="2400" dirty="0" smtClean="0"/>
              <a:t>Expressing distance and duration using the particle</a:t>
            </a:r>
            <a:br>
              <a:rPr lang="en-US" altLang="ja-JP" sz="2400" dirty="0" smtClean="0"/>
            </a:br>
            <a:r>
              <a:rPr lang="ja-JP" altLang="en-US" sz="2400" smtClean="0"/>
              <a:t>　　　　　　　から、まで</a:t>
            </a:r>
            <a:r>
              <a:rPr lang="en-US" altLang="ja-JP" sz="2400" dirty="0" smtClean="0"/>
              <a:t> and </a:t>
            </a:r>
            <a:r>
              <a:rPr lang="ja-JP" altLang="en-US" sz="2400" smtClean="0"/>
              <a:t>で</a:t>
            </a:r>
            <a:r>
              <a:rPr lang="en-US" altLang="ja-JP" sz="2400" dirty="0" smtClean="0"/>
              <a:t> and suffix </a:t>
            </a:r>
            <a:r>
              <a:rPr lang="ja-JP" altLang="en-US" sz="2400" smtClean="0"/>
              <a:t>～ぐらい／くらい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075" name="Picture 3" descr="C:\Users\tokumasu\Desktop\Nakama1_2nd\illustration-web\ch5\la_05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283" y="5063207"/>
            <a:ext cx="1983614" cy="11191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6" name="Picture 4" descr="C:\Users\tokumasu\Desktop\Nakama1_2nd\illustration-web\ch5\la_05_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8525" y="5019837"/>
            <a:ext cx="1524000" cy="11673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7" name="Picture 5" descr="C:\Users\tokumasu\Desktop\Nakama1_2nd\illustration-web\ch5\la_05_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35885" y="5019837"/>
            <a:ext cx="1362872" cy="11673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8032" y="5019837"/>
            <a:ext cx="1892046" cy="11625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9" name="Picture 7" descr="C:\Users\tokumasu\Desktop\Nakama1_2nd\illustration-web\ch4\ballpoint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18624" y="5063207"/>
            <a:ext cx="595313" cy="11191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80" name="Picture 8" descr="E:\101 ch5\Picture 1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785938"/>
            <a:ext cx="7762875" cy="25146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598757" y="1603332"/>
            <a:ext cx="2319867" cy="425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ぶんぽう４：</a:t>
            </a:r>
            <a:r>
              <a:rPr lang="en-US" altLang="ja-JP" sz="2400" dirty="0" smtClean="0"/>
              <a:t>Expressing distance and duration using the particle</a:t>
            </a:r>
            <a:br>
              <a:rPr lang="en-US" altLang="ja-JP" sz="2400" dirty="0" smtClean="0"/>
            </a:br>
            <a:r>
              <a:rPr lang="ja-JP" altLang="en-US" sz="2400" smtClean="0"/>
              <a:t>　　　　　　　から、まで</a:t>
            </a:r>
            <a:r>
              <a:rPr lang="en-US" altLang="ja-JP" sz="2400" dirty="0" smtClean="0"/>
              <a:t> and </a:t>
            </a:r>
            <a:r>
              <a:rPr lang="ja-JP" altLang="en-US" sz="2400" smtClean="0"/>
              <a:t>で</a:t>
            </a:r>
            <a:r>
              <a:rPr lang="en-US" altLang="ja-JP" sz="2400" dirty="0" smtClean="0"/>
              <a:t> and suffix </a:t>
            </a:r>
            <a:r>
              <a:rPr lang="ja-JP" altLang="en-US" sz="2400" smtClean="0"/>
              <a:t>～ぐらい／くらい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274527" y="4495800"/>
            <a:ext cx="8568847" cy="150416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た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いてい　なん</a:t>
            </a:r>
            <a:r>
              <a:rPr lang="ja-JP" altLang="en-US" sz="2800" u="sng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で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　　学校に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きますか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。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pPr marL="365760" indent="-283464">
              <a:buNone/>
              <a:defRPr/>
            </a:pP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　　　　　じてんしゃ</a:t>
            </a:r>
            <a:r>
              <a:rPr lang="ja-JP" altLang="en-US" sz="2800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で</a:t>
            </a: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学校に　きます。</a:t>
            </a:r>
          </a:p>
          <a:p>
            <a:pPr marL="365760" indent="-283464">
              <a:buNone/>
              <a:defRPr/>
            </a:pP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　　　　　あるいて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　　学校に　きます。</a:t>
            </a: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endParaRPr lang="ja-JP" altLang="en-US" sz="280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29700" name="Picture 5" descr="aru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791222"/>
            <a:ext cx="2672718" cy="24458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ぶんぽう４：</a:t>
            </a:r>
            <a:r>
              <a:rPr lang="en-US" altLang="ja-JP" sz="2400" dirty="0" smtClean="0"/>
              <a:t>Expressing distance and duration using the particle</a:t>
            </a:r>
            <a:br>
              <a:rPr lang="en-US" altLang="ja-JP" sz="2400" dirty="0" smtClean="0"/>
            </a:br>
            <a:r>
              <a:rPr lang="ja-JP" altLang="en-US" sz="2400" smtClean="0"/>
              <a:t>　　　　　　　から、まで</a:t>
            </a:r>
            <a:r>
              <a:rPr lang="en-US" altLang="ja-JP" sz="2400" dirty="0" smtClean="0"/>
              <a:t> and </a:t>
            </a:r>
            <a:r>
              <a:rPr lang="ja-JP" altLang="en-US" sz="2400" smtClean="0"/>
              <a:t>で</a:t>
            </a:r>
            <a:r>
              <a:rPr lang="en-US" altLang="ja-JP" sz="2400" dirty="0" smtClean="0"/>
              <a:t> and suffix </a:t>
            </a:r>
            <a:r>
              <a:rPr lang="ja-JP" altLang="en-US" sz="2400" smtClean="0"/>
              <a:t>～ぐらい／くらい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575148" y="3352800"/>
            <a:ext cx="5867400" cy="264716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marL="365760" indent="-283464">
              <a:buNone/>
              <a:defRPr/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うちに　なん</a:t>
            </a:r>
            <a:r>
              <a:rPr lang="ja-JP" altLang="en-US" sz="2800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で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　　かえりますか。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　　　</a:t>
            </a: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くるま</a:t>
            </a:r>
            <a:r>
              <a:rPr lang="ja-JP" altLang="en-US" sz="2800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で</a:t>
            </a:r>
            <a:r>
              <a:rPr lang="ja-JP" altLang="en-US" sz="280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en-US" altLang="ja-JP" sz="2800" dirty="0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かえりま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す。</a:t>
            </a: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　　　</a:t>
            </a: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バス</a:t>
            </a:r>
            <a:r>
              <a:rPr lang="ja-JP" altLang="en-US" sz="2800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で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en-US" altLang="ja-JP" sz="2800" dirty="0" smtClean="0">
                <a:latin typeface="DFPKyoKaSho-W4" pitchFamily="18" charset="-128"/>
                <a:ea typeface="DFPKyoKaSho-W4" pitchFamily="18" charset="-128"/>
              </a:rPr>
              <a:t>		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か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えります。</a:t>
            </a: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　　　</a:t>
            </a: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でんしゃ</a:t>
            </a:r>
            <a:r>
              <a:rPr lang="ja-JP" altLang="en-US" sz="2800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で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en-US" altLang="ja-JP" sz="28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か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えります。</a:t>
            </a: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　　　</a:t>
            </a: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ひこうき</a:t>
            </a:r>
            <a:r>
              <a:rPr lang="ja-JP" altLang="en-US" sz="2800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で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en-US" altLang="ja-JP" sz="2800" dirty="0" smtClean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か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えります。</a:t>
            </a: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endParaRPr lang="ja-JP" altLang="en-US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30724" name="Picture 4" descr="densh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2085" y="1657350"/>
            <a:ext cx="2057400" cy="1408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5" name="Picture 5" descr="bu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7671" y="1725613"/>
            <a:ext cx="1981200" cy="133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6" name="Picture 6" descr="kurum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891" y="1752600"/>
            <a:ext cx="1676400" cy="1312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7" name="Picture 7" descr="hikook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1725613"/>
            <a:ext cx="2427962" cy="133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ぶんぽう４：</a:t>
            </a:r>
            <a:r>
              <a:rPr lang="en-US" altLang="ja-JP" sz="2400" dirty="0" smtClean="0"/>
              <a:t>Expressing distance and duration using the particle</a:t>
            </a:r>
            <a:br>
              <a:rPr lang="en-US" altLang="ja-JP" sz="2400" dirty="0" smtClean="0"/>
            </a:br>
            <a:r>
              <a:rPr lang="ja-JP" altLang="en-US" sz="2400" smtClean="0"/>
              <a:t>　　　　　　　から、まで</a:t>
            </a:r>
            <a:r>
              <a:rPr lang="en-US" altLang="ja-JP" sz="2400" dirty="0" smtClean="0"/>
              <a:t> and </a:t>
            </a:r>
            <a:r>
              <a:rPr lang="ja-JP" altLang="en-US" sz="2400" smtClean="0"/>
              <a:t>で</a:t>
            </a:r>
            <a:r>
              <a:rPr lang="en-US" altLang="ja-JP" sz="2400" dirty="0" smtClean="0"/>
              <a:t> and suffix </a:t>
            </a:r>
            <a:r>
              <a:rPr lang="ja-JP" altLang="en-US" sz="2400" smtClean="0"/>
              <a:t>～ぐらい／くらい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104899" y="4191001"/>
            <a:ext cx="6686289" cy="1094984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は</a:t>
            </a:r>
            <a:r>
              <a:rPr lang="ja-JP" altLang="en-US" sz="2800" dirty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し</a:t>
            </a:r>
            <a:r>
              <a:rPr lang="ja-JP" altLang="en-US" sz="2800" dirty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で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　ご</a:t>
            </a:r>
            <a:r>
              <a:rPr lang="ja-JP" altLang="en-US" sz="2800" dirty="0">
                <a:latin typeface="DFPKyoKaSho-W4" pitchFamily="18" charset="-128"/>
                <a:ea typeface="DFPKyoKaSho-W4" pitchFamily="18" charset="-128"/>
              </a:rPr>
              <a:t>はんを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た</a:t>
            </a:r>
            <a:r>
              <a:rPr lang="ja-JP" altLang="en-US" sz="2800" dirty="0">
                <a:latin typeface="DFPKyoKaSho-W4" pitchFamily="18" charset="-128"/>
                <a:ea typeface="DFPKyoKaSho-W4" pitchFamily="18" charset="-128"/>
              </a:rPr>
              <a:t>べます。</a:t>
            </a: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え</a:t>
            </a:r>
            <a:r>
              <a:rPr lang="ja-JP" altLang="en-US" sz="2800" dirty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ん</a:t>
            </a:r>
            <a:r>
              <a:rPr lang="ja-JP" altLang="en-US" sz="2800" dirty="0" err="1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ぴつ</a:t>
            </a:r>
            <a:r>
              <a:rPr lang="ja-JP" altLang="en-US" sz="2800" dirty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で</a:t>
            </a:r>
            <a:r>
              <a:rPr lang="ja-JP" altLang="en-US" sz="2800" dirty="0">
                <a:latin typeface="DFPKyoKaSho-W4" pitchFamily="18" charset="-128"/>
                <a:ea typeface="DFPKyoKaSho-W4" pitchFamily="18" charset="-128"/>
              </a:rPr>
              <a:t>　レポートを　かきます</a:t>
            </a:r>
            <a:r>
              <a:rPr lang="ja-JP" altLang="en-US" sz="2800" dirty="0" smtClean="0">
                <a:latin typeface="DFPKyoKaSho-W4" pitchFamily="18" charset="-128"/>
                <a:ea typeface="DFPKyoKaSho-W4" pitchFamily="18" charset="-128"/>
              </a:rPr>
              <a:t>。</a:t>
            </a:r>
            <a:endParaRPr lang="en-US" altLang="ja-JP" sz="2800" dirty="0" smtClean="0">
              <a:latin typeface="DFPKyoKaSho-W4" pitchFamily="18" charset="-128"/>
              <a:ea typeface="DFPKyoKaSho-W4" pitchFamily="18" charset="-128"/>
            </a:endParaRPr>
          </a:p>
          <a:p>
            <a:pPr marL="365760" indent="-283464" eaLnBrk="1" fontAlgn="auto" hangingPunct="1">
              <a:spcAft>
                <a:spcPts val="0"/>
              </a:spcAft>
              <a:buNone/>
              <a:defRPr/>
            </a:pPr>
            <a:endParaRPr lang="ja-JP" altLang="en-US" dirty="0"/>
          </a:p>
        </p:txBody>
      </p:sp>
      <p:pic>
        <p:nvPicPr>
          <p:cNvPr id="31748" name="Picture 6" descr="L02_Page_12"/>
          <p:cNvPicPr>
            <a:picLocks noChangeAspect="1" noChangeArrowheads="1"/>
          </p:cNvPicPr>
          <p:nvPr/>
        </p:nvPicPr>
        <p:blipFill>
          <a:blip r:embed="rId3"/>
          <a:srcRect l="12656" t="22968" r="16931" b="28528"/>
          <a:stretch>
            <a:fillRect/>
          </a:stretch>
        </p:blipFill>
        <p:spPr bwMode="auto">
          <a:xfrm>
            <a:off x="4495800" y="2286000"/>
            <a:ext cx="29718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9" name="Picture 7" descr="L08_Page_14"/>
          <p:cNvPicPr>
            <a:picLocks noChangeAspect="1" noChangeArrowheads="1"/>
          </p:cNvPicPr>
          <p:nvPr/>
        </p:nvPicPr>
        <p:blipFill>
          <a:blip r:embed="rId4"/>
          <a:srcRect l="13078" t="13060" r="13847" b="13905"/>
          <a:stretch>
            <a:fillRect/>
          </a:stretch>
        </p:blipFill>
        <p:spPr bwMode="auto">
          <a:xfrm>
            <a:off x="1219200" y="1828800"/>
            <a:ext cx="2974975" cy="210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ぶんぽう４：</a:t>
            </a:r>
            <a:r>
              <a:rPr lang="en-US" altLang="ja-JP" sz="2400" dirty="0" smtClean="0"/>
              <a:t>Expressing distance and duration using the particle</a:t>
            </a:r>
            <a:br>
              <a:rPr lang="en-US" altLang="ja-JP" sz="2400" dirty="0" smtClean="0"/>
            </a:br>
            <a:r>
              <a:rPr lang="ja-JP" altLang="en-US" sz="2400" smtClean="0"/>
              <a:t>　　　　　　　から、まで</a:t>
            </a:r>
            <a:r>
              <a:rPr lang="en-US" altLang="ja-JP" sz="2400" dirty="0" smtClean="0"/>
              <a:t> and </a:t>
            </a:r>
            <a:r>
              <a:rPr lang="ja-JP" altLang="en-US" sz="2400" smtClean="0"/>
              <a:t>で</a:t>
            </a:r>
            <a:r>
              <a:rPr lang="en-US" altLang="ja-JP" sz="2400" dirty="0" smtClean="0"/>
              <a:t> and suffix </a:t>
            </a:r>
            <a:r>
              <a:rPr lang="ja-JP" altLang="en-US" sz="2400" smtClean="0"/>
              <a:t>～ぐらい／くらい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3732756"/>
            <a:ext cx="8763000" cy="226094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プリンストン</a:t>
            </a:r>
            <a:r>
              <a:rPr lang="ja-JP" altLang="en-US" sz="2800" b="1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か</a:t>
            </a:r>
            <a:r>
              <a:rPr lang="ja-JP" altLang="en-US" sz="2800" b="1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ら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en-US" altLang="ja-JP" sz="2800" dirty="0" smtClean="0">
                <a:latin typeface="DFPKyoKaSho-W4" pitchFamily="18" charset="-128"/>
                <a:ea typeface="DFPKyoKaSho-W4" pitchFamily="18" charset="-128"/>
              </a:rPr>
              <a:t>NY</a:t>
            </a:r>
            <a:r>
              <a:rPr lang="ja-JP" altLang="en-US" sz="2800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まで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でんしゃ</a:t>
            </a:r>
            <a:r>
              <a:rPr lang="ja-JP" altLang="en-US" sz="2800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で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　いきます。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ごご七じ</a:t>
            </a:r>
            <a:r>
              <a:rPr lang="ja-JP" altLang="en-US" sz="2800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から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ごぜん十二じ</a:t>
            </a:r>
            <a:r>
              <a:rPr lang="ja-JP" altLang="en-US" sz="2800" u="sng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まで</a:t>
            </a:r>
            <a:r>
              <a:rPr lang="ja-JP" altLang="en-US" sz="2800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　５じかん</a:t>
            </a:r>
            <a:r>
              <a:rPr lang="ja-JP" altLang="en-US" sz="2800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ぐらい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べんきょうします。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日本ごのじゅぎょうは、月よう日</a:t>
            </a:r>
            <a:r>
              <a:rPr lang="ja-JP" altLang="en-US" sz="2800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から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金よう日</a:t>
            </a:r>
            <a:r>
              <a:rPr lang="ja-JP" altLang="en-US" sz="2800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まで</a:t>
            </a:r>
            <a:endParaRPr lang="en-US" altLang="ja-JP" sz="2800" dirty="0" smtClean="0">
              <a:solidFill>
                <a:srgbClr val="024AE9"/>
              </a:solidFill>
              <a:latin typeface="DFPKyoKaSho-W4" pitchFamily="18" charset="-128"/>
              <a:ea typeface="DFPKyoKaSho-W4" pitchFamily="18" charset="-128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ja-JP" altLang="en-US" sz="2800" smtClean="0">
                <a:solidFill>
                  <a:srgbClr val="024AE9"/>
                </a:solidFill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あまります。</a:t>
            </a:r>
          </a:p>
        </p:txBody>
      </p:sp>
      <p:sp>
        <p:nvSpPr>
          <p:cNvPr id="33796" name="Line 6"/>
          <p:cNvSpPr>
            <a:spLocks noChangeShapeType="1"/>
          </p:cNvSpPr>
          <p:nvPr/>
        </p:nvSpPr>
        <p:spPr bwMode="auto">
          <a:xfrm>
            <a:off x="1143000" y="22098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533400" y="1981200"/>
            <a:ext cx="617538" cy="46672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PU</a:t>
            </a:r>
          </a:p>
        </p:txBody>
      </p:sp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3124200" y="1981200"/>
            <a:ext cx="617538" cy="46672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NY</a:t>
            </a:r>
          </a:p>
        </p:txBody>
      </p:sp>
      <p:sp>
        <p:nvSpPr>
          <p:cNvPr id="33799" name="Rectangle 9"/>
          <p:cNvSpPr>
            <a:spLocks noChangeArrowheads="1"/>
          </p:cNvSpPr>
          <p:nvPr/>
        </p:nvSpPr>
        <p:spPr bwMode="auto">
          <a:xfrm>
            <a:off x="4572000" y="1981200"/>
            <a:ext cx="1209675" cy="46672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7:00pm</a:t>
            </a: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7010400" y="1981200"/>
            <a:ext cx="1379538" cy="46672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12:00am</a:t>
            </a:r>
          </a:p>
        </p:txBody>
      </p:sp>
      <p:sp>
        <p:nvSpPr>
          <p:cNvPr id="33801" name="Line 11"/>
          <p:cNvSpPr>
            <a:spLocks noChangeShapeType="1"/>
          </p:cNvSpPr>
          <p:nvPr/>
        </p:nvSpPr>
        <p:spPr bwMode="auto">
          <a:xfrm>
            <a:off x="5791200" y="220980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Rectangle 12"/>
          <p:cNvSpPr>
            <a:spLocks noChangeArrowheads="1"/>
          </p:cNvSpPr>
          <p:nvPr/>
        </p:nvSpPr>
        <p:spPr bwMode="auto">
          <a:xfrm>
            <a:off x="4724400" y="2590800"/>
            <a:ext cx="787400" cy="46672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Mon</a:t>
            </a:r>
          </a:p>
        </p:txBody>
      </p:sp>
      <p:sp>
        <p:nvSpPr>
          <p:cNvPr id="33803" name="Rectangle 13"/>
          <p:cNvSpPr>
            <a:spLocks noChangeArrowheads="1"/>
          </p:cNvSpPr>
          <p:nvPr/>
        </p:nvSpPr>
        <p:spPr bwMode="auto">
          <a:xfrm>
            <a:off x="7239000" y="2590800"/>
            <a:ext cx="549275" cy="466725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Fri</a:t>
            </a:r>
          </a:p>
        </p:txBody>
      </p:sp>
      <p:sp>
        <p:nvSpPr>
          <p:cNvPr id="33804" name="Line 14"/>
          <p:cNvSpPr>
            <a:spLocks noChangeShapeType="1"/>
          </p:cNvSpPr>
          <p:nvPr/>
        </p:nvSpPr>
        <p:spPr bwMode="auto">
          <a:xfrm>
            <a:off x="5562600" y="2819400"/>
            <a:ext cx="167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ぶんぽう４：</a:t>
            </a:r>
            <a:r>
              <a:rPr lang="en-US" altLang="ja-JP" sz="2400" dirty="0" smtClean="0"/>
              <a:t>Expressing distance and duration using the particle</a:t>
            </a:r>
            <a:br>
              <a:rPr lang="en-US" altLang="ja-JP" sz="2400" dirty="0" smtClean="0"/>
            </a:br>
            <a:r>
              <a:rPr lang="ja-JP" altLang="en-US" sz="2400" smtClean="0"/>
              <a:t>　　　　　　　から、まで</a:t>
            </a:r>
            <a:r>
              <a:rPr lang="en-US" altLang="ja-JP" sz="2400" dirty="0" smtClean="0"/>
              <a:t> and </a:t>
            </a:r>
            <a:r>
              <a:rPr lang="ja-JP" altLang="en-US" sz="2400" smtClean="0"/>
              <a:t>で</a:t>
            </a:r>
            <a:r>
              <a:rPr lang="en-US" altLang="ja-JP" sz="2400" dirty="0" smtClean="0"/>
              <a:t> and suffix </a:t>
            </a:r>
            <a:r>
              <a:rPr lang="ja-JP" altLang="en-US" sz="2400" smtClean="0"/>
              <a:t>～ぐらい／くらい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ぶんぽう４：</a:t>
            </a:r>
            <a:r>
              <a:rPr lang="en-US" altLang="ja-JP" sz="2400" dirty="0" smtClean="0"/>
              <a:t>Expressing distance and duration using the particle</a:t>
            </a:r>
            <a:br>
              <a:rPr lang="en-US" altLang="ja-JP" sz="2400" dirty="0" smtClean="0"/>
            </a:br>
            <a:r>
              <a:rPr lang="ja-JP" altLang="en-US" sz="2400" smtClean="0"/>
              <a:t>　　　　　　　から、まで</a:t>
            </a:r>
            <a:r>
              <a:rPr lang="en-US" altLang="ja-JP" sz="2400" dirty="0" smtClean="0"/>
              <a:t> and the suffix </a:t>
            </a:r>
            <a:r>
              <a:rPr lang="ja-JP" altLang="en-US" sz="2400" smtClean="0"/>
              <a:t>～ぐらい／くらい</a:t>
            </a:r>
            <a:endParaRPr lang="ja-JP" altLang="en-US" sz="2400" dirty="0"/>
          </a:p>
        </p:txBody>
      </p:sp>
      <p:pic>
        <p:nvPicPr>
          <p:cNvPr id="5124" name="Picture 4" descr="E:\101 ch5\Picture 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17387"/>
            <a:ext cx="7810500" cy="3867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400" smtClean="0"/>
              <a:t>ぶんぽう４：</a:t>
            </a:r>
            <a:r>
              <a:rPr lang="en-US" altLang="ja-JP" sz="2400" dirty="0" smtClean="0"/>
              <a:t>Expressing distance and duration using the particle</a:t>
            </a:r>
            <a:br>
              <a:rPr lang="en-US" altLang="ja-JP" sz="2400" dirty="0" smtClean="0"/>
            </a:br>
            <a:r>
              <a:rPr lang="ja-JP" altLang="en-US" sz="2400" smtClean="0"/>
              <a:t>　　　　　　　から、まで</a:t>
            </a:r>
            <a:r>
              <a:rPr lang="en-US" altLang="ja-JP" sz="2400" dirty="0" smtClean="0"/>
              <a:t> and the suffix </a:t>
            </a:r>
            <a:r>
              <a:rPr lang="ja-JP" altLang="en-US" sz="2400" smtClean="0"/>
              <a:t>～ぐらい／くらい</a:t>
            </a:r>
            <a:endParaRPr lang="ja-JP" altLang="en-US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8000" y="1618053"/>
            <a:ext cx="6731506" cy="510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P191 Activity1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766" y="1942839"/>
            <a:ext cx="7775728" cy="345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かんじ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きょうしつ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100" dirty="0" smtClean="0"/>
              <a:t>(p166-67)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41721" y="2003591"/>
            <a:ext cx="2677884" cy="3207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いす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コンピュータ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つくえ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ドア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とけい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ビデオ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まど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ja-JP" sz="24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</p:txBody>
      </p:sp>
      <p:pic>
        <p:nvPicPr>
          <p:cNvPr id="4098" name="Picture 2" descr="C:\Users\tokumasu\Desktop\Nakama1_2nd\illustration-web\ch5\la_05_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4354" y="2003591"/>
            <a:ext cx="4826538" cy="32072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かんじ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5745" y="1736725"/>
            <a:ext cx="1784959" cy="5121275"/>
          </a:xfrm>
        </p:spPr>
        <p:txBody>
          <a:bodyPr>
            <a:noAutofit/>
          </a:bodyPr>
          <a:lstStyle/>
          <a:p>
            <a:pPr marL="914400" indent="-914400">
              <a:buNone/>
            </a:pPr>
            <a:r>
              <a:rPr lang="ja-JP" altLang="en-US" sz="5400" smtClean="0">
                <a:latin typeface="DFPKyoKaSho-W4" pitchFamily="18" charset="-128"/>
                <a:ea typeface="DFPKyoKaSho-W4" pitchFamily="18" charset="-128"/>
              </a:rPr>
              <a:t>山</a:t>
            </a:r>
            <a:endParaRPr lang="en-US" altLang="ja-JP" sz="5400" dirty="0" smtClean="0">
              <a:latin typeface="DFPKyoKaSho-W4" pitchFamily="18" charset="-128"/>
              <a:ea typeface="DFPKyoKaSho-W4" pitchFamily="18" charset="-128"/>
            </a:endParaRPr>
          </a:p>
          <a:p>
            <a:pPr marL="914400" indent="-914400">
              <a:buNone/>
            </a:pPr>
            <a:r>
              <a:rPr lang="ja-JP" altLang="en-US" sz="5400" smtClean="0">
                <a:latin typeface="DFPKyoKaSho-W4" pitchFamily="18" charset="-128"/>
                <a:ea typeface="DFPKyoKaSho-W4" pitchFamily="18" charset="-128"/>
              </a:rPr>
              <a:t>川</a:t>
            </a:r>
            <a:endParaRPr lang="en-US" altLang="ja-JP" sz="5400" dirty="0" smtClean="0">
              <a:latin typeface="DFPKyoKaSho-W4" pitchFamily="18" charset="-128"/>
              <a:ea typeface="DFPKyoKaSho-W4" pitchFamily="18" charset="-128"/>
            </a:endParaRPr>
          </a:p>
          <a:p>
            <a:pPr marL="914400" indent="-914400">
              <a:buNone/>
            </a:pPr>
            <a:r>
              <a:rPr lang="ja-JP" altLang="en-US" sz="5400" smtClean="0">
                <a:latin typeface="DFPKyoKaSho-W4" pitchFamily="18" charset="-128"/>
                <a:ea typeface="DFPKyoKaSho-W4" pitchFamily="18" charset="-128"/>
              </a:rPr>
              <a:t>田</a:t>
            </a:r>
            <a:endParaRPr lang="en-US" altLang="ja-JP" sz="5400" dirty="0" smtClean="0">
              <a:latin typeface="DFPKyoKaSho-W4" pitchFamily="18" charset="-128"/>
              <a:ea typeface="DFPKyoKaSho-W4" pitchFamily="18" charset="-128"/>
            </a:endParaRPr>
          </a:p>
          <a:p>
            <a:pPr marL="914400" indent="-914400">
              <a:buNone/>
            </a:pPr>
            <a:r>
              <a:rPr lang="ja-JP" altLang="en-US" sz="5400" smtClean="0">
                <a:latin typeface="DFPKyoKaSho-W4" pitchFamily="18" charset="-128"/>
                <a:ea typeface="DFPKyoKaSho-W4" pitchFamily="18" charset="-128"/>
              </a:rPr>
              <a:t>人</a:t>
            </a:r>
            <a:endParaRPr lang="en-US" altLang="ja-JP" sz="5400" dirty="0" smtClean="0">
              <a:latin typeface="DFPKyoKaSho-W4" pitchFamily="18" charset="-128"/>
              <a:ea typeface="DFPKyoKaSho-W4" pitchFamily="18" charset="-128"/>
            </a:endParaRPr>
          </a:p>
          <a:p>
            <a:pPr marL="914400" indent="-914400">
              <a:buNone/>
            </a:pPr>
            <a:r>
              <a:rPr lang="ja-JP" altLang="en-US" sz="5400" smtClean="0">
                <a:latin typeface="DFPKyoKaSho-W4" pitchFamily="18" charset="-128"/>
                <a:ea typeface="DFPKyoKaSho-W4" pitchFamily="18" charset="-128"/>
              </a:rPr>
              <a:t>上</a:t>
            </a:r>
            <a:endParaRPr lang="en-US" altLang="ja-JP" sz="5400" dirty="0" smtClean="0">
              <a:latin typeface="DFPKyoKaSho-W4" pitchFamily="18" charset="-128"/>
              <a:ea typeface="DFPKyoKaSho-W4" pitchFamily="18" charset="-128"/>
            </a:endParaRPr>
          </a:p>
          <a:p>
            <a:pPr marL="914400" indent="-914400">
              <a:buNone/>
            </a:pPr>
            <a:r>
              <a:rPr lang="en-US" altLang="ja-JP" sz="5400" dirty="0" smtClean="0">
                <a:latin typeface="DFPKyoKaSho-W4" pitchFamily="18" charset="-128"/>
                <a:ea typeface="DFPKyoKaSho-W4" pitchFamily="18" charset="-128"/>
              </a:rPr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37551" y="1736725"/>
            <a:ext cx="1784959" cy="5121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ja-JP" altLang="en-US" sz="5400" smtClean="0">
                <a:latin typeface="DFPKyoKaSho-W4" pitchFamily="18" charset="-128"/>
                <a:ea typeface="DFPKyoKaSho-W4" pitchFamily="18" charset="-128"/>
              </a:rPr>
              <a:t>中</a:t>
            </a:r>
            <a:endParaRPr lang="en-US" altLang="ja-JP" sz="5400" dirty="0" smtClean="0">
              <a:latin typeface="DFPKyoKaSho-W4" pitchFamily="18" charset="-128"/>
              <a:ea typeface="DFPKyoKaSho-W4" pitchFamily="18" charset="-128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ja-JP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下</a:t>
            </a:r>
            <a:endParaRPr kumimoji="0" lang="en-US" altLang="ja-JP" sz="5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ja-JP" altLang="en-US" sz="5400" smtClean="0">
                <a:latin typeface="DFPKyoKaSho-W4" pitchFamily="18" charset="-128"/>
                <a:ea typeface="DFPKyoKaSho-W4" pitchFamily="18" charset="-128"/>
              </a:rPr>
              <a:t>小</a:t>
            </a:r>
            <a:endParaRPr lang="en-US" altLang="ja-JP" sz="5400" dirty="0" smtClean="0">
              <a:latin typeface="DFPKyoKaSho-W4" pitchFamily="18" charset="-128"/>
              <a:ea typeface="DFPKyoKaSho-W4" pitchFamily="18" charset="-128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ja-JP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日</a:t>
            </a:r>
            <a:endParaRPr kumimoji="0" lang="en-US" altLang="ja-JP" sz="5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914400" marR="0" lvl="0" indent="-9144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ja-JP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本</a:t>
            </a:r>
            <a:r>
              <a:rPr kumimoji="0" lang="en-US" altLang="ja-JP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かんじ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上田さんと　田中さんは　ルームメートです。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小川さんは　日本の　とうきょうから　きました。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リーさんは　中国から　きました。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「なかま」は　まきの先生の　本です。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プリンストンの　まちは　小さいです。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コロンビア大学は　とても　大きい　大学です。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ja-JP" altLang="en-US" sz="2800" smtClean="0"/>
              <a:t>ぶんぽう２：</a:t>
            </a:r>
            <a:r>
              <a:rPr lang="en-US" altLang="ja-JP" sz="2800" dirty="0" smtClean="0"/>
              <a:t>	Using location nouns:</a:t>
            </a:r>
            <a:br>
              <a:rPr lang="en-US" altLang="ja-JP" sz="2800" dirty="0" smtClean="0"/>
            </a:br>
            <a:r>
              <a:rPr lang="en-US" altLang="ja-JP" sz="2800" dirty="0" smtClean="0"/>
              <a:t>				</a:t>
            </a:r>
            <a:r>
              <a:rPr lang="ja-JP" altLang="en-US" sz="2000" smtClean="0"/>
              <a:t>中、そと、となり、よこ、ちかく、うしろ、まえ、上、下、みぎ、ひだり</a:t>
            </a:r>
            <a:endParaRPr lang="ja-JP" alt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6" name="Picture 2" descr="L04_Page_09"/>
          <p:cNvPicPr>
            <a:picLocks noChangeAspect="1" noChangeArrowheads="1"/>
          </p:cNvPicPr>
          <p:nvPr/>
        </p:nvPicPr>
        <p:blipFill>
          <a:blip r:embed="rId2"/>
          <a:srcRect l="19069" t="13483" r="19489" b="13109"/>
          <a:stretch>
            <a:fillRect/>
          </a:stretch>
        </p:blipFill>
        <p:spPr bwMode="auto">
          <a:xfrm>
            <a:off x="2133600" y="2329319"/>
            <a:ext cx="4419600" cy="3733800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610" y="5524308"/>
            <a:ext cx="942974" cy="11971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668044" y="2055166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うしろ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0315" y="2855933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うえ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9058" y="3734554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ひだり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3200" y="3734554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みぎ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60315" y="4427051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した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77013" y="5788966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まえ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57200" y="1578279"/>
            <a:ext cx="8035447" cy="514319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272339" y="4657884"/>
            <a:ext cx="15845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ちかく</a:t>
            </a:r>
            <a:endParaRPr lang="en-US" sz="2400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L04_Page_09"/>
          <p:cNvPicPr>
            <a:picLocks noChangeAspect="1" noChangeArrowheads="1"/>
          </p:cNvPicPr>
          <p:nvPr/>
        </p:nvPicPr>
        <p:blipFill>
          <a:blip r:embed="rId3"/>
          <a:srcRect l="19069" t="13483" r="19489" b="13109"/>
          <a:stretch>
            <a:fillRect/>
          </a:stretch>
        </p:blipFill>
        <p:spPr bwMode="auto">
          <a:xfrm>
            <a:off x="1981200" y="3832225"/>
            <a:ext cx="3581400" cy="3025775"/>
          </a:xfrm>
          <a:prstGeom prst="rect">
            <a:avLst/>
          </a:prstGeom>
          <a:noFill/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212725" y="163512"/>
            <a:ext cx="1600200" cy="762000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3200" dirty="0">
                <a:ea typeface="NTモトヤ教科書4" pitchFamily="18" charset="-128"/>
              </a:rPr>
              <a:t>Place</a:t>
            </a:r>
            <a:r>
              <a:rPr lang="ja-JP" altLang="en-US" sz="32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endParaRPr lang="ja-JP" altLang="en-US" sz="320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80901" name="Picture 5" descr="L02_Page_27"/>
          <p:cNvPicPr>
            <a:picLocks noChangeAspect="1" noChangeArrowheads="1"/>
          </p:cNvPicPr>
          <p:nvPr/>
        </p:nvPicPr>
        <p:blipFill>
          <a:blip r:embed="rId4"/>
          <a:srcRect l="18213" t="14311" r="17032" b="16995"/>
          <a:stretch>
            <a:fillRect/>
          </a:stretch>
        </p:blipFill>
        <p:spPr bwMode="auto">
          <a:xfrm>
            <a:off x="3040063" y="3832225"/>
            <a:ext cx="1371600" cy="1028700"/>
          </a:xfrm>
          <a:prstGeom prst="rect">
            <a:avLst/>
          </a:prstGeom>
          <a:noFill/>
        </p:spPr>
      </p:pic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838200" y="1851025"/>
            <a:ext cx="7855857" cy="5286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つくえ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うえ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ほ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ん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が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あ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ります。</a:t>
            </a:r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1812926" y="163512"/>
            <a:ext cx="3322638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 dirty="0">
                <a:solidFill>
                  <a:schemeClr val="tx2"/>
                </a:solidFill>
                <a:ea typeface="NTモトヤ教科書4" pitchFamily="18" charset="-128"/>
              </a:rPr>
              <a:t>Location noun</a:t>
            </a:r>
            <a:r>
              <a:rPr lang="ja-JP" altLang="en-US" sz="32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endParaRPr lang="ja-JP" altLang="en-US" sz="3200">
              <a:solidFill>
                <a:schemeClr val="tx2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5135563" y="163512"/>
            <a:ext cx="1798638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 dirty="0">
                <a:solidFill>
                  <a:schemeClr val="tx2"/>
                </a:solidFill>
                <a:ea typeface="NTモトヤ教科書4" pitchFamily="18" charset="-128"/>
              </a:rPr>
              <a:t>Noun</a:t>
            </a:r>
            <a:r>
              <a:rPr lang="ja-JP" altLang="en-US" sz="32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が</a:t>
            </a:r>
            <a:endParaRPr lang="ja-JP" altLang="en-US" sz="3200">
              <a:solidFill>
                <a:schemeClr val="tx2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6934200" y="163512"/>
            <a:ext cx="1992085" cy="13065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3200">
                <a:solidFill>
                  <a:schemeClr val="tx2"/>
                </a:solidFill>
                <a:latin typeface="DFPKyoKaSho-W4" pitchFamily="18" charset="-128"/>
                <a:ea typeface="DFPKyoKaSho-W4" pitchFamily="18" charset="-128"/>
              </a:rPr>
              <a:t>あります。</a:t>
            </a:r>
            <a:br>
              <a:rPr lang="ja-JP" altLang="en-US" sz="3200">
                <a:solidFill>
                  <a:schemeClr val="tx2"/>
                </a:solidFill>
                <a:latin typeface="DFPKyoKaSho-W4" pitchFamily="18" charset="-128"/>
                <a:ea typeface="DFPKyoKaSho-W4" pitchFamily="18" charset="-128"/>
              </a:rPr>
            </a:br>
            <a:r>
              <a:rPr lang="ja-JP" altLang="en-US" sz="3200">
                <a:solidFill>
                  <a:schemeClr val="tx2"/>
                </a:solidFill>
                <a:latin typeface="DFPKyoKaSho-W4" pitchFamily="18" charset="-128"/>
                <a:ea typeface="DFPKyoKaSho-W4" pitchFamily="18" charset="-128"/>
              </a:rPr>
              <a:t>います。</a:t>
            </a:r>
          </a:p>
        </p:txBody>
      </p:sp>
      <p:pic>
        <p:nvPicPr>
          <p:cNvPr id="80906" name="Picture 10" descr="L02_Page_14"/>
          <p:cNvPicPr>
            <a:picLocks noChangeAspect="1" noChangeArrowheads="1"/>
          </p:cNvPicPr>
          <p:nvPr/>
        </p:nvPicPr>
        <p:blipFill>
          <a:blip r:embed="rId5"/>
          <a:srcRect l="19069" t="13493" r="19637" b="15181"/>
          <a:stretch>
            <a:fillRect/>
          </a:stretch>
        </p:blipFill>
        <p:spPr bwMode="auto">
          <a:xfrm>
            <a:off x="381000" y="5106987"/>
            <a:ext cx="1600200" cy="1316038"/>
          </a:xfrm>
          <a:prstGeom prst="rect">
            <a:avLst/>
          </a:prstGeom>
          <a:noFill/>
        </p:spPr>
      </p:pic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838200" y="2384425"/>
            <a:ext cx="7855857" cy="5286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つくえ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ひだ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り</a:t>
            </a:r>
            <a:r>
              <a:rPr lang="ja-JP" altLang="en-US" sz="2800" smtClean="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かばん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が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あります。</a:t>
            </a:r>
          </a:p>
        </p:txBody>
      </p:sp>
      <p:pic>
        <p:nvPicPr>
          <p:cNvPr id="80908" name="Picture 12"/>
          <p:cNvPicPr>
            <a:picLocks noChangeAspect="1" noChangeArrowheads="1"/>
          </p:cNvPicPr>
          <p:nvPr/>
        </p:nvPicPr>
        <p:blipFill>
          <a:blip r:embed="rId6"/>
          <a:srcRect l="16922" r="45038" b="14610"/>
          <a:stretch>
            <a:fillRect/>
          </a:stretch>
        </p:blipFill>
        <p:spPr bwMode="auto">
          <a:xfrm>
            <a:off x="3090068" y="5508625"/>
            <a:ext cx="6778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838200" y="2917825"/>
            <a:ext cx="7855857" cy="5286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つくえ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した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ト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トロ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が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います。</a:t>
            </a:r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212725" y="87312"/>
            <a:ext cx="4922838" cy="990600"/>
          </a:xfrm>
          <a:prstGeom prst="rect">
            <a:avLst/>
          </a:prstGeom>
          <a:noFill/>
          <a:ln w="76200" cap="rnd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11" name="Rectangle 15"/>
          <p:cNvSpPr>
            <a:spLocks noChangeArrowheads="1"/>
          </p:cNvSpPr>
          <p:nvPr/>
        </p:nvSpPr>
        <p:spPr bwMode="auto">
          <a:xfrm>
            <a:off x="838200" y="1851025"/>
            <a:ext cx="3385457" cy="533400"/>
          </a:xfrm>
          <a:prstGeom prst="rect">
            <a:avLst/>
          </a:prstGeom>
          <a:noFill/>
          <a:ln w="76200" cap="rnd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838200" y="2379663"/>
            <a:ext cx="3385457" cy="533400"/>
          </a:xfrm>
          <a:prstGeom prst="rect">
            <a:avLst/>
          </a:prstGeom>
          <a:noFill/>
          <a:ln w="76200" cap="rnd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838199" y="2917825"/>
            <a:ext cx="3385458" cy="533400"/>
          </a:xfrm>
          <a:prstGeom prst="rect">
            <a:avLst/>
          </a:prstGeom>
          <a:noFill/>
          <a:ln w="76200" cap="rnd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0" y="5219647"/>
            <a:ext cx="1170594" cy="14861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nimBg="1"/>
      <p:bldP spid="80902" grpId="0" animBg="1"/>
      <p:bldP spid="80903" grpId="0" animBg="1"/>
      <p:bldP spid="80904" grpId="0" animBg="1"/>
      <p:bldP spid="80905" grpId="0" animBg="1"/>
      <p:bldP spid="80907" grpId="0" animBg="1"/>
      <p:bldP spid="80909" grpId="0" animBg="1"/>
      <p:bldP spid="80910" grpId="0" animBg="1"/>
      <p:bldP spid="80912" grpId="0" animBg="1"/>
      <p:bldP spid="809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L04_Page_43"/>
          <p:cNvPicPr>
            <a:picLocks noChangeAspect="1" noChangeArrowheads="1"/>
          </p:cNvPicPr>
          <p:nvPr/>
        </p:nvPicPr>
        <p:blipFill>
          <a:blip r:embed="rId3"/>
          <a:srcRect l="22598" t="19174" r="23164" b="19041"/>
          <a:stretch>
            <a:fillRect/>
          </a:stretch>
        </p:blipFill>
        <p:spPr bwMode="auto">
          <a:xfrm>
            <a:off x="5410200" y="3558380"/>
            <a:ext cx="3048000" cy="2455863"/>
          </a:xfrm>
          <a:prstGeom prst="rect">
            <a:avLst/>
          </a:prstGeom>
          <a:noFill/>
        </p:spPr>
      </p:pic>
      <p:pic>
        <p:nvPicPr>
          <p:cNvPr id="84995" name="Picture 3" descr="L02_Page_14"/>
          <p:cNvPicPr>
            <a:picLocks noChangeAspect="1" noChangeArrowheads="1"/>
          </p:cNvPicPr>
          <p:nvPr/>
        </p:nvPicPr>
        <p:blipFill>
          <a:blip r:embed="rId4"/>
          <a:srcRect l="19069" t="13493" r="19637" b="15181"/>
          <a:stretch>
            <a:fillRect/>
          </a:stretch>
        </p:blipFill>
        <p:spPr bwMode="auto">
          <a:xfrm>
            <a:off x="380999" y="4414837"/>
            <a:ext cx="2971800" cy="2443163"/>
          </a:xfrm>
          <a:prstGeom prst="rect">
            <a:avLst/>
          </a:prstGeom>
          <a:noFill/>
        </p:spPr>
      </p:pic>
      <p:pic>
        <p:nvPicPr>
          <p:cNvPr id="84996" name="Picture 4" descr="L02_Page_27"/>
          <p:cNvPicPr>
            <a:picLocks noChangeAspect="1" noChangeArrowheads="1"/>
          </p:cNvPicPr>
          <p:nvPr/>
        </p:nvPicPr>
        <p:blipFill>
          <a:blip r:embed="rId5"/>
          <a:srcRect l="18213" t="14311" r="17032" b="16995"/>
          <a:stretch>
            <a:fillRect/>
          </a:stretch>
        </p:blipFill>
        <p:spPr bwMode="auto">
          <a:xfrm>
            <a:off x="3428999" y="5176837"/>
            <a:ext cx="1600200" cy="1200150"/>
          </a:xfrm>
          <a:prstGeom prst="rect">
            <a:avLst/>
          </a:prstGeom>
          <a:noFill/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8023474" y="3480732"/>
            <a:ext cx="9028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なか</a:t>
            </a: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3124199" y="4786312"/>
            <a:ext cx="9028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そと</a:t>
            </a: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204559" y="2017486"/>
            <a:ext cx="8548914" cy="5232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アリスさ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んのかばん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なか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ほん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が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あります。</a:t>
            </a:r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228598" y="2767894"/>
            <a:ext cx="8548913" cy="5232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リーさ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んのかばん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そと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</a:t>
            </a:r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　ほ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ん</a:t>
            </a:r>
            <a:r>
              <a:rPr lang="ja-JP" altLang="en-US" sz="28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が</a:t>
            </a:r>
            <a:r>
              <a:rPr lang="ja-JP" altLang="en-US" sz="2800">
                <a:latin typeface="DFPKyoKaSho-W4" pitchFamily="18" charset="-128"/>
                <a:ea typeface="DFPKyoKaSho-W4" pitchFamily="18" charset="-128"/>
              </a:rPr>
              <a:t>　あります。</a:t>
            </a:r>
          </a:p>
        </p:txBody>
      </p:sp>
      <p:sp>
        <p:nvSpPr>
          <p:cNvPr id="85001" name="Rectangle 9"/>
          <p:cNvSpPr>
            <a:spLocks noChangeArrowheads="1"/>
          </p:cNvSpPr>
          <p:nvPr/>
        </p:nvSpPr>
        <p:spPr bwMode="auto">
          <a:xfrm>
            <a:off x="685799" y="6084887"/>
            <a:ext cx="203132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リーさ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んのかばん</a:t>
            </a:r>
          </a:p>
        </p:txBody>
      </p:sp>
      <p:sp>
        <p:nvSpPr>
          <p:cNvPr id="85002" name="Rectangle 10"/>
          <p:cNvSpPr>
            <a:spLocks noChangeArrowheads="1"/>
          </p:cNvSpPr>
          <p:nvPr/>
        </p:nvSpPr>
        <p:spPr bwMode="auto">
          <a:xfrm>
            <a:off x="6019799" y="5309532"/>
            <a:ext cx="226215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アリスさ</a:t>
            </a:r>
            <a:r>
              <a:rPr lang="ja-JP" altLang="en-US">
                <a:latin typeface="DFPKyoKaSho-W4" pitchFamily="18" charset="-128"/>
                <a:ea typeface="DFPKyoKaSho-W4" pitchFamily="18" charset="-128"/>
              </a:rPr>
              <a:t>んのかばん</a:t>
            </a:r>
          </a:p>
        </p:txBody>
      </p:sp>
      <p:sp>
        <p:nvSpPr>
          <p:cNvPr id="85003" name="Rectangle 11"/>
          <p:cNvSpPr>
            <a:spLocks noChangeArrowheads="1"/>
          </p:cNvSpPr>
          <p:nvPr/>
        </p:nvSpPr>
        <p:spPr bwMode="auto">
          <a:xfrm>
            <a:off x="204558" y="2017486"/>
            <a:ext cx="5267325" cy="533400"/>
          </a:xfrm>
          <a:prstGeom prst="rect">
            <a:avLst/>
          </a:prstGeom>
          <a:noFill/>
          <a:ln w="76200" cap="rnd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5004" name="Rectangle 12"/>
          <p:cNvSpPr>
            <a:spLocks noChangeArrowheads="1"/>
          </p:cNvSpPr>
          <p:nvPr/>
        </p:nvSpPr>
        <p:spPr bwMode="auto">
          <a:xfrm>
            <a:off x="252635" y="2757714"/>
            <a:ext cx="5243285" cy="533400"/>
          </a:xfrm>
          <a:prstGeom prst="rect">
            <a:avLst/>
          </a:prstGeom>
          <a:noFill/>
          <a:ln w="76200" cap="rnd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135563" y="163512"/>
            <a:ext cx="1798638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 dirty="0">
                <a:solidFill>
                  <a:schemeClr val="tx2"/>
                </a:solidFill>
                <a:ea typeface="NTモトヤ教科書4" pitchFamily="18" charset="-128"/>
              </a:rPr>
              <a:t>Noun</a:t>
            </a:r>
            <a:r>
              <a:rPr lang="ja-JP" altLang="en-US" sz="32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が</a:t>
            </a:r>
            <a:endParaRPr lang="ja-JP" altLang="en-US" sz="3200">
              <a:solidFill>
                <a:schemeClr val="tx2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6934200" y="163512"/>
            <a:ext cx="1992085" cy="13065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ja-JP" altLang="en-US" sz="3200">
                <a:solidFill>
                  <a:schemeClr val="tx2"/>
                </a:solidFill>
                <a:latin typeface="DFPKyoKaSho-W4" pitchFamily="18" charset="-128"/>
                <a:ea typeface="DFPKyoKaSho-W4" pitchFamily="18" charset="-128"/>
              </a:rPr>
              <a:t>あります。</a:t>
            </a:r>
            <a:br>
              <a:rPr lang="ja-JP" altLang="en-US" sz="3200">
                <a:solidFill>
                  <a:schemeClr val="tx2"/>
                </a:solidFill>
                <a:latin typeface="DFPKyoKaSho-W4" pitchFamily="18" charset="-128"/>
                <a:ea typeface="DFPKyoKaSho-W4" pitchFamily="18" charset="-128"/>
              </a:rPr>
            </a:br>
            <a:r>
              <a:rPr lang="ja-JP" altLang="en-US" sz="3200">
                <a:solidFill>
                  <a:schemeClr val="tx2"/>
                </a:solidFill>
                <a:latin typeface="DFPKyoKaSho-W4" pitchFamily="18" charset="-128"/>
                <a:ea typeface="DFPKyoKaSho-W4" pitchFamily="18" charset="-128"/>
              </a:rPr>
              <a:t>います。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212725" y="163512"/>
            <a:ext cx="1600200" cy="762000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altLang="ja-JP" sz="3200" dirty="0">
                <a:ea typeface="NTモトヤ教科書4" pitchFamily="18" charset="-128"/>
              </a:rPr>
              <a:t>Place</a:t>
            </a:r>
            <a:r>
              <a:rPr lang="ja-JP" altLang="en-US" sz="32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の</a:t>
            </a:r>
            <a:endParaRPr lang="ja-JP" altLang="en-US" sz="320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812926" y="163512"/>
            <a:ext cx="3322638" cy="76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3200" dirty="0">
                <a:solidFill>
                  <a:schemeClr val="tx2"/>
                </a:solidFill>
                <a:ea typeface="NTモトヤ教科書4" pitchFamily="18" charset="-128"/>
              </a:rPr>
              <a:t>Location noun</a:t>
            </a:r>
            <a:r>
              <a:rPr lang="ja-JP" altLang="en-US" sz="3200">
                <a:solidFill>
                  <a:srgbClr val="FF0609"/>
                </a:solidFill>
                <a:latin typeface="DFPKyoKaSho-W4" pitchFamily="18" charset="-128"/>
                <a:ea typeface="DFPKyoKaSho-W4" pitchFamily="18" charset="-128"/>
              </a:rPr>
              <a:t>に</a:t>
            </a:r>
            <a:endParaRPr lang="ja-JP" altLang="en-US" sz="3200">
              <a:solidFill>
                <a:schemeClr val="tx2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12725" y="87312"/>
            <a:ext cx="4922838" cy="990600"/>
          </a:xfrm>
          <a:prstGeom prst="rect">
            <a:avLst/>
          </a:prstGeom>
          <a:noFill/>
          <a:ln w="76200" cap="rnd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84998" grpId="0" animBg="1"/>
      <p:bldP spid="84999" grpId="0" animBg="1"/>
      <p:bldP spid="85000" grpId="0" animBg="1"/>
      <p:bldP spid="85001" grpId="0" animBg="1"/>
      <p:bldP spid="85002" grpId="0" animBg="1"/>
      <p:bldP spid="85003" grpId="0" animBg="1"/>
      <p:bldP spid="8500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>
                <a:latin typeface="DFPKyoKaSho-W4" pitchFamily="18" charset="-128"/>
                <a:ea typeface="DFPKyoKaSho-W4" pitchFamily="18" charset="-128"/>
              </a:rPr>
              <a:t>へや</a:t>
            </a:r>
            <a:r>
              <a:rPr lang="en-US" altLang="ja-JP" dirty="0" smtClean="0">
                <a:latin typeface="DFPKyoKaSho-W4" pitchFamily="18" charset="-128"/>
                <a:ea typeface="DFPKyoKaSho-W4" pitchFamily="18" charset="-128"/>
              </a:rPr>
              <a:t/>
            </a:r>
            <a:br>
              <a:rPr lang="en-US" altLang="ja-JP" dirty="0" smtClean="0">
                <a:latin typeface="DFPKyoKaSho-W4" pitchFamily="18" charset="-128"/>
                <a:ea typeface="DFPKyoKaSho-W4" pitchFamily="18" charset="-128"/>
              </a:rPr>
            </a:br>
            <a:r>
              <a:rPr lang="en-US" altLang="ja-JP" sz="3100" dirty="0" smtClean="0"/>
              <a:t>(p166-67)</a:t>
            </a:r>
            <a:endParaRPr lang="en-US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875772"/>
            <a:ext cx="1935271" cy="4174299"/>
          </a:xfrm>
        </p:spPr>
        <p:txBody>
          <a:bodyPr>
            <a:normAutofit/>
          </a:bodyPr>
          <a:lstStyle/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いす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いぬ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え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おしいれ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しゃしん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ソファ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たんす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つくえ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テーブル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94142" y="1906479"/>
            <a:ext cx="1935271" cy="4449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でんわ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ドア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とけい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ねこ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ふとん</a:t>
            </a:r>
            <a:endParaRPr lang="en-US" altLang="ja-JP" sz="2400" dirty="0" smtClean="0">
              <a:latin typeface="DFPKyoKaSho-W4" pitchFamily="18" charset="-128"/>
              <a:ea typeface="DFPKyoKaSho-W4" pitchFamily="18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ベッド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ほんだな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FPKyoKaSho-W4" pitchFamily="18" charset="-128"/>
                <a:ea typeface="DFPKyoKaSho-W4" pitchFamily="18" charset="-128"/>
                <a:cs typeface="+mn-cs"/>
              </a:rPr>
              <a:t>まど</a:t>
            </a:r>
            <a:endParaRPr kumimoji="0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FPKyoKaSho-W4" pitchFamily="18" charset="-128"/>
              <a:ea typeface="DFPKyoKaSho-W4" pitchFamily="18" charset="-128"/>
              <a:cs typeface="+mn-cs"/>
            </a:endParaRPr>
          </a:p>
        </p:txBody>
      </p:sp>
      <p:pic>
        <p:nvPicPr>
          <p:cNvPr id="3075" name="Picture 3" descr="C:\Users\tokumasu\Desktop\Nakama1_2nd\illustration-web\ch5\la_05_02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1991" y="2354893"/>
            <a:ext cx="4569698" cy="31690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2367" y="45141"/>
            <a:ext cx="5035462" cy="66763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7" name="Straight Connector 6"/>
          <p:cNvCxnSpPr>
            <a:stCxn id="1026" idx="1"/>
            <a:endCxn id="1026" idx="3"/>
          </p:cNvCxnSpPr>
          <p:nvPr/>
        </p:nvCxnSpPr>
        <p:spPr>
          <a:xfrm rot="10800000" flipH="1">
            <a:off x="2342367" y="3383308"/>
            <a:ext cx="50354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90181" y="1317744"/>
            <a:ext cx="51356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>
                <a:solidFill>
                  <a:srgbClr val="FF0000"/>
                </a:solidFill>
              </a:rPr>
              <a:t>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0181" y="4384110"/>
            <a:ext cx="51356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 smtClean="0">
                <a:solidFill>
                  <a:srgbClr val="FF0000"/>
                </a:solidFill>
              </a:rPr>
              <a:t>B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z="2800" smtClean="0">
                <a:latin typeface="DFPKyoKaSho-W4" pitchFamily="18" charset="-128"/>
                <a:ea typeface="DFPKyoKaSho-W4" pitchFamily="18" charset="-128"/>
              </a:rPr>
              <a:t>（　　　）の（　　　）に　（　　　）が　いますか。</a:t>
            </a:r>
            <a:endParaRPr lang="en-US" sz="2800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037" y="1591523"/>
            <a:ext cx="6971256" cy="498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2880" y="645627"/>
            <a:ext cx="169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オバマさん</a:t>
            </a:r>
            <a:endParaRPr lang="en-US" dirty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0613" y="676405"/>
            <a:ext cx="128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みぎ</a:t>
            </a:r>
            <a:endParaRPr lang="en-US" altLang="ja-JP" dirty="0" smtClean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2060" y="676405"/>
            <a:ext cx="1288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だれ</a:t>
            </a:r>
            <a:endParaRPr lang="en-US" dirty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</TotalTime>
  <Words>739</Words>
  <Application>Microsoft Office PowerPoint</Application>
  <PresentationFormat>On-screen Show (4:3)</PresentationFormat>
  <Paragraphs>268</Paragraphs>
  <Slides>31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Equity</vt:lpstr>
      <vt:lpstr>にほんご JPN101</vt:lpstr>
      <vt:lpstr>ぶんぽうのふくしゅう</vt:lpstr>
      <vt:lpstr>きょうしつ (p166-67)</vt:lpstr>
      <vt:lpstr>ぶんぽう２： Using location nouns:     中、そと、となり、よこ、ちかく、うしろ、まえ、上、下、みぎ、ひだり</vt:lpstr>
      <vt:lpstr>Placeの</vt:lpstr>
      <vt:lpstr>Placeの</vt:lpstr>
      <vt:lpstr>へや (p166-67)</vt:lpstr>
      <vt:lpstr>Slide 8</vt:lpstr>
      <vt:lpstr>（　　　）の（　　　）に　（　　　）が　いますか。</vt:lpstr>
      <vt:lpstr>Slide 10</vt:lpstr>
      <vt:lpstr>Adjectives (p168)</vt:lpstr>
      <vt:lpstr>りょうと　へや</vt:lpstr>
      <vt:lpstr>りょうと　へや</vt:lpstr>
      <vt:lpstr>ぶんぽう３：Referring to things mentioned immediately before,                       using noun/adjective + の (pronoun)</vt:lpstr>
      <vt:lpstr>ぶんぽう３：Referring to things mentioned immediately before,                       using noun/adjective + の (pronoun)</vt:lpstr>
      <vt:lpstr>ぶんぽう３：Referring to things mentioned immediately before,                       using noun/adjective + の (pronoun)</vt:lpstr>
      <vt:lpstr>ぶんぽう３：Referring to things mentioned immediately before,                       using noun/adjective + の (pronoun)</vt:lpstr>
      <vt:lpstr>ぶんぽう３：Referring to things mentioned immediately before,                       using noun/adjective + の (pronoun)</vt:lpstr>
      <vt:lpstr>P189 Activity2</vt:lpstr>
      <vt:lpstr>ぶんぽう４：Expressing distance and duration using the particle 　　　　　　　から、まで and で and suffix ～ぐらい／くらい</vt:lpstr>
      <vt:lpstr>ぶんぽう４：Expressing distance and duration using the particle 　　　　　　　から、まで and で and suffix ～ぐらい／くらい</vt:lpstr>
      <vt:lpstr>ぶんぽう４：Expressing distance and duration using the particle 　　　　　　　から、まで and で and suffix ～ぐらい／くらい</vt:lpstr>
      <vt:lpstr>ぶんぽう４：Expressing distance and duration using the particle 　　　　　　　から、まで and で and suffix ～ぐらい／くらい</vt:lpstr>
      <vt:lpstr>ぶんぽう４：Expressing distance and duration using the particle 　　　　　　　から、まで and で and suffix ～ぐらい／くらい</vt:lpstr>
      <vt:lpstr>ぶんぽう４：Expressing distance and duration using the particle 　　　　　　　から、まで and で and suffix ～ぐらい／くらい</vt:lpstr>
      <vt:lpstr>ぶんぽう４：Expressing distance and duration using the particle 　　　　　　　から、まで and the suffix ～ぐらい／くらい</vt:lpstr>
      <vt:lpstr>ぶんぽう４：Expressing distance and duration using the particle 　　　　　　　から、まで and the suffix ～ぐらい／くらい</vt:lpstr>
      <vt:lpstr>P191 Activity1</vt:lpstr>
      <vt:lpstr>かんじ</vt:lpstr>
      <vt:lpstr>かんじ</vt:lpstr>
      <vt:lpstr>かんじ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Yukari Tokumasu</dc:creator>
  <cp:lastModifiedBy>tokumasu</cp:lastModifiedBy>
  <cp:revision>311</cp:revision>
  <dcterms:created xsi:type="dcterms:W3CDTF">2009-11-11T12:46:50Z</dcterms:created>
  <dcterms:modified xsi:type="dcterms:W3CDTF">2010-02-01T22:18:55Z</dcterms:modified>
</cp:coreProperties>
</file>