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300" r:id="rId3"/>
    <p:sldId id="507" r:id="rId4"/>
    <p:sldId id="594" r:id="rId5"/>
    <p:sldId id="595" r:id="rId6"/>
    <p:sldId id="573" r:id="rId7"/>
    <p:sldId id="596" r:id="rId8"/>
    <p:sldId id="568" r:id="rId9"/>
    <p:sldId id="603" r:id="rId10"/>
    <p:sldId id="604" r:id="rId11"/>
    <p:sldId id="605" r:id="rId12"/>
    <p:sldId id="607" r:id="rId13"/>
    <p:sldId id="611" r:id="rId14"/>
    <p:sldId id="612" r:id="rId15"/>
    <p:sldId id="597" r:id="rId16"/>
    <p:sldId id="598" r:id="rId17"/>
    <p:sldId id="599" r:id="rId18"/>
    <p:sldId id="600" r:id="rId19"/>
    <p:sldId id="593" r:id="rId20"/>
    <p:sldId id="588" r:id="rId21"/>
    <p:sldId id="587" r:id="rId22"/>
    <p:sldId id="590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29F58-A78F-4A40-9F57-24803CAA2F97}" type="slidenum">
              <a:rPr lang="en-US" altLang="ja-JP">
                <a:ea typeface="ＭＳ Ｐゴシック" pitchFamily="34" charset="-128"/>
              </a:rPr>
              <a:pPr/>
              <a:t>8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774B4-D4D9-43EC-8292-844B2F9F8C6E}" type="slidenum">
              <a:rPr lang="en-US" altLang="ja-JP">
                <a:ea typeface="ＭＳ Ｐゴシック" pitchFamily="34" charset="-128"/>
              </a:rPr>
              <a:pPr/>
              <a:t>9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AACF3-07AE-4A57-A23B-EF2F36A99CD3}" type="slidenum">
              <a:rPr lang="en-US" altLang="ja-JP">
                <a:ea typeface="ＭＳ Ｐゴシック" pitchFamily="34" charset="-128"/>
              </a:rPr>
              <a:pPr/>
              <a:t>10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5C199-648D-45E4-B787-8F3D1163F6C9}" type="slidenum">
              <a:rPr lang="en-US" altLang="ja-JP">
                <a:ea typeface="ＭＳ Ｐゴシック" pitchFamily="34" charset="-128"/>
              </a:rPr>
              <a:pPr/>
              <a:t>11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Nov. 13, 2009</a:t>
            </a:r>
            <a:endParaRPr lang="en-US" altLang="ja-JP" b="1" dirty="0"/>
          </a:p>
          <a:p>
            <a:r>
              <a:rPr lang="en-US" altLang="ja-JP" b="1" dirty="0" smtClean="0"/>
              <a:t>(Friday)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192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ja-JP" altLang="en-US" sz="3600" smtClean="0"/>
              <a:t>は </a:t>
            </a:r>
            <a:r>
              <a:rPr lang="en-US" altLang="ja-JP" sz="3600" dirty="0" smtClean="0"/>
              <a:t>and </a:t>
            </a:r>
            <a:r>
              <a:rPr lang="ja-JP" altLang="en-US" sz="3600" smtClean="0"/>
              <a:t>も </a:t>
            </a:r>
            <a:r>
              <a:rPr lang="en-US" altLang="ja-JP" sz="3600" dirty="0" smtClean="0"/>
              <a:t>are added to other particles </a:t>
            </a:r>
            <a:br>
              <a:rPr lang="en-US" altLang="ja-JP" sz="3600" dirty="0" smtClean="0"/>
            </a:br>
            <a:r>
              <a:rPr lang="en-US" altLang="ja-JP" sz="3600" dirty="0" smtClean="0"/>
              <a:t>and make  double particles .</a:t>
            </a:r>
          </a:p>
        </p:txBody>
      </p:sp>
      <p:pic>
        <p:nvPicPr>
          <p:cNvPr id="25603" name="Picture 11" descr="L03_Page_34"/>
          <p:cNvPicPr>
            <a:picLocks noChangeAspect="1" noChangeArrowheads="1"/>
          </p:cNvPicPr>
          <p:nvPr/>
        </p:nvPicPr>
        <p:blipFill>
          <a:blip r:embed="rId3"/>
          <a:srcRect l="14778" t="14766" r="14021" b="14014"/>
          <a:stretch>
            <a:fillRect/>
          </a:stretch>
        </p:blipFill>
        <p:spPr bwMode="auto">
          <a:xfrm>
            <a:off x="204911" y="1712686"/>
            <a:ext cx="2262518" cy="1600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5604" name="Picture 12" descr="L07_Page_32"/>
          <p:cNvPicPr>
            <a:picLocks noChangeAspect="1" noChangeArrowheads="1"/>
          </p:cNvPicPr>
          <p:nvPr/>
        </p:nvPicPr>
        <p:blipFill>
          <a:blip r:embed="rId4"/>
          <a:srcRect l="14188" t="14166" r="13301" b="13284"/>
          <a:stretch>
            <a:fillRect/>
          </a:stretch>
        </p:blipFill>
        <p:spPr bwMode="auto">
          <a:xfrm>
            <a:off x="204911" y="3463725"/>
            <a:ext cx="2262518" cy="1600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5605" name="Picture 13" descr="L02_Page_29"/>
          <p:cNvPicPr>
            <a:picLocks noChangeAspect="1" noChangeArrowheads="1"/>
          </p:cNvPicPr>
          <p:nvPr/>
        </p:nvPicPr>
        <p:blipFill>
          <a:blip r:embed="rId5"/>
          <a:srcRect l="14188" t="14166" r="11723" b="11705"/>
          <a:stretch>
            <a:fillRect/>
          </a:stretch>
        </p:blipFill>
        <p:spPr bwMode="auto">
          <a:xfrm>
            <a:off x="204911" y="5257682"/>
            <a:ext cx="2262518" cy="160031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2670630" y="2353965"/>
            <a:ext cx="619759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よ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く　としょかん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べ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んきょうします。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2670630" y="4122057"/>
            <a:ext cx="619759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うち</a:t>
            </a:r>
            <a:r>
              <a:rPr lang="ja-JP" altLang="en-US" sz="2400" u="sng">
                <a:solidFill>
                  <a:srgbClr val="090CFF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も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べ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んきょうします。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2670630" y="5675086"/>
            <a:ext cx="61975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でも、きっさてん</a:t>
            </a:r>
            <a:r>
              <a:rPr lang="ja-JP" altLang="en-US" sz="2400" u="sng">
                <a:solidFill>
                  <a:srgbClr val="090CFF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　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べ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んきょうしません。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nimBg="1"/>
      <p:bldP spid="27665" grpId="0" animBg="1"/>
      <p:bldP spid="276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1" descr="L02_Page_30"/>
          <p:cNvPicPr>
            <a:picLocks noChangeAspect="1" noChangeArrowheads="1"/>
          </p:cNvPicPr>
          <p:nvPr/>
        </p:nvPicPr>
        <p:blipFill>
          <a:blip r:embed="rId3"/>
          <a:srcRect l="11789" t="11806" r="10738" b="10715"/>
          <a:stretch>
            <a:fillRect/>
          </a:stretch>
        </p:blipFill>
        <p:spPr bwMode="auto">
          <a:xfrm>
            <a:off x="319885" y="1944079"/>
            <a:ext cx="1955800" cy="1383321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7652" name="Picture 12" descr="L02_Page_32"/>
          <p:cNvPicPr>
            <a:picLocks noChangeAspect="1" noChangeArrowheads="1"/>
          </p:cNvPicPr>
          <p:nvPr/>
        </p:nvPicPr>
        <p:blipFill>
          <a:blip r:embed="rId4"/>
          <a:srcRect l="12187" t="12206" r="11208" b="11230"/>
          <a:stretch>
            <a:fillRect/>
          </a:stretch>
        </p:blipFill>
        <p:spPr bwMode="auto">
          <a:xfrm>
            <a:off x="319885" y="3523526"/>
            <a:ext cx="1955800" cy="138230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7653" name="Picture 13" descr="L04_Page_16"/>
          <p:cNvPicPr>
            <a:picLocks noChangeAspect="1" noChangeArrowheads="1"/>
          </p:cNvPicPr>
          <p:nvPr/>
        </p:nvPicPr>
        <p:blipFill>
          <a:blip r:embed="rId5"/>
          <a:srcRect l="12425" t="12408" r="13028" b="13019"/>
          <a:stretch>
            <a:fillRect/>
          </a:stretch>
        </p:blipFill>
        <p:spPr bwMode="auto">
          <a:xfrm>
            <a:off x="319885" y="5133522"/>
            <a:ext cx="2031430" cy="143691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815771" y="2178050"/>
            <a:ext cx="583474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私は　ぎんこう</a:t>
            </a:r>
            <a:r>
              <a:rPr lang="ja-JP" altLang="en-US" sz="28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い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きました。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2815772" y="3785136"/>
            <a:ext cx="583474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ゆうびんきょく</a:t>
            </a:r>
            <a:r>
              <a:rPr lang="ja-JP" altLang="en-US" sz="2800" u="sng">
                <a:solidFill>
                  <a:srgbClr val="090CFF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8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も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い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きました。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815772" y="5378904"/>
            <a:ext cx="5834742" cy="946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でも、スーパー</a:t>
            </a:r>
            <a:r>
              <a:rPr lang="ja-JP" altLang="en-US" sz="2800" u="sng">
                <a:solidFill>
                  <a:srgbClr val="090CFF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8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きませんでした。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192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ja-JP" altLang="en-US" sz="3600" smtClean="0"/>
              <a:t>は </a:t>
            </a:r>
            <a:r>
              <a:rPr lang="en-US" altLang="ja-JP" sz="3600" dirty="0" smtClean="0"/>
              <a:t>and </a:t>
            </a:r>
            <a:r>
              <a:rPr lang="ja-JP" altLang="en-US" sz="3600" smtClean="0"/>
              <a:t>も </a:t>
            </a:r>
            <a:r>
              <a:rPr lang="en-US" altLang="ja-JP" sz="3600" dirty="0" smtClean="0"/>
              <a:t>are added to other particles </a:t>
            </a:r>
            <a:br>
              <a:rPr lang="en-US" altLang="ja-JP" sz="3600" dirty="0" smtClean="0"/>
            </a:br>
            <a:r>
              <a:rPr lang="en-US" altLang="ja-JP" sz="3600" dirty="0" smtClean="0"/>
              <a:t>and make  double particles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 animBg="1"/>
      <p:bldP spid="29713" grpId="0" animBg="1"/>
      <p:bldP spid="297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mo"/>
          <p:cNvPicPr>
            <a:picLocks noChangeAspect="1" noChangeArrowheads="1"/>
          </p:cNvPicPr>
          <p:nvPr/>
        </p:nvPicPr>
        <p:blipFill>
          <a:blip r:embed="rId2"/>
          <a:srcRect l="1529" t="36667" r="604" b="32222"/>
          <a:stretch>
            <a:fillRect/>
          </a:stretch>
        </p:blipFill>
        <p:spPr bwMode="auto">
          <a:xfrm>
            <a:off x="925286" y="1546991"/>
            <a:ext cx="7014029" cy="30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747485" y="4963887"/>
            <a:ext cx="7939315" cy="1692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B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</a:t>
            </a: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A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さんは、うち</a:t>
            </a:r>
            <a:r>
              <a:rPr lang="ja-JP" altLang="en-US" sz="2400" u="sng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べんきょうしますか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　と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しょかん</a:t>
            </a:r>
            <a:r>
              <a:rPr lang="ja-JP" altLang="en-US" sz="2400" u="sng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べんきょうしますか。</a:t>
            </a:r>
          </a:p>
          <a:p>
            <a:pPr>
              <a:buFont typeface="Arial" charset="0"/>
              <a:buChar char="•"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A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：わ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たしは、うち</a:t>
            </a:r>
            <a:r>
              <a:rPr lang="ja-JP" altLang="en-US" sz="2400" u="sng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べんきょうします。</a:t>
            </a:r>
            <a:endParaRPr lang="en-US" altLang="ja-JP" sz="2400" dirty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　　で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も、とし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ょかん</a:t>
            </a:r>
            <a:r>
              <a:rPr lang="ja-JP" altLang="en-US" sz="2400" u="sng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では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べんきょうしません</a:t>
            </a:r>
            <a:r>
              <a:rPr lang="ja-JP" altLang="en-US" sz="3200">
                <a:latin typeface="DFPKyoKaSho-W4" pitchFamily="18" charset="-128"/>
                <a:ea typeface="DFPKyoKaSho-W4" pitchFamily="18" charset="-128"/>
              </a:rPr>
              <a:t>。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ぶんぽう５：</a:t>
            </a:r>
            <a:r>
              <a:rPr lang="en-US" altLang="ja-JP" sz="2400" dirty="0" smtClean="0"/>
              <a:t>More about the topic marker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and the similarity 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</a:t>
            </a:r>
            <a:r>
              <a:rPr lang="en-US" altLang="ja-JP" sz="2400" dirty="0" smtClean="0"/>
              <a:t> marker </a:t>
            </a:r>
            <a:r>
              <a:rPr lang="ja-JP" altLang="en-US" sz="2400" smtClean="0"/>
              <a:t>も</a:t>
            </a:r>
            <a:r>
              <a:rPr lang="en-US" altLang="ja-JP" sz="2400" dirty="0" smtClean="0"/>
              <a:t> (double particles and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vs. </a:t>
            </a:r>
            <a:r>
              <a:rPr lang="ja-JP" altLang="en-US" sz="2400" smtClean="0"/>
              <a:t>が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4344" y="1727200"/>
            <a:ext cx="350667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ぶんぽう５：</a:t>
            </a:r>
            <a:r>
              <a:rPr lang="en-US" altLang="ja-JP" sz="2400" dirty="0" smtClean="0"/>
              <a:t>More about the topic marker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and the similarity 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</a:t>
            </a:r>
            <a:r>
              <a:rPr lang="en-US" altLang="ja-JP" sz="2400" dirty="0" smtClean="0"/>
              <a:t> marker </a:t>
            </a:r>
            <a:r>
              <a:rPr lang="ja-JP" altLang="en-US" sz="2400" smtClean="0"/>
              <a:t>も</a:t>
            </a:r>
            <a:r>
              <a:rPr lang="en-US" altLang="ja-JP" sz="2400" dirty="0" smtClean="0"/>
              <a:t> (double particles and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vs. </a:t>
            </a:r>
            <a:r>
              <a:rPr lang="ja-JP" altLang="en-US" sz="2400" smtClean="0"/>
              <a:t>が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P194 Activity 2-1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 descr="E:\名称未設定フォルダ\ピクチャ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178" y="1836433"/>
            <a:ext cx="7751005" cy="3687545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2079321" y="3782860"/>
            <a:ext cx="1202498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92061" y="4509370"/>
            <a:ext cx="674317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92061" y="4910203"/>
            <a:ext cx="674317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92061" y="5235879"/>
            <a:ext cx="674317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2772" y="3782860"/>
            <a:ext cx="48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×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P196 Activity 2-2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バスは　じゅうじ</a:t>
            </a:r>
            <a:r>
              <a:rPr lang="ja-JP" altLang="en-US" sz="26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きました。</a:t>
            </a:r>
            <a:endParaRPr lang="en-US" altLang="ja-JP" sz="2600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None/>
            </a:pPr>
            <a:r>
              <a:rPr lang="en-US" sz="26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じょういちじ</a:t>
            </a:r>
            <a:r>
              <a:rPr lang="ja-JP" altLang="en-US" sz="26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にも</a:t>
            </a: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きました。　</a:t>
            </a:r>
            <a:endParaRPr lang="en-US" altLang="ja-JP" sz="2600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None/>
            </a:pP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　でも、じゅうにじ</a:t>
            </a:r>
            <a:r>
              <a:rPr lang="ja-JP" altLang="en-US" sz="26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には</a:t>
            </a: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きませんでした。</a:t>
            </a:r>
            <a:endParaRPr lang="en-US" sz="2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2600" dirty="0" smtClean="0">
                <a:latin typeface="DFPKyoKaSho-W4" pitchFamily="18" charset="-128"/>
                <a:ea typeface="DFPKyoKaSho-W4" pitchFamily="18" charset="-128"/>
              </a:rPr>
              <a:t>3.</a:t>
            </a: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バス</a:t>
            </a:r>
            <a:r>
              <a:rPr lang="ja-JP" altLang="en-US" sz="26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大学に　いきます。</a:t>
            </a:r>
            <a:endParaRPr lang="en-US" altLang="ja-JP" sz="2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　じてんしゃ</a:t>
            </a:r>
            <a:r>
              <a:rPr lang="ja-JP" altLang="en-US" sz="26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でも</a:t>
            </a: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いきます。</a:t>
            </a:r>
            <a:endParaRPr lang="en-US" altLang="ja-JP" sz="2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　でも、タクシー</a:t>
            </a:r>
            <a:r>
              <a:rPr lang="ja-JP" altLang="en-US" sz="26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では</a:t>
            </a: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いきません。</a:t>
            </a:r>
            <a:endParaRPr lang="en-US" sz="2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2600" dirty="0" smtClean="0">
                <a:latin typeface="DFPKyoKaSho-W4" pitchFamily="18" charset="-128"/>
                <a:ea typeface="DFPKyoKaSho-W4" pitchFamily="18" charset="-128"/>
              </a:rPr>
              <a:t>4.</a:t>
            </a: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昨日　おふろ</a:t>
            </a:r>
            <a:r>
              <a:rPr lang="ja-JP" altLang="en-US" sz="26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はいりました。</a:t>
            </a:r>
            <a:endParaRPr lang="en-US" altLang="ja-JP" sz="2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　明日</a:t>
            </a:r>
            <a:r>
              <a:rPr lang="ja-JP" altLang="en-US" sz="26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も</a:t>
            </a: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はいります。</a:t>
            </a:r>
            <a:endParaRPr lang="en-US" altLang="ja-JP" sz="2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　でも、あさって</a:t>
            </a:r>
            <a:r>
              <a:rPr lang="ja-JP" altLang="en-US" sz="26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はいりません。</a:t>
            </a:r>
            <a:endParaRPr lang="en-US" sz="2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2600" dirty="0" smtClean="0">
                <a:latin typeface="DFPKyoKaSho-W4" pitchFamily="18" charset="-128"/>
                <a:ea typeface="DFPKyoKaSho-W4" pitchFamily="18" charset="-128"/>
              </a:rPr>
              <a:t>5.</a:t>
            </a: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昨日の　ばん　あびました。</a:t>
            </a:r>
            <a:endParaRPr lang="en-US" altLang="ja-JP" sz="2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　今日</a:t>
            </a:r>
            <a:r>
              <a:rPr lang="ja-JP" altLang="en-US" sz="26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も</a:t>
            </a: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シャワーを　あびます。</a:t>
            </a:r>
            <a:endParaRPr lang="en-US" altLang="ja-JP" sz="2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　でも、明日</a:t>
            </a:r>
            <a:r>
              <a:rPr lang="ja-JP" altLang="en-US" sz="26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　シャワーを　あびません。</a:t>
            </a:r>
            <a:endParaRPr lang="en-US" sz="2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P197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 descr="E:\名称未設定フォルダ\ピクチャ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4657" y="1541917"/>
            <a:ext cx="6688938" cy="5179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P197 Activity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122" name="Picture 2" descr="E:\名称未設定フォルダ\ピクチャ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516" y="1587499"/>
            <a:ext cx="7336615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ふくしゅう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へや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/>
            </a:r>
            <a:br>
              <a:rPr lang="en-US" altLang="ja-JP" dirty="0" smtClean="0">
                <a:latin typeface="DFPKyoKaSho-W4" pitchFamily="18" charset="-128"/>
                <a:ea typeface="DFPKyoKaSho-W4" pitchFamily="18" charset="-128"/>
              </a:rPr>
            </a:br>
            <a:r>
              <a:rPr lang="en-US" altLang="ja-JP" sz="3100" dirty="0" smtClean="0"/>
              <a:t>(p166-67)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3602" y="1615858"/>
            <a:ext cx="1935271" cy="4174299"/>
          </a:xfrm>
        </p:spPr>
        <p:txBody>
          <a:bodyPr>
            <a:norm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いぬ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え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おしいれ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しゃしん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ソファ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たんす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つくえ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テーブル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94142" y="1615858"/>
            <a:ext cx="1935271" cy="444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でんわ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ドア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とけい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ねこ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ふとん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ベッド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ほんだな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まど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</p:txBody>
      </p:sp>
      <p:pic>
        <p:nvPicPr>
          <p:cNvPr id="3075" name="Picture 3" descr="C:\Users\tokumasu\Desktop\Nakama1_2nd\illustration-web\ch5\la_05_02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1991" y="1803562"/>
            <a:ext cx="4569698" cy="31690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ぶんぽうの　ふくしゅう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（　　　）の（　　　）に　（　　　）が　いますか。</a:t>
            </a:r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037" y="1591523"/>
            <a:ext cx="6971256" cy="498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" y="645627"/>
            <a:ext cx="169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オバマさん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0613" y="676405"/>
            <a:ext cx="128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みぎ</a:t>
            </a:r>
            <a:endParaRPr lang="en-US" altLang="ja-JP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2060" y="676405"/>
            <a:ext cx="128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だれ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ディクテーション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13469"/>
            <a:ext cx="2133600" cy="365125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ぶんぽう４：</a:t>
            </a:r>
            <a:r>
              <a:rPr lang="en-US" altLang="ja-JP" sz="2400" dirty="0" smtClean="0"/>
              <a:t>Expressing distance and duration using the particle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から、まで</a:t>
            </a:r>
            <a:r>
              <a:rPr lang="en-US" altLang="ja-JP" sz="2400" dirty="0" smtClean="0"/>
              <a:t> and </a:t>
            </a:r>
            <a:r>
              <a:rPr lang="ja-JP" altLang="en-US" sz="2400" smtClean="0"/>
              <a:t>で</a:t>
            </a:r>
            <a:r>
              <a:rPr lang="en-US" altLang="ja-JP" sz="2400" dirty="0" smtClean="0"/>
              <a:t> and suffix </a:t>
            </a:r>
            <a:r>
              <a:rPr lang="ja-JP" altLang="en-US" sz="2400" smtClean="0"/>
              <a:t>～ぐらい／くらい</a:t>
            </a:r>
            <a:endParaRPr lang="ja-JP" altLang="en-US" sz="2400" dirty="0"/>
          </a:p>
        </p:txBody>
      </p:sp>
      <p:pic>
        <p:nvPicPr>
          <p:cNvPr id="8" name="Picture 3" descr="C:\Users\tokumasu\Desktop\Nakama1_2nd\illustration-web\ch5\la_05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778" y="1841326"/>
            <a:ext cx="2618562" cy="1477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4" descr="C:\Users\tokumasu\Desktop\Nakama1_2nd\illustration-web\ch5\la_05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2968" y="1841325"/>
            <a:ext cx="1928766" cy="1477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5" descr="C:\Users\tokumasu\Desktop\Nakama1_2nd\illustration-web\ch5\la_05_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0890" y="1841324"/>
            <a:ext cx="1724844" cy="1477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4" descr="densh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1430" y="3720351"/>
            <a:ext cx="2057400" cy="140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7" descr="hikook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5237" y="3720350"/>
            <a:ext cx="2563813" cy="140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5674290"/>
            <a:ext cx="9144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（　　）から（　　）まで、（　　）で　なんじかんぐらい　かかりますか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P192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E:\名称未設定フォルダ\ピクチャ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473" y="2002033"/>
            <a:ext cx="7669352" cy="4022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ぶんぽう５：</a:t>
            </a:r>
            <a:r>
              <a:rPr lang="en-US" altLang="ja-JP" sz="2400" dirty="0" smtClean="0"/>
              <a:t>More about the topic marker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and the similarity 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</a:t>
            </a:r>
            <a:r>
              <a:rPr lang="en-US" altLang="ja-JP" sz="2400" dirty="0" smtClean="0"/>
              <a:t> marker </a:t>
            </a:r>
            <a:r>
              <a:rPr lang="ja-JP" altLang="en-US" sz="2400" smtClean="0"/>
              <a:t>も</a:t>
            </a:r>
            <a:r>
              <a:rPr lang="en-US" altLang="ja-JP" sz="2400" dirty="0" smtClean="0"/>
              <a:t> (double particles and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vs. </a:t>
            </a:r>
            <a:r>
              <a:rPr lang="ja-JP" altLang="en-US" sz="2400" smtClean="0"/>
              <a:t>が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pic>
        <p:nvPicPr>
          <p:cNvPr id="10243" name="Picture 3" descr="E:\101 ch5\Picture 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282" y="1417638"/>
            <a:ext cx="6678145" cy="3091733"/>
          </a:xfrm>
          <a:prstGeom prst="rect">
            <a:avLst/>
          </a:prstGeom>
          <a:noFill/>
        </p:spPr>
      </p:pic>
      <p:pic>
        <p:nvPicPr>
          <p:cNvPr id="6" name="Picture 3" descr="E:\101 ch5\Picture 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282" y="4509371"/>
            <a:ext cx="7898718" cy="192024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194559" y="4587866"/>
            <a:ext cx="274320" cy="2743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11680" y="2079321"/>
            <a:ext cx="274320" cy="2743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P196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1" name="Picture 3" descr="E:\名称未設定フォルダ\ピクチャ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299" y="1766169"/>
            <a:ext cx="7529349" cy="45901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8571" y="4305603"/>
            <a:ext cx="58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endParaRPr lang="en-US" sz="28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7999" y="3259163"/>
            <a:ext cx="58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en-US" sz="28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5542" y="3520773"/>
            <a:ext cx="87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en-US" sz="28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8285" y="4043993"/>
            <a:ext cx="58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endParaRPr lang="en-US" sz="28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8571" y="2735943"/>
            <a:ext cx="58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endParaRPr lang="en-US" sz="28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8571" y="5090433"/>
            <a:ext cx="58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endParaRPr lang="en-US" sz="28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7999" y="4828823"/>
            <a:ext cx="58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en-US" sz="28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8571" y="5613653"/>
            <a:ext cx="58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endParaRPr lang="en-US" sz="28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9657" y="5833130"/>
            <a:ext cx="58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endParaRPr lang="en-US" sz="28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smtClean="0"/>
              <a:t>ぶんぽう５：</a:t>
            </a:r>
            <a:r>
              <a:rPr lang="en-US" altLang="ja-JP" sz="2400" dirty="0" smtClean="0"/>
              <a:t>More about the topic marker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and the similarity </a:t>
            </a:r>
            <a:br>
              <a:rPr lang="en-US" altLang="ja-JP" sz="2400" dirty="0" smtClean="0"/>
            </a:br>
            <a:r>
              <a:rPr lang="ja-JP" altLang="en-US" sz="2400" smtClean="0"/>
              <a:t>　　　　　　　</a:t>
            </a:r>
            <a:r>
              <a:rPr lang="en-US" altLang="ja-JP" sz="2400" dirty="0" smtClean="0"/>
              <a:t> marker </a:t>
            </a:r>
            <a:r>
              <a:rPr lang="ja-JP" altLang="en-US" sz="2400" smtClean="0"/>
              <a:t>も</a:t>
            </a:r>
            <a:r>
              <a:rPr lang="en-US" altLang="ja-JP" sz="2400" dirty="0" smtClean="0"/>
              <a:t> (double particles and </a:t>
            </a:r>
            <a:r>
              <a:rPr lang="ja-JP" altLang="en-US" sz="2400" smtClean="0"/>
              <a:t>は</a:t>
            </a:r>
            <a:r>
              <a:rPr lang="en-US" altLang="ja-JP" sz="2400" dirty="0" smtClean="0"/>
              <a:t> vs. </a:t>
            </a:r>
            <a:r>
              <a:rPr lang="ja-JP" altLang="en-US" sz="2400" smtClean="0"/>
              <a:t>が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pic>
        <p:nvPicPr>
          <p:cNvPr id="4100" name="Picture 4" descr="E:\101 ch5\Picture 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8285" y="1417638"/>
            <a:ext cx="4966367" cy="3392358"/>
          </a:xfrm>
          <a:prstGeom prst="rect">
            <a:avLst/>
          </a:prstGeom>
          <a:noFill/>
        </p:spPr>
      </p:pic>
      <p:pic>
        <p:nvPicPr>
          <p:cNvPr id="6" name="Picture 3" descr="E:\101 ch5\Picture 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8286" y="4878350"/>
            <a:ext cx="5242133" cy="18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ja-JP" altLang="en-US" smtClean="0"/>
              <a:t>は </a:t>
            </a:r>
            <a:r>
              <a:rPr lang="en-US" altLang="ja-JP" dirty="0" smtClean="0"/>
              <a:t>and </a:t>
            </a:r>
            <a:r>
              <a:rPr lang="ja-JP" altLang="en-US" smtClean="0"/>
              <a:t>も </a:t>
            </a:r>
            <a:r>
              <a:rPr lang="en-US" altLang="ja-JP" dirty="0" smtClean="0"/>
              <a:t>replace </a:t>
            </a:r>
            <a:r>
              <a:rPr lang="ja-JP" altLang="en-US" smtClean="0"/>
              <a:t>を </a:t>
            </a:r>
            <a:r>
              <a:rPr lang="en-US" altLang="ja-JP" dirty="0" smtClean="0"/>
              <a:t>or </a:t>
            </a:r>
            <a:r>
              <a:rPr lang="ja-JP" altLang="en-US" smtClean="0"/>
              <a:t>が</a:t>
            </a:r>
            <a:r>
              <a:rPr lang="en-US" altLang="ja-JP" dirty="0" smtClean="0"/>
              <a:t>.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832892" y="1599245"/>
            <a:ext cx="599179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よ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く　コーヒー</a:t>
            </a:r>
            <a:r>
              <a:rPr lang="ja-JP" altLang="en-US" sz="28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r>
              <a:rPr lang="ja-JP" altLang="en-US" sz="28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みます。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832892" y="3679170"/>
            <a:ext cx="599179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ジュース</a:t>
            </a:r>
            <a:r>
              <a:rPr lang="ja-JP" altLang="en-US" sz="28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も</a:t>
            </a:r>
            <a:r>
              <a:rPr lang="ja-JP" altLang="en-US" sz="28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みます。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832892" y="5441950"/>
            <a:ext cx="599179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でも、ビール</a:t>
            </a:r>
            <a:r>
              <a:rPr lang="ja-JP" altLang="en-US" sz="28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8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みません。</a:t>
            </a:r>
          </a:p>
        </p:txBody>
      </p:sp>
      <p:pic>
        <p:nvPicPr>
          <p:cNvPr id="2355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983" y="1366205"/>
            <a:ext cx="1761445" cy="11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835" y="2901950"/>
            <a:ext cx="1346422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441950"/>
            <a:ext cx="1629228" cy="12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761999" y="5222122"/>
            <a:ext cx="1828802" cy="1574800"/>
            <a:chOff x="2057398" y="4419600"/>
            <a:chExt cx="1828802" cy="1574800"/>
          </a:xfrm>
        </p:grpSpPr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H="1">
              <a:off x="2057398" y="4419600"/>
              <a:ext cx="1752601" cy="157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2057400" y="4419600"/>
              <a:ext cx="1828800" cy="157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410857" y="5112204"/>
            <a:ext cx="525292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でも、まんが</a:t>
            </a:r>
            <a:r>
              <a:rPr lang="ja-JP" altLang="en-US" sz="28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よ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みません。</a:t>
            </a:r>
          </a:p>
        </p:txBody>
      </p:sp>
      <p:pic>
        <p:nvPicPr>
          <p:cNvPr id="24579" name="Picture 11" descr="L02_Page_27"/>
          <p:cNvPicPr>
            <a:picLocks noChangeAspect="1" noChangeArrowheads="1"/>
          </p:cNvPicPr>
          <p:nvPr/>
        </p:nvPicPr>
        <p:blipFill>
          <a:blip r:embed="rId3"/>
          <a:srcRect l="13104" t="13080" r="13884" b="13907"/>
          <a:stretch>
            <a:fillRect/>
          </a:stretch>
        </p:blipFill>
        <p:spPr bwMode="auto">
          <a:xfrm>
            <a:off x="594515" y="1397384"/>
            <a:ext cx="2011369" cy="142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2" descr="L03_Page_03"/>
          <p:cNvPicPr>
            <a:picLocks noChangeAspect="1" noChangeArrowheads="1"/>
          </p:cNvPicPr>
          <p:nvPr/>
        </p:nvPicPr>
        <p:blipFill>
          <a:blip r:embed="rId4"/>
          <a:srcRect l="9610" t="22652" r="11913" b="20718"/>
          <a:stretch>
            <a:fillRect/>
          </a:stretch>
        </p:blipFill>
        <p:spPr bwMode="auto">
          <a:xfrm>
            <a:off x="263144" y="3083378"/>
            <a:ext cx="2674112" cy="136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410857" y="3292475"/>
            <a:ext cx="525292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ざっし</a:t>
            </a:r>
            <a:r>
              <a:rPr lang="ja-JP" altLang="en-US" sz="28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も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よ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みます。</a:t>
            </a:r>
          </a:p>
        </p:txBody>
      </p:sp>
      <p:pic>
        <p:nvPicPr>
          <p:cNvPr id="24582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215" y="4702628"/>
            <a:ext cx="1477969" cy="2155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777082" y="4956629"/>
            <a:ext cx="1828802" cy="1574800"/>
            <a:chOff x="2057398" y="4419600"/>
            <a:chExt cx="1828802" cy="1574800"/>
          </a:xfrm>
        </p:grpSpPr>
        <p:sp>
          <p:nvSpPr>
            <p:cNvPr id="24583" name="Line 16"/>
            <p:cNvSpPr>
              <a:spLocks noChangeShapeType="1"/>
            </p:cNvSpPr>
            <p:nvPr/>
          </p:nvSpPr>
          <p:spPr bwMode="auto">
            <a:xfrm flipH="1">
              <a:off x="2057398" y="4419600"/>
              <a:ext cx="1752601" cy="157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Line 17"/>
            <p:cNvSpPr>
              <a:spLocks noChangeShapeType="1"/>
            </p:cNvSpPr>
            <p:nvPr/>
          </p:nvSpPr>
          <p:spPr bwMode="auto">
            <a:xfrm>
              <a:off x="2057400" y="4419600"/>
              <a:ext cx="1828800" cy="157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3410857" y="1596571"/>
            <a:ext cx="525292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私は　よく　本</a:t>
            </a:r>
            <a:r>
              <a:rPr lang="ja-JP" altLang="en-US" sz="28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r>
              <a:rPr lang="ja-JP" altLang="en-US" sz="28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よ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みます。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ja-JP" altLang="en-US" smtClean="0"/>
              <a:t>は </a:t>
            </a:r>
            <a:r>
              <a:rPr lang="en-US" altLang="ja-JP" dirty="0" smtClean="0"/>
              <a:t>and </a:t>
            </a:r>
            <a:r>
              <a:rPr lang="ja-JP" altLang="en-US" smtClean="0"/>
              <a:t>も </a:t>
            </a:r>
            <a:r>
              <a:rPr lang="en-US" altLang="ja-JP" dirty="0" smtClean="0"/>
              <a:t>replace </a:t>
            </a:r>
            <a:r>
              <a:rPr lang="ja-JP" altLang="en-US" smtClean="0"/>
              <a:t>を </a:t>
            </a:r>
            <a:r>
              <a:rPr lang="en-US" altLang="ja-JP" dirty="0" smtClean="0"/>
              <a:t>or </a:t>
            </a:r>
            <a:r>
              <a:rPr lang="ja-JP" altLang="en-US" smtClean="0"/>
              <a:t>が</a:t>
            </a:r>
            <a:r>
              <a:rPr lang="en-US" altLang="ja-JP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7" grpId="0" animBg="1"/>
      <p:bldP spid="2664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323</Words>
  <Application>Microsoft Office PowerPoint</Application>
  <PresentationFormat>On-screen Show (4:3)</PresentationFormat>
  <Paragraphs>102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Equity</vt:lpstr>
      <vt:lpstr>にほんご JPN101</vt:lpstr>
      <vt:lpstr>ぶんぽうの　ふくしゅう</vt:lpstr>
      <vt:lpstr>ぶんぽう４：Expressing distance and duration using the particle 　　　　　　　から、まで and で and suffix ～ぐらい／くらい</vt:lpstr>
      <vt:lpstr>P192 Activity 2</vt:lpstr>
      <vt:lpstr>ぶんぽう５：More about the topic marker は and the similarity  　　　　　　　 marker も (double particles and は vs. が)</vt:lpstr>
      <vt:lpstr>P196 Activity 1</vt:lpstr>
      <vt:lpstr>ぶんぽう５：More about the topic marker は and the similarity  　　　　　　　 marker も (double particles and は vs. が)</vt:lpstr>
      <vt:lpstr>は and も replace を or が.</vt:lpstr>
      <vt:lpstr>は and も replace を or が.</vt:lpstr>
      <vt:lpstr>は and も are added to other particles  and make  double particles .</vt:lpstr>
      <vt:lpstr>は and も are added to other particles  and make  double particles .</vt:lpstr>
      <vt:lpstr>ぶんぽう５：More about the topic marker は and the similarity  　　　　　　　 marker も (double particles and は vs. が)</vt:lpstr>
      <vt:lpstr>ぶんぽう５：More about the topic marker は and the similarity  　　　　　　　 marker も (double particles and は vs. が)</vt:lpstr>
      <vt:lpstr>P194 Activity 2-1</vt:lpstr>
      <vt:lpstr>P196 Activity 2-2</vt:lpstr>
      <vt:lpstr>P197 Activity 3</vt:lpstr>
      <vt:lpstr>P197 Activity 4</vt:lpstr>
      <vt:lpstr>ふくしゅう</vt:lpstr>
      <vt:lpstr>へや (p166-67)</vt:lpstr>
      <vt:lpstr>（　　　）の（　　　）に　（　　　）が　いますか。</vt:lpstr>
      <vt:lpstr>ディクテーション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332</cp:revision>
  <dcterms:created xsi:type="dcterms:W3CDTF">2009-11-11T12:46:50Z</dcterms:created>
  <dcterms:modified xsi:type="dcterms:W3CDTF">2010-02-01T22:19:20Z</dcterms:modified>
</cp:coreProperties>
</file>