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1"/>
  </p:notesMasterIdLst>
  <p:handoutMasterIdLst>
    <p:handoutMasterId r:id="rId42"/>
  </p:handoutMasterIdLst>
  <p:sldIdLst>
    <p:sldId id="300" r:id="rId3"/>
    <p:sldId id="477" r:id="rId4"/>
    <p:sldId id="494" r:id="rId5"/>
    <p:sldId id="546" r:id="rId6"/>
    <p:sldId id="547" r:id="rId7"/>
    <p:sldId id="537" r:id="rId8"/>
    <p:sldId id="544" r:id="rId9"/>
    <p:sldId id="545" r:id="rId10"/>
    <p:sldId id="548" r:id="rId11"/>
    <p:sldId id="559" r:id="rId12"/>
    <p:sldId id="565" r:id="rId13"/>
    <p:sldId id="563" r:id="rId14"/>
    <p:sldId id="564" r:id="rId15"/>
    <p:sldId id="566" r:id="rId16"/>
    <p:sldId id="549" r:id="rId17"/>
    <p:sldId id="560" r:id="rId18"/>
    <p:sldId id="561" r:id="rId19"/>
    <p:sldId id="550" r:id="rId20"/>
    <p:sldId id="562" r:id="rId21"/>
    <p:sldId id="551" r:id="rId22"/>
    <p:sldId id="553" r:id="rId23"/>
    <p:sldId id="552" r:id="rId24"/>
    <p:sldId id="558" r:id="rId25"/>
    <p:sldId id="495" r:id="rId26"/>
    <p:sldId id="492" r:id="rId27"/>
    <p:sldId id="539" r:id="rId28"/>
    <p:sldId id="502" r:id="rId29"/>
    <p:sldId id="503" r:id="rId30"/>
    <p:sldId id="504" r:id="rId31"/>
    <p:sldId id="505" r:id="rId32"/>
    <p:sldId id="540" r:id="rId33"/>
    <p:sldId id="534" r:id="rId34"/>
    <p:sldId id="554" r:id="rId35"/>
    <p:sldId id="555" r:id="rId36"/>
    <p:sldId id="541" r:id="rId37"/>
    <p:sldId id="513" r:id="rId38"/>
    <p:sldId id="556" r:id="rId39"/>
    <p:sldId id="557"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8" autoAdjust="0"/>
    <p:restoredTop sz="94489" autoAdjust="0"/>
  </p:normalViewPr>
  <p:slideViewPr>
    <p:cSldViewPr snapToGrid="0" snapToObjects="1">
      <p:cViewPr>
        <p:scale>
          <a:sx n="66" d="100"/>
          <a:sy n="66" d="100"/>
        </p:scale>
        <p:origin x="-444"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65CF57D-9219-EE40-885D-22FAB768DC00}" type="datetimeFigureOut">
              <a:rPr lang="en-US" altLang="ja-JP" smtClean="0"/>
              <a:pPr/>
              <a:t>2/1/2010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FF11DC8-25C7-D84D-8CAF-E01A579A5332}"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D4D1A3-1AFD-874B-B580-1C5F174CECC2}" type="datetimeFigureOut">
              <a:rPr lang="en-US" altLang="ja-JP" smtClean="0"/>
              <a:pPr/>
              <a:t>2/1/2010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44D442-2351-4443-9842-9C3E56295B8A}"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D2E24-A65C-45BA-B11E-D6861C29CAB0}"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3ED2E24-A65C-45BA-B11E-D6861C29CAB0}" type="datetime1">
              <a:rPr lang="en-US" altLang="ja-JP" smtClean="0"/>
              <a:pPr/>
              <a:t>2/1/2010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9E3E14-38A0-0946-BEFB-FD0F2B06ADD2}"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2/1/2010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49AC24D-BD55-4D62-9EFB-46E27BEEC46C}" type="datetime1">
              <a:rPr lang="en-US" altLang="ja-JP" smtClean="0"/>
              <a:pPr/>
              <a:t>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2/1/2010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9AC24D-BD55-4D62-9EFB-46E27BEEC46C}" type="datetime1">
              <a:rPr lang="en-US" altLang="ja-JP" smtClean="0"/>
              <a:pPr/>
              <a:t>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FBFC5-3415-4410-B00C-4814CB032DDD}" type="datetime1">
              <a:rPr lang="en-US" altLang="ja-JP" smtClean="0"/>
              <a:pPr/>
              <a:t>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E3E14-38A0-0946-BEFB-FD0F2B06AD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AFBFC5-3415-4410-B00C-4814CB032DDD}" type="datetime1">
              <a:rPr lang="en-US" altLang="ja-JP" smtClean="0"/>
              <a:pPr/>
              <a:t>2/1/2010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D9E3E14-38A0-0946-BEFB-FD0F2B06AD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file:///\\localhost\Users\yukari\Desktop\JPN101\video\091116M\jane1.m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file:///\\localhost\Users\yukari\Desktop\JPN101\ppt\ch5\ch5-Dialogue-listening.m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localhost\Users\yukari\Desktop\JPN101\ppt\ch5\ch5-dialogue.m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ideo" Target="file:///\\localhost\Users\yukari\Desktop\JPN101\ppt\ch5\ch5-dialogue-sub.m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localhost\Users\yukari\Desktop\JPN101\ppt\ch5\ch5-listening1.mov" TargetMode="Externa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file:///\\localhost\Users\yukari\Desktop\JPN101\ppt\ch5\ch5-listening2.mov" TargetMode="Externa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ltLang="ja-JP" b="1" dirty="0" smtClean="0"/>
              <a:t>Nov. 16, 2009</a:t>
            </a:r>
            <a:endParaRPr lang="en-US" altLang="ja-JP" b="1" dirty="0"/>
          </a:p>
          <a:p>
            <a:r>
              <a:rPr lang="en-US" altLang="ja-JP" b="1" dirty="0" smtClean="0"/>
              <a:t>(Monday)</a:t>
            </a:r>
            <a:endParaRPr lang="en-US" altLang="ja-JP" b="1" dirty="0"/>
          </a:p>
        </p:txBody>
      </p:sp>
      <p:sp>
        <p:nvSpPr>
          <p:cNvPr id="2050" name="Rectangle 2"/>
          <p:cNvSpPr>
            <a:spLocks noGrp="1" noChangeArrowheads="1"/>
          </p:cNvSpPr>
          <p:nvPr>
            <p:ph type="ctrTitle"/>
          </p:nvPr>
        </p:nvSpPr>
        <p:spPr/>
        <p:txBody>
          <a:bodyPr/>
          <a:lstStyle/>
          <a:p>
            <a:r>
              <a:rPr lang="ja-JP" altLang="en-US"/>
              <a:t>にほんご</a:t>
            </a:r>
            <a:br>
              <a:rPr lang="ja-JP" altLang="en-US"/>
            </a:br>
            <a:r>
              <a:rPr lang="en-US" altLang="ja-JP" dirty="0"/>
              <a:t>JPN101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ja-JP" altLang="en-US" dirty="0" smtClean="0">
                <a:latin typeface="DFPKyoKaSho-W4" pitchFamily="18" charset="-128"/>
                <a:ea typeface="DFPKyoKaSho-W4" pitchFamily="18" charset="-128"/>
              </a:rPr>
              <a:t>上座（かみざ）・下座（しもざ）</a:t>
            </a:r>
            <a:r>
              <a:rPr lang="ja-JP" altLang="en-US" sz="2000" dirty="0" smtClean="0"/>
              <a:t>　</a:t>
            </a:r>
            <a:endParaRPr lang="en-US" altLang="ja-JP" sz="2000" dirty="0" smtClean="0"/>
          </a:p>
          <a:p>
            <a:r>
              <a:rPr lang="en-US" sz="1600" dirty="0" smtClean="0"/>
              <a:t>This is directly translated to Upper seat and lower seat. </a:t>
            </a:r>
            <a:br>
              <a:rPr lang="en-US" sz="1600" dirty="0" smtClean="0"/>
            </a:br>
            <a:r>
              <a:rPr lang="en-US" sz="1600" dirty="0" smtClean="0"/>
              <a:t>These are positions or seating orders for business persons that are applied in rooms and public transportation.</a:t>
            </a:r>
            <a:br>
              <a:rPr lang="en-US" sz="1600" dirty="0" smtClean="0"/>
            </a:br>
            <a:r>
              <a:rPr lang="en-US" sz="1600" dirty="0" smtClean="0"/>
              <a:t>Here are some examples. Numbers go from most important person to least important person.</a:t>
            </a:r>
          </a:p>
        </p:txBody>
      </p:sp>
      <p:sp>
        <p:nvSpPr>
          <p:cNvPr id="8" name="TextBox 7"/>
          <p:cNvSpPr txBox="1"/>
          <p:nvPr/>
        </p:nvSpPr>
        <p:spPr>
          <a:xfrm>
            <a:off x="4862787" y="6396335"/>
            <a:ext cx="4142825" cy="461665"/>
          </a:xfrm>
          <a:prstGeom prst="rect">
            <a:avLst/>
          </a:prstGeom>
          <a:noFill/>
        </p:spPr>
        <p:txBody>
          <a:bodyPr wrap="square" rtlCol="0">
            <a:spAutoFit/>
          </a:bodyPr>
          <a:lstStyle/>
          <a:p>
            <a:r>
              <a:rPr lang="en-US" sz="1200" dirty="0" smtClean="0"/>
              <a:t>(BUKISA, http://</a:t>
            </a:r>
            <a:r>
              <a:rPr lang="en-US" sz="1200" dirty="0" err="1" smtClean="0"/>
              <a:t>www.bukisa.com</a:t>
            </a:r>
            <a:r>
              <a:rPr lang="en-US" sz="1200" dirty="0" smtClean="0"/>
              <a:t>)</a:t>
            </a:r>
          </a:p>
          <a:p>
            <a:r>
              <a:rPr lang="en-US" sz="1200" dirty="0" smtClean="0"/>
              <a:t>(</a:t>
            </a:r>
            <a:r>
              <a:rPr lang="ja-JP" altLang="en-US" sz="1200" dirty="0" smtClean="0"/>
              <a:t>ビジネスマナーガイド</a:t>
            </a:r>
            <a:r>
              <a:rPr lang="en-US" altLang="ja-JP" sz="1200" dirty="0" smtClean="0"/>
              <a:t>, http://</a:t>
            </a:r>
            <a:r>
              <a:rPr lang="ja-JP" altLang="en-US" sz="1200" dirty="0" smtClean="0"/>
              <a:t>ビジネスマナー</a:t>
            </a:r>
            <a:r>
              <a:rPr lang="en-US" altLang="ja-JP" sz="1200" dirty="0" smtClean="0"/>
              <a:t>.biz/450seki/</a:t>
            </a:r>
            <a:r>
              <a:rPr lang="en-US" sz="1200" dirty="0" smtClean="0"/>
              <a:t>)</a:t>
            </a:r>
            <a:endParaRPr lang="en-US" sz="1200" dirty="0"/>
          </a:p>
        </p:txBody>
      </p:sp>
      <p:pic>
        <p:nvPicPr>
          <p:cNvPr id="20" name="Picture 19" descr="ピクチャ 15.png"/>
          <p:cNvPicPr>
            <a:picLocks noChangeAspect="1"/>
          </p:cNvPicPr>
          <p:nvPr/>
        </p:nvPicPr>
        <p:blipFill>
          <a:blip r:embed="rId2"/>
          <a:stretch>
            <a:fillRect/>
          </a:stretch>
        </p:blipFill>
        <p:spPr>
          <a:xfrm>
            <a:off x="457199" y="3460750"/>
            <a:ext cx="2744947" cy="2413000"/>
          </a:xfrm>
          <a:prstGeom prst="rect">
            <a:avLst/>
          </a:prstGeom>
        </p:spPr>
      </p:pic>
      <p:pic>
        <p:nvPicPr>
          <p:cNvPr id="21" name="Picture 20" descr="ピクチャ 16.png"/>
          <p:cNvPicPr>
            <a:picLocks noChangeAspect="1"/>
          </p:cNvPicPr>
          <p:nvPr/>
        </p:nvPicPr>
        <p:blipFill>
          <a:blip r:embed="rId3"/>
          <a:stretch>
            <a:fillRect/>
          </a:stretch>
        </p:blipFill>
        <p:spPr>
          <a:xfrm>
            <a:off x="3390900" y="3460750"/>
            <a:ext cx="2730500" cy="2413000"/>
          </a:xfrm>
          <a:prstGeom prst="rect">
            <a:avLst/>
          </a:prstGeom>
        </p:spPr>
      </p:pic>
      <p:sp>
        <p:nvSpPr>
          <p:cNvPr id="22" name="Rectangle 21"/>
          <p:cNvSpPr/>
          <p:nvPr/>
        </p:nvSpPr>
        <p:spPr>
          <a:xfrm>
            <a:off x="3721100" y="4229100"/>
            <a:ext cx="330200" cy="67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6604000" y="3987800"/>
            <a:ext cx="3302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5" name="Picture 24" descr="ピクチャ 14.png"/>
          <p:cNvPicPr>
            <a:picLocks noChangeAspect="1"/>
          </p:cNvPicPr>
          <p:nvPr/>
        </p:nvPicPr>
        <p:blipFill>
          <a:blip r:embed="rId4"/>
          <a:stretch>
            <a:fillRect/>
          </a:stretch>
        </p:blipFill>
        <p:spPr>
          <a:xfrm>
            <a:off x="6413500" y="3473450"/>
            <a:ext cx="1939066" cy="2400300"/>
          </a:xfrm>
          <a:prstGeom prst="rect">
            <a:avLst/>
          </a:prstGeom>
        </p:spPr>
      </p:pic>
      <p:sp>
        <p:nvSpPr>
          <p:cNvPr id="26" name="Rectangle 25"/>
          <p:cNvSpPr/>
          <p:nvPr/>
        </p:nvSpPr>
        <p:spPr>
          <a:xfrm>
            <a:off x="5461000" y="3987800"/>
            <a:ext cx="3302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ja-JP" altLang="en-US" dirty="0" smtClean="0">
                <a:latin typeface="DFPKyoKaSho-W4" pitchFamily="18" charset="-128"/>
                <a:ea typeface="DFPKyoKaSho-W4" pitchFamily="18" charset="-128"/>
              </a:rPr>
              <a:t>上座（かみざ）・下座（しもざ）</a:t>
            </a:r>
            <a:r>
              <a:rPr lang="ja-JP" altLang="en-US" sz="2000" dirty="0" smtClean="0"/>
              <a:t>　</a:t>
            </a:r>
            <a:endParaRPr lang="en-US" altLang="ja-JP" sz="2000" dirty="0" smtClean="0"/>
          </a:p>
        </p:txBody>
      </p:sp>
      <p:sp>
        <p:nvSpPr>
          <p:cNvPr id="8" name="TextBox 7"/>
          <p:cNvSpPr txBox="1"/>
          <p:nvPr/>
        </p:nvSpPr>
        <p:spPr>
          <a:xfrm>
            <a:off x="6436275" y="6403162"/>
            <a:ext cx="2707725" cy="461665"/>
          </a:xfrm>
          <a:prstGeom prst="rect">
            <a:avLst/>
          </a:prstGeom>
          <a:noFill/>
        </p:spPr>
        <p:txBody>
          <a:bodyPr wrap="square" rtlCol="0">
            <a:spAutoFit/>
          </a:bodyPr>
          <a:lstStyle/>
          <a:p>
            <a:r>
              <a:rPr lang="en-US" sz="1200" dirty="0" smtClean="0"/>
              <a:t>(She Japan, http://</a:t>
            </a:r>
            <a:r>
              <a:rPr lang="en-US" sz="1200" dirty="0" err="1" smtClean="0"/>
              <a:t>www.shejapan.com</a:t>
            </a:r>
            <a:r>
              <a:rPr lang="en-US" sz="1200" dirty="0" smtClean="0"/>
              <a:t>/)</a:t>
            </a:r>
          </a:p>
          <a:p>
            <a:endParaRPr lang="en-US" sz="1200" dirty="0"/>
          </a:p>
        </p:txBody>
      </p:sp>
      <p:sp>
        <p:nvSpPr>
          <p:cNvPr id="22" name="Rectangle 21"/>
          <p:cNvSpPr/>
          <p:nvPr/>
        </p:nvSpPr>
        <p:spPr>
          <a:xfrm>
            <a:off x="4826000" y="4229100"/>
            <a:ext cx="330200" cy="67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6604000" y="3987800"/>
            <a:ext cx="3302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TextBox 8"/>
          <p:cNvSpPr txBox="1"/>
          <p:nvPr/>
        </p:nvSpPr>
        <p:spPr>
          <a:xfrm>
            <a:off x="3248575" y="6126163"/>
            <a:ext cx="1907625" cy="400110"/>
          </a:xfrm>
          <a:prstGeom prst="rect">
            <a:avLst/>
          </a:prstGeom>
          <a:solidFill>
            <a:schemeClr val="accent2">
              <a:lumMod val="40000"/>
              <a:lumOff val="60000"/>
            </a:schemeClr>
          </a:solidFill>
        </p:spPr>
        <p:txBody>
          <a:bodyPr wrap="square" rtlCol="0">
            <a:spAutoFit/>
          </a:bodyPr>
          <a:lstStyle/>
          <a:p>
            <a:pPr algn="ctr"/>
            <a:r>
              <a:rPr kumimoji="1" lang="ja-JP" altLang="en-US" sz="2000" dirty="0" smtClean="0">
                <a:latin typeface="ＤＦＰ教科書体W4"/>
                <a:ea typeface="ＤＦＰ教科書体W4"/>
              </a:rPr>
              <a:t>とこのま</a:t>
            </a:r>
            <a:endParaRPr kumimoji="1" lang="ja-JP" altLang="en-US" sz="2000" dirty="0">
              <a:latin typeface="ＤＦＰ教科書体W4"/>
              <a:ea typeface="ＤＦＰ教科書体W4"/>
            </a:endParaRPr>
          </a:p>
        </p:txBody>
      </p:sp>
      <p:pic>
        <p:nvPicPr>
          <p:cNvPr id="11" name="Picture 10" descr="ピクチャ 1.png"/>
          <p:cNvPicPr>
            <a:picLocks noChangeAspect="1"/>
          </p:cNvPicPr>
          <p:nvPr/>
        </p:nvPicPr>
        <p:blipFill>
          <a:blip r:embed="rId2"/>
          <a:stretch>
            <a:fillRect/>
          </a:stretch>
        </p:blipFill>
        <p:spPr>
          <a:xfrm>
            <a:off x="2081212" y="2201333"/>
            <a:ext cx="4124476" cy="367453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ja-JP" altLang="en-US" dirty="0" smtClean="0">
                <a:latin typeface="DFPKyoKaSho-W4" pitchFamily="18" charset="-128"/>
                <a:ea typeface="DFPKyoKaSho-W4" pitchFamily="18" charset="-128"/>
              </a:rPr>
              <a:t>上座（かみざ）・下座（しもざ）</a:t>
            </a:r>
            <a:r>
              <a:rPr lang="ja-JP" altLang="en-US" sz="2000" dirty="0" smtClean="0"/>
              <a:t>　</a:t>
            </a:r>
            <a:endParaRPr lang="en-US" altLang="ja-JP" sz="2000" dirty="0" smtClean="0"/>
          </a:p>
        </p:txBody>
      </p:sp>
      <p:sp>
        <p:nvSpPr>
          <p:cNvPr id="22" name="Rectangle 21"/>
          <p:cNvSpPr/>
          <p:nvPr/>
        </p:nvSpPr>
        <p:spPr>
          <a:xfrm>
            <a:off x="4826000" y="4229100"/>
            <a:ext cx="330200" cy="67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6604000" y="3987800"/>
            <a:ext cx="3302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Picture 11" descr="ピクチャ 10.png"/>
          <p:cNvPicPr>
            <a:picLocks noChangeAspect="1"/>
          </p:cNvPicPr>
          <p:nvPr/>
        </p:nvPicPr>
        <p:blipFill>
          <a:blip r:embed="rId2"/>
          <a:stretch>
            <a:fillRect/>
          </a:stretch>
        </p:blipFill>
        <p:spPr>
          <a:xfrm>
            <a:off x="565149" y="2730500"/>
            <a:ext cx="1846659" cy="2514600"/>
          </a:xfrm>
          <a:prstGeom prst="rect">
            <a:avLst/>
          </a:prstGeom>
        </p:spPr>
      </p:pic>
      <p:pic>
        <p:nvPicPr>
          <p:cNvPr id="13" name="Picture 12" descr="ピクチャ 11.png"/>
          <p:cNvPicPr>
            <a:picLocks noChangeAspect="1"/>
          </p:cNvPicPr>
          <p:nvPr/>
        </p:nvPicPr>
        <p:blipFill>
          <a:blip r:embed="rId3"/>
          <a:stretch>
            <a:fillRect/>
          </a:stretch>
        </p:blipFill>
        <p:spPr>
          <a:xfrm>
            <a:off x="2762250" y="2527300"/>
            <a:ext cx="2393950" cy="2894380"/>
          </a:xfrm>
          <a:prstGeom prst="rect">
            <a:avLst/>
          </a:prstGeom>
        </p:spPr>
      </p:pic>
      <p:pic>
        <p:nvPicPr>
          <p:cNvPr id="14" name="Picture 13" descr="ピクチャ 12.png"/>
          <p:cNvPicPr>
            <a:picLocks noChangeAspect="1"/>
          </p:cNvPicPr>
          <p:nvPr/>
        </p:nvPicPr>
        <p:blipFill>
          <a:blip r:embed="rId4"/>
          <a:stretch>
            <a:fillRect/>
          </a:stretch>
        </p:blipFill>
        <p:spPr>
          <a:xfrm>
            <a:off x="5443928" y="2730500"/>
            <a:ext cx="3242872" cy="2691180"/>
          </a:xfrm>
          <a:prstGeom prst="rect">
            <a:avLst/>
          </a:prstGeom>
        </p:spPr>
      </p:pic>
      <p:sp>
        <p:nvSpPr>
          <p:cNvPr id="15" name="TextBox 14"/>
          <p:cNvSpPr txBox="1"/>
          <p:nvPr/>
        </p:nvSpPr>
        <p:spPr>
          <a:xfrm>
            <a:off x="457200" y="5621735"/>
            <a:ext cx="1625600" cy="400110"/>
          </a:xfrm>
          <a:prstGeom prst="rect">
            <a:avLst/>
          </a:prstGeom>
          <a:solidFill>
            <a:schemeClr val="accent2">
              <a:lumMod val="40000"/>
              <a:lumOff val="60000"/>
            </a:schemeClr>
          </a:solidFill>
        </p:spPr>
        <p:txBody>
          <a:bodyPr wrap="square" rtlCol="0">
            <a:spAutoFit/>
          </a:bodyPr>
          <a:lstStyle/>
          <a:p>
            <a:pPr algn="ctr"/>
            <a:r>
              <a:rPr kumimoji="1" lang="ja-JP" altLang="en-US" sz="2000" dirty="0" smtClean="0">
                <a:latin typeface="ＤＦＰ教科書体W4"/>
                <a:ea typeface="ＤＦＰ教科書体W4"/>
              </a:rPr>
              <a:t>タクシー</a:t>
            </a:r>
            <a:endParaRPr kumimoji="1" lang="ja-JP" altLang="en-US" sz="2000" dirty="0">
              <a:latin typeface="ＤＦＰ教科書体W4"/>
              <a:ea typeface="ＤＦＰ教科書体W4"/>
            </a:endParaRPr>
          </a:p>
        </p:txBody>
      </p:sp>
      <p:sp>
        <p:nvSpPr>
          <p:cNvPr id="16" name="TextBox 15"/>
          <p:cNvSpPr txBox="1"/>
          <p:nvPr/>
        </p:nvSpPr>
        <p:spPr>
          <a:xfrm>
            <a:off x="3200400" y="5621735"/>
            <a:ext cx="1625600" cy="400110"/>
          </a:xfrm>
          <a:prstGeom prst="rect">
            <a:avLst/>
          </a:prstGeom>
          <a:solidFill>
            <a:schemeClr val="accent2">
              <a:lumMod val="40000"/>
              <a:lumOff val="60000"/>
            </a:schemeClr>
          </a:solidFill>
        </p:spPr>
        <p:txBody>
          <a:bodyPr wrap="square" rtlCol="0">
            <a:spAutoFit/>
          </a:bodyPr>
          <a:lstStyle/>
          <a:p>
            <a:pPr algn="ctr"/>
            <a:r>
              <a:rPr kumimoji="1" lang="ja-JP" altLang="en-US" sz="2000" dirty="0" smtClean="0">
                <a:latin typeface="ＤＦＰ教科書体W4"/>
                <a:ea typeface="ＤＦＰ教科書体W4"/>
              </a:rPr>
              <a:t>でんしゃ</a:t>
            </a:r>
            <a:endParaRPr kumimoji="1" lang="ja-JP" altLang="en-US" sz="2000" dirty="0">
              <a:latin typeface="ＤＦＰ教科書体W4"/>
              <a:ea typeface="ＤＦＰ教科書体W4"/>
            </a:endParaRPr>
          </a:p>
        </p:txBody>
      </p:sp>
      <p:sp>
        <p:nvSpPr>
          <p:cNvPr id="17" name="TextBox 16"/>
          <p:cNvSpPr txBox="1"/>
          <p:nvPr/>
        </p:nvSpPr>
        <p:spPr>
          <a:xfrm>
            <a:off x="6121400" y="5621735"/>
            <a:ext cx="1625600" cy="400110"/>
          </a:xfrm>
          <a:prstGeom prst="rect">
            <a:avLst/>
          </a:prstGeom>
          <a:solidFill>
            <a:schemeClr val="accent2">
              <a:lumMod val="40000"/>
              <a:lumOff val="60000"/>
            </a:schemeClr>
          </a:solidFill>
        </p:spPr>
        <p:txBody>
          <a:bodyPr wrap="square" rtlCol="0">
            <a:spAutoFit/>
          </a:bodyPr>
          <a:lstStyle/>
          <a:p>
            <a:pPr algn="ctr"/>
            <a:r>
              <a:rPr kumimoji="1" lang="ja-JP" altLang="en-US" sz="2000" dirty="0" smtClean="0">
                <a:latin typeface="ＤＦＰ教科書体W4"/>
                <a:ea typeface="ＤＦＰ教科書体W4"/>
              </a:rPr>
              <a:t>ひこうき</a:t>
            </a:r>
            <a:endParaRPr kumimoji="1" lang="ja-JP" altLang="en-US" sz="2000" dirty="0">
              <a:latin typeface="ＤＦＰ教科書体W4"/>
              <a:ea typeface="ＤＦＰ教科書体W4"/>
            </a:endParaRPr>
          </a:p>
        </p:txBody>
      </p:sp>
      <p:sp>
        <p:nvSpPr>
          <p:cNvPr id="18" name="Rectangle 17"/>
          <p:cNvSpPr/>
          <p:nvPr/>
        </p:nvSpPr>
        <p:spPr>
          <a:xfrm>
            <a:off x="2082800" y="2730500"/>
            <a:ext cx="329008" cy="1257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Rectangle 18"/>
          <p:cNvSpPr/>
          <p:nvPr/>
        </p:nvSpPr>
        <p:spPr>
          <a:xfrm>
            <a:off x="2411808" y="2457450"/>
            <a:ext cx="2393950" cy="2730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 name="Straight Arrow Connector 25"/>
          <p:cNvCxnSpPr/>
          <p:nvPr/>
        </p:nvCxnSpPr>
        <p:spPr>
          <a:xfrm rot="5400000" flipH="1" flipV="1">
            <a:off x="-984250" y="3930650"/>
            <a:ext cx="2400300" cy="15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543975" y="2342634"/>
            <a:ext cx="738664" cy="369332"/>
          </a:xfrm>
          <a:prstGeom prst="rect">
            <a:avLst/>
          </a:prstGeom>
          <a:noFill/>
        </p:spPr>
        <p:txBody>
          <a:bodyPr vert="horz" wrap="square" rtlCol="0" anchor="t" anchorCtr="0">
            <a:spAutoFit/>
          </a:bodyPr>
          <a:lstStyle/>
          <a:p>
            <a:r>
              <a:rPr kumimoji="1" lang="ja-JP" altLang="en-US" dirty="0" smtClean="0">
                <a:latin typeface="ＤＦＰ教科書体W4"/>
                <a:ea typeface="ＤＦＰ教科書体W4"/>
              </a:rPr>
              <a:t>まど</a:t>
            </a:r>
            <a:endParaRPr kumimoji="1" lang="ja-JP" altLang="en-US" dirty="0">
              <a:latin typeface="ＤＦＰ教科書体W4"/>
              <a:ea typeface="ＤＦＰ教科書体W4"/>
            </a:endParaRPr>
          </a:p>
        </p:txBody>
      </p:sp>
      <p:sp>
        <p:nvSpPr>
          <p:cNvPr id="28" name="TextBox 27"/>
          <p:cNvSpPr txBox="1"/>
          <p:nvPr/>
        </p:nvSpPr>
        <p:spPr>
          <a:xfrm>
            <a:off x="8100536" y="2527300"/>
            <a:ext cx="738664" cy="369332"/>
          </a:xfrm>
          <a:prstGeom prst="rect">
            <a:avLst/>
          </a:prstGeom>
          <a:noFill/>
        </p:spPr>
        <p:txBody>
          <a:bodyPr vert="horz" wrap="square" rtlCol="0" anchor="t" anchorCtr="0">
            <a:spAutoFit/>
          </a:bodyPr>
          <a:lstStyle/>
          <a:p>
            <a:r>
              <a:rPr kumimoji="1" lang="ja-JP" altLang="en-US" dirty="0" smtClean="0">
                <a:latin typeface="ＤＦＰ教科書体W4"/>
                <a:ea typeface="ＤＦＰ教科書体W4"/>
              </a:rPr>
              <a:t>まど</a:t>
            </a:r>
            <a:endParaRPr kumimoji="1" lang="ja-JP" altLang="en-US" dirty="0">
              <a:latin typeface="ＤＦＰ教科書体W4"/>
              <a:ea typeface="ＤＦＰ教科書体W4"/>
            </a:endParaRPr>
          </a:p>
        </p:txBody>
      </p:sp>
      <p:sp>
        <p:nvSpPr>
          <p:cNvPr id="29" name="TextBox 28"/>
          <p:cNvSpPr txBox="1"/>
          <p:nvPr/>
        </p:nvSpPr>
        <p:spPr>
          <a:xfrm>
            <a:off x="4862787" y="6396335"/>
            <a:ext cx="4142825" cy="461665"/>
          </a:xfrm>
          <a:prstGeom prst="rect">
            <a:avLst/>
          </a:prstGeom>
          <a:noFill/>
        </p:spPr>
        <p:txBody>
          <a:bodyPr wrap="square" rtlCol="0">
            <a:spAutoFit/>
          </a:bodyPr>
          <a:lstStyle/>
          <a:p>
            <a:r>
              <a:rPr lang="en-US" sz="1200" dirty="0" smtClean="0"/>
              <a:t>(BUKISA, http://</a:t>
            </a:r>
            <a:r>
              <a:rPr lang="en-US" sz="1200" dirty="0" err="1" smtClean="0"/>
              <a:t>www.bukisa.com</a:t>
            </a:r>
            <a:r>
              <a:rPr lang="en-US" sz="1200" dirty="0" smtClean="0"/>
              <a:t>)</a:t>
            </a:r>
          </a:p>
          <a:p>
            <a:r>
              <a:rPr lang="en-US" sz="1200" dirty="0" smtClean="0"/>
              <a:t>(</a:t>
            </a:r>
            <a:r>
              <a:rPr lang="ja-JP" altLang="en-US" sz="1200" dirty="0" smtClean="0"/>
              <a:t>ビジネスマナーガイド</a:t>
            </a:r>
            <a:r>
              <a:rPr lang="en-US" altLang="ja-JP" sz="1200" dirty="0" smtClean="0"/>
              <a:t>, http://</a:t>
            </a:r>
            <a:r>
              <a:rPr lang="ja-JP" altLang="en-US" sz="1200" dirty="0" smtClean="0"/>
              <a:t>ビジネスマナー</a:t>
            </a:r>
            <a:r>
              <a:rPr lang="en-US" altLang="ja-JP" sz="1200" dirty="0" smtClean="0"/>
              <a:t>.biz/450seki/</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ja-JP" altLang="en-US" dirty="0" smtClean="0">
                <a:latin typeface="DFPKyoKaSho-W4" pitchFamily="18" charset="-128"/>
                <a:ea typeface="DFPKyoKaSho-W4" pitchFamily="18" charset="-128"/>
              </a:rPr>
              <a:t>上座（かみざ）・下座（しもざ）</a:t>
            </a:r>
            <a:r>
              <a:rPr lang="ja-JP" altLang="en-US" sz="2000" dirty="0" smtClean="0"/>
              <a:t>　</a:t>
            </a:r>
            <a:endParaRPr lang="en-US" altLang="ja-JP" sz="2000" dirty="0" smtClean="0"/>
          </a:p>
        </p:txBody>
      </p:sp>
      <p:sp>
        <p:nvSpPr>
          <p:cNvPr id="22" name="Rectangle 21"/>
          <p:cNvSpPr/>
          <p:nvPr/>
        </p:nvSpPr>
        <p:spPr>
          <a:xfrm>
            <a:off x="4826000" y="4229100"/>
            <a:ext cx="330200" cy="67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6604000" y="3987800"/>
            <a:ext cx="3302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 name="Picture 9" descr="ピクチャ 13.png"/>
          <p:cNvPicPr>
            <a:picLocks noChangeAspect="1"/>
          </p:cNvPicPr>
          <p:nvPr/>
        </p:nvPicPr>
        <p:blipFill>
          <a:blip r:embed="rId2"/>
          <a:stretch>
            <a:fillRect/>
          </a:stretch>
        </p:blipFill>
        <p:spPr>
          <a:xfrm>
            <a:off x="2580640" y="2527300"/>
            <a:ext cx="4023360" cy="3124200"/>
          </a:xfrm>
          <a:prstGeom prst="rect">
            <a:avLst/>
          </a:prstGeom>
        </p:spPr>
      </p:pic>
      <p:sp>
        <p:nvSpPr>
          <p:cNvPr id="9" name="TextBox 8"/>
          <p:cNvSpPr txBox="1"/>
          <p:nvPr/>
        </p:nvSpPr>
        <p:spPr>
          <a:xfrm>
            <a:off x="3731174" y="5651500"/>
            <a:ext cx="1907625" cy="400110"/>
          </a:xfrm>
          <a:prstGeom prst="rect">
            <a:avLst/>
          </a:prstGeom>
          <a:solidFill>
            <a:schemeClr val="accent2">
              <a:lumMod val="40000"/>
              <a:lumOff val="60000"/>
            </a:schemeClr>
          </a:solidFill>
        </p:spPr>
        <p:txBody>
          <a:bodyPr wrap="square" rtlCol="0">
            <a:spAutoFit/>
          </a:bodyPr>
          <a:lstStyle/>
          <a:p>
            <a:pPr algn="ctr"/>
            <a:r>
              <a:rPr kumimoji="1" lang="ja-JP" altLang="en-US" sz="2000" dirty="0" smtClean="0">
                <a:latin typeface="ＤＦＰ教科書体W4"/>
                <a:ea typeface="ＤＦＰ教科書体W4"/>
              </a:rPr>
              <a:t>エレベーター</a:t>
            </a:r>
            <a:endParaRPr kumimoji="1" lang="ja-JP" altLang="en-US" sz="2000" dirty="0">
              <a:latin typeface="ＤＦＰ教科書体W4"/>
              <a:ea typeface="ＤＦＰ教科書体W4"/>
            </a:endParaRPr>
          </a:p>
        </p:txBody>
      </p:sp>
      <p:sp>
        <p:nvSpPr>
          <p:cNvPr id="11" name="TextBox 10"/>
          <p:cNvSpPr txBox="1"/>
          <p:nvPr/>
        </p:nvSpPr>
        <p:spPr>
          <a:xfrm>
            <a:off x="4862787" y="6396335"/>
            <a:ext cx="4142825" cy="461665"/>
          </a:xfrm>
          <a:prstGeom prst="rect">
            <a:avLst/>
          </a:prstGeom>
          <a:noFill/>
        </p:spPr>
        <p:txBody>
          <a:bodyPr wrap="square" rtlCol="0">
            <a:spAutoFit/>
          </a:bodyPr>
          <a:lstStyle/>
          <a:p>
            <a:r>
              <a:rPr lang="en-US" sz="1200" dirty="0" smtClean="0"/>
              <a:t>(BUKISA, http://</a:t>
            </a:r>
            <a:r>
              <a:rPr lang="en-US" sz="1200" dirty="0" err="1" smtClean="0"/>
              <a:t>www.bukisa.com</a:t>
            </a:r>
            <a:r>
              <a:rPr lang="en-US" sz="1200" dirty="0" smtClean="0"/>
              <a:t>)</a:t>
            </a:r>
          </a:p>
          <a:p>
            <a:r>
              <a:rPr lang="en-US" sz="1200" dirty="0" smtClean="0"/>
              <a:t>(</a:t>
            </a:r>
            <a:r>
              <a:rPr lang="ja-JP" altLang="en-US" sz="1200" dirty="0" smtClean="0"/>
              <a:t>ビジネスマナーガイド</a:t>
            </a:r>
            <a:r>
              <a:rPr lang="en-US" altLang="ja-JP" sz="1200" dirty="0" smtClean="0"/>
              <a:t>, http://</a:t>
            </a:r>
            <a:r>
              <a:rPr lang="ja-JP" altLang="en-US" sz="1200" dirty="0" smtClean="0"/>
              <a:t>ビジネスマナー</a:t>
            </a:r>
            <a:r>
              <a:rPr lang="en-US" altLang="ja-JP" sz="1200" dirty="0" smtClean="0"/>
              <a:t>.biz/450seki/</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22" name="Rectangle 21"/>
          <p:cNvSpPr/>
          <p:nvPr/>
        </p:nvSpPr>
        <p:spPr>
          <a:xfrm>
            <a:off x="4826000" y="4229100"/>
            <a:ext cx="330200" cy="67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6604000" y="3987800"/>
            <a:ext cx="3302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 name="jane1.mov">
            <a:hlinkClick r:id="" action="ppaction://media"/>
          </p:cNvPr>
          <p:cNvPicPr/>
          <p:nvPr>
            <a:videoFile r:link="rId1"/>
          </p:nvPr>
        </p:nvPicPr>
        <p:blipFill>
          <a:blip r:embed="rId3"/>
          <a:stretch>
            <a:fillRect/>
          </a:stretch>
        </p:blipFill>
        <p:spPr>
          <a:xfrm>
            <a:off x="1879600" y="1905000"/>
            <a:ext cx="5461000" cy="40957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おふろ</a:t>
            </a:r>
            <a:endParaRPr lang="en-US" dirty="0" smtClean="0">
              <a:latin typeface="DFPKyoKaSho-W4" pitchFamily="18" charset="-128"/>
              <a:ea typeface="DFPKyoKaSho-W4" pitchFamily="18" charset="-128"/>
            </a:endParaRPr>
          </a:p>
        </p:txBody>
      </p:sp>
      <p:pic>
        <p:nvPicPr>
          <p:cNvPr id="8" name="Picture 7"/>
          <p:cNvPicPr>
            <a:picLocks noChangeAspect="1"/>
          </p:cNvPicPr>
          <p:nvPr/>
        </p:nvPicPr>
        <p:blipFill>
          <a:blip r:embed="rId2"/>
          <a:stretch>
            <a:fillRect/>
          </a:stretch>
        </p:blipFill>
        <p:spPr>
          <a:xfrm>
            <a:off x="4671411" y="2501900"/>
            <a:ext cx="3748689" cy="2717800"/>
          </a:xfrm>
          <a:prstGeom prst="rect">
            <a:avLst/>
          </a:prstGeom>
        </p:spPr>
      </p:pic>
      <p:pic>
        <p:nvPicPr>
          <p:cNvPr id="9" name="Picture 4"/>
          <p:cNvPicPr>
            <a:picLocks noChangeAspect="1" noChangeArrowheads="1"/>
          </p:cNvPicPr>
          <p:nvPr/>
        </p:nvPicPr>
        <p:blipFill>
          <a:blip r:embed="rId3"/>
          <a:srcRect/>
          <a:stretch>
            <a:fillRect/>
          </a:stretch>
        </p:blipFill>
        <p:spPr bwMode="auto">
          <a:xfrm>
            <a:off x="457200" y="2501900"/>
            <a:ext cx="3749088" cy="2717800"/>
          </a:xfrm>
          <a:prstGeom prst="rect">
            <a:avLst/>
          </a:prstGeom>
          <a:noFill/>
          <a:ln w="9525">
            <a:noFill/>
            <a:miter lim="800000"/>
            <a:headEnd/>
            <a:tailEnd/>
          </a:ln>
          <a:effectLst/>
        </p:spPr>
      </p:pic>
      <p:sp>
        <p:nvSpPr>
          <p:cNvPr id="6" name="Rectangle 5"/>
          <p:cNvSpPr/>
          <p:nvPr/>
        </p:nvSpPr>
        <p:spPr>
          <a:xfrm>
            <a:off x="5942007" y="6126163"/>
            <a:ext cx="3081613" cy="276999"/>
          </a:xfrm>
          <a:prstGeom prst="rect">
            <a:avLst/>
          </a:prstGeom>
        </p:spPr>
        <p:txBody>
          <a:bodyPr wrap="none">
            <a:spAutoFit/>
          </a:bodyPr>
          <a:lstStyle/>
          <a:p>
            <a:r>
              <a:rPr lang="en-US" sz="1200" dirty="0" smtClean="0"/>
              <a:t>(Web Japan, http://web-japan.org/index.html)</a:t>
            </a:r>
            <a:endParaRPr lang="en-US" sz="1200" dirty="0"/>
          </a:p>
        </p:txBody>
      </p:sp>
      <p:sp>
        <p:nvSpPr>
          <p:cNvPr id="7" name="TextBox 6"/>
          <p:cNvSpPr txBox="1"/>
          <p:nvPr/>
        </p:nvSpPr>
        <p:spPr>
          <a:xfrm>
            <a:off x="4543975" y="6403162"/>
            <a:ext cx="4600025" cy="276999"/>
          </a:xfrm>
          <a:prstGeom prst="rect">
            <a:avLst/>
          </a:prstGeom>
          <a:noFill/>
        </p:spPr>
        <p:txBody>
          <a:bodyPr wrap="square" rtlCol="0">
            <a:spAutoFit/>
          </a:bodyPr>
          <a:lstStyle/>
          <a:p>
            <a:r>
              <a:rPr lang="en-US" sz="1200" dirty="0" smtClean="0"/>
              <a:t>(</a:t>
            </a:r>
            <a:r>
              <a:rPr lang="en-US" sz="1200" dirty="0" err="1" smtClean="0"/>
              <a:t>minnanokyozai</a:t>
            </a:r>
            <a:r>
              <a:rPr lang="en-US" sz="1200" dirty="0" smtClean="0"/>
              <a:t>, http://minnanokyozai.jp/kyozai/home/ja/render.do)</a:t>
            </a:r>
            <a:endParaRPr lang="en-US"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おふろ</a:t>
            </a:r>
            <a:endParaRPr lang="en-US" dirty="0" smtClean="0">
              <a:latin typeface="DFPKyoKaSho-W4" pitchFamily="18" charset="-128"/>
              <a:ea typeface="DFPKyoKaSho-W4" pitchFamily="18" charset="-128"/>
            </a:endParaRPr>
          </a:p>
        </p:txBody>
      </p:sp>
      <p:sp>
        <p:nvSpPr>
          <p:cNvPr id="7" name="TextBox 6"/>
          <p:cNvSpPr txBox="1"/>
          <p:nvPr/>
        </p:nvSpPr>
        <p:spPr>
          <a:xfrm>
            <a:off x="5826675" y="6403161"/>
            <a:ext cx="3317325" cy="276999"/>
          </a:xfrm>
          <a:prstGeom prst="rect">
            <a:avLst/>
          </a:prstGeom>
          <a:noFill/>
        </p:spPr>
        <p:txBody>
          <a:bodyPr wrap="square" rtlCol="0">
            <a:spAutoFit/>
          </a:bodyPr>
          <a:lstStyle/>
          <a:p>
            <a:r>
              <a:rPr lang="en-US" sz="1200" dirty="0" smtClean="0"/>
              <a:t>(Welcome to Chiba, </a:t>
            </a:r>
            <a:r>
              <a:rPr lang="en-US" sz="1200" dirty="0" err="1" smtClean="0"/>
              <a:t>http://www.chiba-tour.jp</a:t>
            </a:r>
            <a:r>
              <a:rPr lang="en-US" sz="1200" dirty="0" smtClean="0"/>
              <a:t>)</a:t>
            </a:r>
            <a:endParaRPr lang="en-US" sz="1200" dirty="0"/>
          </a:p>
        </p:txBody>
      </p:sp>
      <p:pic>
        <p:nvPicPr>
          <p:cNvPr id="10" name="Picture 9" descr="ピクチャ 1.png"/>
          <p:cNvPicPr>
            <a:picLocks noChangeAspect="1"/>
          </p:cNvPicPr>
          <p:nvPr/>
        </p:nvPicPr>
        <p:blipFill>
          <a:blip r:embed="rId2"/>
          <a:stretch>
            <a:fillRect/>
          </a:stretch>
        </p:blipFill>
        <p:spPr>
          <a:xfrm>
            <a:off x="927100" y="2141381"/>
            <a:ext cx="6692428" cy="425881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おふろ</a:t>
            </a:r>
            <a:endParaRPr lang="en-US" dirty="0" smtClean="0">
              <a:latin typeface="DFPKyoKaSho-W4" pitchFamily="18" charset="-128"/>
              <a:ea typeface="DFPKyoKaSho-W4" pitchFamily="18" charset="-128"/>
            </a:endParaRPr>
          </a:p>
        </p:txBody>
      </p:sp>
      <p:sp>
        <p:nvSpPr>
          <p:cNvPr id="7" name="TextBox 6"/>
          <p:cNvSpPr txBox="1"/>
          <p:nvPr/>
        </p:nvSpPr>
        <p:spPr>
          <a:xfrm>
            <a:off x="5826675" y="6403161"/>
            <a:ext cx="3317325" cy="276999"/>
          </a:xfrm>
          <a:prstGeom prst="rect">
            <a:avLst/>
          </a:prstGeom>
          <a:noFill/>
        </p:spPr>
        <p:txBody>
          <a:bodyPr wrap="square" rtlCol="0">
            <a:spAutoFit/>
          </a:bodyPr>
          <a:lstStyle/>
          <a:p>
            <a:r>
              <a:rPr lang="en-US" sz="1200" dirty="0" smtClean="0"/>
              <a:t>(Welcome to Chiba, </a:t>
            </a:r>
            <a:r>
              <a:rPr lang="en-US" sz="1200" dirty="0" err="1" smtClean="0"/>
              <a:t>http://www.chiba-tour.jp</a:t>
            </a:r>
            <a:r>
              <a:rPr lang="en-US" sz="1200" dirty="0" smtClean="0"/>
              <a:t>)</a:t>
            </a:r>
            <a:endParaRPr lang="en-US" sz="1200" dirty="0"/>
          </a:p>
        </p:txBody>
      </p:sp>
      <p:pic>
        <p:nvPicPr>
          <p:cNvPr id="6" name="Picture 5" descr="ピクチャ 2.png"/>
          <p:cNvPicPr>
            <a:picLocks noChangeAspect="1"/>
          </p:cNvPicPr>
          <p:nvPr/>
        </p:nvPicPr>
        <p:blipFill>
          <a:blip r:embed="rId2"/>
          <a:stretch>
            <a:fillRect/>
          </a:stretch>
        </p:blipFill>
        <p:spPr>
          <a:xfrm>
            <a:off x="857714" y="2165555"/>
            <a:ext cx="7428571" cy="328888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トイレ</a:t>
            </a:r>
            <a:endParaRPr lang="en-US" dirty="0" smtClean="0">
              <a:latin typeface="DFPKyoKaSho-W4" pitchFamily="18" charset="-128"/>
              <a:ea typeface="DFPKyoKaSho-W4" pitchFamily="18" charset="-128"/>
            </a:endParaRPr>
          </a:p>
        </p:txBody>
      </p:sp>
      <p:pic>
        <p:nvPicPr>
          <p:cNvPr id="7" name="Picture 6"/>
          <p:cNvPicPr>
            <a:picLocks noChangeAspect="1"/>
          </p:cNvPicPr>
          <p:nvPr/>
        </p:nvPicPr>
        <p:blipFill>
          <a:blip r:embed="rId2"/>
          <a:stretch>
            <a:fillRect/>
          </a:stretch>
        </p:blipFill>
        <p:spPr>
          <a:xfrm>
            <a:off x="1790700" y="2227263"/>
            <a:ext cx="5377793" cy="3898900"/>
          </a:xfrm>
          <a:prstGeom prst="rect">
            <a:avLst/>
          </a:prstGeom>
        </p:spPr>
      </p:pic>
      <p:sp>
        <p:nvSpPr>
          <p:cNvPr id="5" name="TextBox 4"/>
          <p:cNvSpPr txBox="1"/>
          <p:nvPr/>
        </p:nvSpPr>
        <p:spPr>
          <a:xfrm>
            <a:off x="4543975" y="6403162"/>
            <a:ext cx="4600025" cy="276999"/>
          </a:xfrm>
          <a:prstGeom prst="rect">
            <a:avLst/>
          </a:prstGeom>
          <a:noFill/>
        </p:spPr>
        <p:txBody>
          <a:bodyPr wrap="square" rtlCol="0">
            <a:spAutoFit/>
          </a:bodyPr>
          <a:lstStyle/>
          <a:p>
            <a:r>
              <a:rPr lang="en-US" sz="1200" dirty="0" smtClean="0"/>
              <a:t>(</a:t>
            </a:r>
            <a:r>
              <a:rPr lang="en-US" sz="1200" dirty="0" err="1" smtClean="0"/>
              <a:t>minnanokyozai</a:t>
            </a:r>
            <a:r>
              <a:rPr lang="en-US" sz="1200" dirty="0" smtClean="0"/>
              <a:t>, http://minnanokyozai.jp/kyozai/home/ja/render.do)</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トイレ</a:t>
            </a:r>
            <a:endParaRPr lang="en-US" dirty="0" smtClean="0">
              <a:latin typeface="DFPKyoKaSho-W4" pitchFamily="18" charset="-128"/>
              <a:ea typeface="DFPKyoKaSho-W4" pitchFamily="18" charset="-128"/>
            </a:endParaRPr>
          </a:p>
        </p:txBody>
      </p:sp>
      <p:pic>
        <p:nvPicPr>
          <p:cNvPr id="6" name="Picture 5" descr="ピクチャ 3.png"/>
          <p:cNvPicPr>
            <a:picLocks noChangeAspect="1"/>
          </p:cNvPicPr>
          <p:nvPr/>
        </p:nvPicPr>
        <p:blipFill>
          <a:blip r:embed="rId2"/>
          <a:stretch>
            <a:fillRect/>
          </a:stretch>
        </p:blipFill>
        <p:spPr>
          <a:xfrm>
            <a:off x="747149" y="2597338"/>
            <a:ext cx="7593651" cy="3009524"/>
          </a:xfrm>
          <a:prstGeom prst="rect">
            <a:avLst/>
          </a:prstGeom>
        </p:spPr>
      </p:pic>
      <p:sp>
        <p:nvSpPr>
          <p:cNvPr id="8" name="TextBox 7"/>
          <p:cNvSpPr txBox="1"/>
          <p:nvPr/>
        </p:nvSpPr>
        <p:spPr>
          <a:xfrm>
            <a:off x="5826675" y="6403161"/>
            <a:ext cx="3317325" cy="276999"/>
          </a:xfrm>
          <a:prstGeom prst="rect">
            <a:avLst/>
          </a:prstGeom>
          <a:noFill/>
        </p:spPr>
        <p:txBody>
          <a:bodyPr wrap="square" rtlCol="0">
            <a:spAutoFit/>
          </a:bodyPr>
          <a:lstStyle/>
          <a:p>
            <a:r>
              <a:rPr lang="en-US" sz="1200" dirty="0" smtClean="0"/>
              <a:t>(Welcome to Chiba, </a:t>
            </a:r>
            <a:r>
              <a:rPr lang="en-US" sz="1200" dirty="0" err="1" smtClean="0"/>
              <a:t>http://www.chiba-tour.jp</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ja-JP" altLang="en-US" dirty="0" smtClean="0"/>
              <a:t>１１月１６日月曜日</a:t>
            </a:r>
            <a:endParaRPr lang="en-US" dirty="0"/>
          </a:p>
        </p:txBody>
      </p:sp>
      <p:sp>
        <p:nvSpPr>
          <p:cNvPr id="3" name="Content Placeholder 2"/>
          <p:cNvSpPr>
            <a:spLocks noGrp="1"/>
          </p:cNvSpPr>
          <p:nvPr>
            <p:ph idx="1"/>
          </p:nvPr>
        </p:nvSpPr>
        <p:spPr/>
        <p:txBody>
          <a:bodyPr/>
          <a:lstStyle/>
          <a:p>
            <a:r>
              <a:rPr lang="ja-JP" altLang="en-US" dirty="0" smtClean="0"/>
              <a:t>日本のぶんか</a:t>
            </a:r>
            <a:endParaRPr lang="en-US" altLang="ja-JP" dirty="0" smtClean="0"/>
          </a:p>
          <a:p>
            <a:r>
              <a:rPr lang="ja-JP" altLang="en-US" dirty="0" smtClean="0"/>
              <a:t>ききじょうずはなしじょうず</a:t>
            </a:r>
            <a:endParaRPr lang="en-US" altLang="ja-JP" dirty="0" smtClean="0"/>
          </a:p>
          <a:p>
            <a:r>
              <a:rPr lang="ja-JP" altLang="en-US" dirty="0" smtClean="0"/>
              <a:t>ダイアローグ</a:t>
            </a:r>
            <a:endParaRPr lang="en-US" altLang="ja-JP" dirty="0" smtClean="0"/>
          </a:p>
          <a:p>
            <a:r>
              <a:rPr lang="ja-JP" altLang="en-US" dirty="0" smtClean="0"/>
              <a:t>よむれんしゅう</a:t>
            </a:r>
            <a:endParaRPr lang="en-US" altLang="ja-JP" dirty="0" smtClean="0"/>
          </a:p>
          <a:p>
            <a:r>
              <a:rPr lang="ja-JP" altLang="en-US" dirty="0" smtClean="0"/>
              <a:t>きくれんしゅう</a:t>
            </a:r>
            <a:endParaRPr lang="en-US" altLang="ja-JP" dirty="0" smtClean="0"/>
          </a:p>
          <a:p>
            <a:pPr>
              <a:buNone/>
            </a:pP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トイレ</a:t>
            </a:r>
            <a:endParaRPr lang="en-US" dirty="0" smtClean="0">
              <a:latin typeface="DFPKyoKaSho-W4" pitchFamily="18" charset="-128"/>
              <a:ea typeface="DFPKyoKaSho-W4" pitchFamily="18" charset="-128"/>
            </a:endParaRPr>
          </a:p>
        </p:txBody>
      </p:sp>
      <p:pic>
        <p:nvPicPr>
          <p:cNvPr id="5" name="Picture 4"/>
          <p:cNvPicPr>
            <a:picLocks noChangeAspect="1"/>
          </p:cNvPicPr>
          <p:nvPr/>
        </p:nvPicPr>
        <p:blipFill>
          <a:blip r:embed="rId2"/>
          <a:stretch>
            <a:fillRect/>
          </a:stretch>
        </p:blipFill>
        <p:spPr>
          <a:xfrm>
            <a:off x="270933" y="2532062"/>
            <a:ext cx="3335867" cy="2501900"/>
          </a:xfrm>
          <a:prstGeom prst="rect">
            <a:avLst/>
          </a:prstGeom>
        </p:spPr>
      </p:pic>
      <p:pic>
        <p:nvPicPr>
          <p:cNvPr id="6" name="Picture 5"/>
          <p:cNvPicPr>
            <a:picLocks noChangeAspect="1"/>
          </p:cNvPicPr>
          <p:nvPr/>
        </p:nvPicPr>
        <p:blipFill>
          <a:blip r:embed="rId3"/>
          <a:stretch>
            <a:fillRect/>
          </a:stretch>
        </p:blipFill>
        <p:spPr>
          <a:xfrm>
            <a:off x="3810000" y="2532062"/>
            <a:ext cx="5080000" cy="2501900"/>
          </a:xfrm>
          <a:prstGeom prst="rect">
            <a:avLst/>
          </a:prstGeom>
        </p:spPr>
      </p:pic>
      <p:sp>
        <p:nvSpPr>
          <p:cNvPr id="7" name="TextBox 6"/>
          <p:cNvSpPr txBox="1"/>
          <p:nvPr/>
        </p:nvSpPr>
        <p:spPr>
          <a:xfrm>
            <a:off x="4927600" y="6126163"/>
            <a:ext cx="3962400" cy="276999"/>
          </a:xfrm>
          <a:prstGeom prst="rect">
            <a:avLst/>
          </a:prstGeom>
          <a:noFill/>
        </p:spPr>
        <p:txBody>
          <a:bodyPr wrap="square" rtlCol="0">
            <a:spAutoFit/>
          </a:bodyPr>
          <a:lstStyle/>
          <a:p>
            <a:r>
              <a:rPr lang="en-US" sz="1200" dirty="0" smtClean="0"/>
              <a:t>(It’s a (Japanese) sign, http://itsajapanesesign.blogspot.com/</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a:xfrm>
            <a:off x="635000" y="1600200"/>
            <a:ext cx="8229600" cy="4525963"/>
          </a:xfrm>
        </p:spPr>
        <p:txBody>
          <a:bodyPr>
            <a:normAutofit/>
          </a:bodyPr>
          <a:lstStyle/>
          <a:p>
            <a:r>
              <a:rPr lang="ja-JP" altLang="en-US" smtClean="0">
                <a:latin typeface="DFPKyoKaSho-W4" pitchFamily="18" charset="-128"/>
                <a:ea typeface="DFPKyoKaSho-W4" pitchFamily="18" charset="-128"/>
              </a:rPr>
              <a:t>ウォシュレット</a:t>
            </a:r>
            <a:endParaRPr lang="en-US" dirty="0" smtClean="0">
              <a:latin typeface="DFPKyoKaSho-W4" pitchFamily="18" charset="-128"/>
              <a:ea typeface="DFPKyoKaSho-W4" pitchFamily="18" charset="-128"/>
            </a:endParaRPr>
          </a:p>
        </p:txBody>
      </p:sp>
      <p:pic>
        <p:nvPicPr>
          <p:cNvPr id="11" name="Picture 10"/>
          <p:cNvPicPr>
            <a:picLocks noChangeAspect="1"/>
          </p:cNvPicPr>
          <p:nvPr/>
        </p:nvPicPr>
        <p:blipFill>
          <a:blip r:embed="rId2"/>
          <a:stretch>
            <a:fillRect/>
          </a:stretch>
        </p:blipFill>
        <p:spPr>
          <a:xfrm>
            <a:off x="6236793" y="1600200"/>
            <a:ext cx="2197099" cy="1737705"/>
          </a:xfrm>
          <a:prstGeom prst="rect">
            <a:avLst/>
          </a:prstGeom>
        </p:spPr>
      </p:pic>
      <p:pic>
        <p:nvPicPr>
          <p:cNvPr id="12" name="Picture 11"/>
          <p:cNvPicPr>
            <a:picLocks noChangeAspect="1"/>
          </p:cNvPicPr>
          <p:nvPr/>
        </p:nvPicPr>
        <p:blipFill>
          <a:blip r:embed="rId3"/>
          <a:stretch>
            <a:fillRect/>
          </a:stretch>
        </p:blipFill>
        <p:spPr>
          <a:xfrm>
            <a:off x="6236793" y="3959373"/>
            <a:ext cx="2197099" cy="2197099"/>
          </a:xfrm>
          <a:prstGeom prst="rect">
            <a:avLst/>
          </a:prstGeom>
        </p:spPr>
      </p:pic>
      <p:sp>
        <p:nvSpPr>
          <p:cNvPr id="6" name="Rectangle 5"/>
          <p:cNvSpPr/>
          <p:nvPr/>
        </p:nvSpPr>
        <p:spPr>
          <a:xfrm>
            <a:off x="5605187" y="6581001"/>
            <a:ext cx="3081613" cy="276999"/>
          </a:xfrm>
          <a:prstGeom prst="rect">
            <a:avLst/>
          </a:prstGeom>
        </p:spPr>
        <p:txBody>
          <a:bodyPr wrap="none">
            <a:spAutoFit/>
          </a:bodyPr>
          <a:lstStyle/>
          <a:p>
            <a:r>
              <a:rPr lang="en-US" sz="1200" dirty="0" smtClean="0"/>
              <a:t>(Web Japan, http://web-japan.org/index.html)</a:t>
            </a:r>
            <a:endParaRPr lang="en-US" sz="1200" dirty="0"/>
          </a:p>
        </p:txBody>
      </p:sp>
      <p:sp>
        <p:nvSpPr>
          <p:cNvPr id="7" name="Rectangle 6"/>
          <p:cNvSpPr/>
          <p:nvPr/>
        </p:nvSpPr>
        <p:spPr>
          <a:xfrm>
            <a:off x="5582548" y="6242447"/>
            <a:ext cx="3282052" cy="338554"/>
          </a:xfrm>
          <a:prstGeom prst="rect">
            <a:avLst/>
          </a:prstGeom>
        </p:spPr>
        <p:txBody>
          <a:bodyPr wrap="none">
            <a:spAutoFit/>
          </a:bodyPr>
          <a:lstStyle/>
          <a:p>
            <a:r>
              <a:rPr lang="en-US" sz="1600" dirty="0" smtClean="0"/>
              <a:t>The control pad for a </a:t>
            </a:r>
            <a:r>
              <a:rPr lang="en-US" sz="1600" dirty="0" err="1" smtClean="0"/>
              <a:t>Washlet</a:t>
            </a:r>
            <a:r>
              <a:rPr lang="en-US" sz="1600" dirty="0" smtClean="0"/>
              <a:t>. (Toto) </a:t>
            </a:r>
            <a:endParaRPr lang="en-US" sz="1600" dirty="0"/>
          </a:p>
        </p:txBody>
      </p:sp>
      <p:sp>
        <p:nvSpPr>
          <p:cNvPr id="8" name="Rectangle 7"/>
          <p:cNvSpPr/>
          <p:nvPr/>
        </p:nvSpPr>
        <p:spPr>
          <a:xfrm>
            <a:off x="5383708" y="3374598"/>
            <a:ext cx="3760292" cy="584775"/>
          </a:xfrm>
          <a:prstGeom prst="rect">
            <a:avLst/>
          </a:prstGeom>
        </p:spPr>
        <p:txBody>
          <a:bodyPr wrap="square">
            <a:spAutoFit/>
          </a:bodyPr>
          <a:lstStyle/>
          <a:p>
            <a:r>
              <a:rPr lang="en-US" sz="1600" dirty="0" smtClean="0"/>
              <a:t>The </a:t>
            </a:r>
            <a:r>
              <a:rPr lang="en-US" sz="1600" dirty="0" err="1" smtClean="0"/>
              <a:t>Washlet</a:t>
            </a:r>
            <a:r>
              <a:rPr lang="en-US" sz="1600" dirty="0" smtClean="0"/>
              <a:t> has a nozzle that emits warm water. (Toto) </a:t>
            </a:r>
            <a:endParaRPr lang="en-US" sz="1600" dirty="0"/>
          </a:p>
        </p:txBody>
      </p:sp>
      <p:sp>
        <p:nvSpPr>
          <p:cNvPr id="9" name="TextBox 8"/>
          <p:cNvSpPr txBox="1"/>
          <p:nvPr/>
        </p:nvSpPr>
        <p:spPr>
          <a:xfrm>
            <a:off x="279400" y="2087463"/>
            <a:ext cx="5104308" cy="4770537"/>
          </a:xfrm>
          <a:prstGeom prst="rect">
            <a:avLst/>
          </a:prstGeom>
          <a:noFill/>
        </p:spPr>
        <p:txBody>
          <a:bodyPr wrap="square" rtlCol="0">
            <a:spAutoFit/>
          </a:bodyPr>
          <a:lstStyle/>
          <a:p>
            <a:r>
              <a:rPr lang="en-US" sz="1600" dirty="0" smtClean="0"/>
              <a:t>Many Toto employees assisted in the development of the </a:t>
            </a:r>
            <a:r>
              <a:rPr lang="en-US" sz="1600" dirty="0" err="1" smtClean="0"/>
              <a:t>Washlet</a:t>
            </a:r>
            <a:r>
              <a:rPr lang="en-US" sz="1600" dirty="0" smtClean="0"/>
              <a:t> by serving as the subjects of various tests. They actually sat on the toilet seat to help discover the ideal conditions for cleansing, including the nozzle length and position, spraying angle, and water temperature. In order to prevent scalding from hot water, tests were also held to find out what the highest bearable temperature was. Employees both young and old took part, and some unlucky people could be heard screaming in pain at the heat of the water. After much experimenting, the developers settled on 38 degrees Celsius (100 degrees Fahrenheit), slightly above human body temperature, as the most comfortable water temperature.</a:t>
            </a:r>
          </a:p>
          <a:p>
            <a:r>
              <a:rPr lang="en-US" sz="1600" dirty="0" smtClean="0"/>
              <a:t>Great improvements have been made since that time, and </a:t>
            </a:r>
            <a:r>
              <a:rPr lang="en-US" sz="1600" dirty="0" err="1" smtClean="0"/>
              <a:t>Washlets</a:t>
            </a:r>
            <a:r>
              <a:rPr lang="en-US" sz="1600" dirty="0" smtClean="0"/>
              <a:t> today have many amazing features. Heated seats have become standard, and the newest models can oscillate the water pressure, automatically absorb the smell after a user leaves the seat, and even warm up the entire lavatory at a preset time.</a:t>
            </a:r>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smtClean="0">
                <a:latin typeface="DFPKyoKaSho-W4" pitchFamily="18" charset="-128"/>
                <a:ea typeface="DFPKyoKaSho-W4" pitchFamily="18" charset="-128"/>
              </a:rPr>
              <a:t>音姫（お</a:t>
            </a:r>
            <a:r>
              <a:rPr lang="ja-JP" altLang="en-US" dirty="0" smtClean="0">
                <a:latin typeface="DFPKyoKaSho-W4" pitchFamily="18" charset="-128"/>
                <a:ea typeface="DFPKyoKaSho-W4" pitchFamily="18" charset="-128"/>
              </a:rPr>
              <a:t>とひめ）</a:t>
            </a:r>
            <a:endParaRPr lang="en-US" dirty="0" smtClean="0">
              <a:latin typeface="DFPKyoKaSho-W4" pitchFamily="18" charset="-128"/>
              <a:ea typeface="DFPKyoKaSho-W4" pitchFamily="18" charset="-128"/>
            </a:endParaRPr>
          </a:p>
        </p:txBody>
      </p:sp>
      <p:pic>
        <p:nvPicPr>
          <p:cNvPr id="7" name="Picture 6"/>
          <p:cNvPicPr>
            <a:picLocks noChangeAspect="1"/>
          </p:cNvPicPr>
          <p:nvPr/>
        </p:nvPicPr>
        <p:blipFill>
          <a:blip r:embed="rId2"/>
          <a:stretch>
            <a:fillRect/>
          </a:stretch>
        </p:blipFill>
        <p:spPr>
          <a:xfrm>
            <a:off x="4229100" y="2463800"/>
            <a:ext cx="4457700" cy="2971800"/>
          </a:xfrm>
          <a:prstGeom prst="rect">
            <a:avLst/>
          </a:prstGeom>
          <a:ln>
            <a:solidFill>
              <a:schemeClr val="tx2">
                <a:lumMod val="60000"/>
                <a:lumOff val="40000"/>
              </a:schemeClr>
            </a:solidFill>
          </a:ln>
        </p:spPr>
      </p:pic>
      <p:sp>
        <p:nvSpPr>
          <p:cNvPr id="9" name="TextBox 8"/>
          <p:cNvSpPr txBox="1"/>
          <p:nvPr/>
        </p:nvSpPr>
        <p:spPr>
          <a:xfrm>
            <a:off x="5613400" y="6126163"/>
            <a:ext cx="3073400" cy="461665"/>
          </a:xfrm>
          <a:prstGeom prst="rect">
            <a:avLst/>
          </a:prstGeom>
          <a:noFill/>
        </p:spPr>
        <p:txBody>
          <a:bodyPr wrap="square" rtlCol="0">
            <a:spAutoFit/>
          </a:bodyPr>
          <a:lstStyle/>
          <a:p>
            <a:r>
              <a:rPr lang="en-US" sz="1200" dirty="0" smtClean="0"/>
              <a:t>(Web Japan, http://web-japan.org/index.html)</a:t>
            </a:r>
          </a:p>
          <a:p>
            <a:r>
              <a:rPr lang="en-US" sz="1200" dirty="0" smtClean="0"/>
              <a:t>(</a:t>
            </a:r>
            <a:r>
              <a:rPr lang="en-US" sz="1200" dirty="0" err="1" smtClean="0"/>
              <a:t>Ishare</a:t>
            </a:r>
            <a:r>
              <a:rPr lang="en-US" sz="1200" dirty="0" smtClean="0"/>
              <a:t>, http://release.center.jp/)</a:t>
            </a:r>
            <a:endParaRPr lang="en-US" sz="1200" dirty="0"/>
          </a:p>
        </p:txBody>
      </p:sp>
      <p:sp>
        <p:nvSpPr>
          <p:cNvPr id="10" name="Rectangle 9"/>
          <p:cNvSpPr/>
          <p:nvPr/>
        </p:nvSpPr>
        <p:spPr>
          <a:xfrm>
            <a:off x="749300" y="5541388"/>
            <a:ext cx="2997200" cy="584775"/>
          </a:xfrm>
          <a:prstGeom prst="rect">
            <a:avLst/>
          </a:prstGeom>
        </p:spPr>
        <p:txBody>
          <a:bodyPr wrap="square">
            <a:spAutoFit/>
          </a:bodyPr>
          <a:lstStyle/>
          <a:p>
            <a:r>
              <a:rPr lang="en-US" sz="1600" dirty="0" smtClean="0"/>
              <a:t>Sound comes out from this radio-like box. (Toto)</a:t>
            </a:r>
            <a:endParaRPr lang="en-US" sz="1600" dirty="0"/>
          </a:p>
        </p:txBody>
      </p:sp>
      <p:pic>
        <p:nvPicPr>
          <p:cNvPr id="2050" name="Picture 2"/>
          <p:cNvPicPr>
            <a:picLocks noChangeAspect="1" noChangeArrowheads="1"/>
          </p:cNvPicPr>
          <p:nvPr/>
        </p:nvPicPr>
        <p:blipFill>
          <a:blip r:embed="rId3"/>
          <a:srcRect/>
          <a:stretch>
            <a:fillRect/>
          </a:stretch>
        </p:blipFill>
        <p:spPr bwMode="auto">
          <a:xfrm>
            <a:off x="749300" y="2463800"/>
            <a:ext cx="2997200" cy="2997200"/>
          </a:xfrm>
          <a:prstGeom prst="rect">
            <a:avLst/>
          </a:prstGeom>
          <a:noFill/>
          <a:ln w="9525">
            <a:solidFill>
              <a:schemeClr val="tx2">
                <a:lumMod val="60000"/>
                <a:lumOff val="40000"/>
              </a:schemeClr>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smtClean="0">
                <a:latin typeface="DFPKyoKaSho-W4" pitchFamily="18" charset="-128"/>
                <a:ea typeface="DFPKyoKaSho-W4" pitchFamily="18" charset="-128"/>
              </a:rPr>
              <a:t>ケータイ音姫（お</a:t>
            </a:r>
            <a:r>
              <a:rPr lang="ja-JP" altLang="en-US" dirty="0" smtClean="0">
                <a:latin typeface="DFPKyoKaSho-W4" pitchFamily="18" charset="-128"/>
                <a:ea typeface="DFPKyoKaSho-W4" pitchFamily="18" charset="-128"/>
              </a:rPr>
              <a:t>とひめ）</a:t>
            </a:r>
            <a:endParaRPr lang="en-US" dirty="0" smtClean="0">
              <a:latin typeface="DFPKyoKaSho-W4" pitchFamily="18" charset="-128"/>
              <a:ea typeface="DFPKyoKaSho-W4" pitchFamily="18" charset="-128"/>
            </a:endParaRPr>
          </a:p>
        </p:txBody>
      </p:sp>
      <p:sp>
        <p:nvSpPr>
          <p:cNvPr id="9" name="TextBox 8"/>
          <p:cNvSpPr txBox="1"/>
          <p:nvPr/>
        </p:nvSpPr>
        <p:spPr>
          <a:xfrm>
            <a:off x="6070600" y="6157267"/>
            <a:ext cx="3073400" cy="461665"/>
          </a:xfrm>
          <a:prstGeom prst="rect">
            <a:avLst/>
          </a:prstGeom>
          <a:noFill/>
        </p:spPr>
        <p:txBody>
          <a:bodyPr wrap="square" rtlCol="0">
            <a:spAutoFit/>
          </a:bodyPr>
          <a:lstStyle/>
          <a:p>
            <a:r>
              <a:rPr lang="en-US" sz="1200" dirty="0" smtClean="0"/>
              <a:t>(</a:t>
            </a:r>
            <a:r>
              <a:rPr lang="en-US" sz="1200" dirty="0" err="1" smtClean="0"/>
              <a:t>rakuten</a:t>
            </a:r>
            <a:r>
              <a:rPr lang="en-US" sz="1200" dirty="0" smtClean="0"/>
              <a:t>, http://item.rakuten.co.jp/)</a:t>
            </a:r>
          </a:p>
          <a:p>
            <a:r>
              <a:rPr lang="en-US" sz="1200" dirty="0" smtClean="0"/>
              <a:t>(</a:t>
            </a:r>
            <a:r>
              <a:rPr lang="en-US" sz="1200" dirty="0" err="1" smtClean="0"/>
              <a:t>Ishare</a:t>
            </a:r>
            <a:r>
              <a:rPr lang="en-US" sz="1200" dirty="0" smtClean="0"/>
              <a:t>, http://release.center.jp/)</a:t>
            </a:r>
            <a:endParaRPr lang="en-US" sz="1200" dirty="0"/>
          </a:p>
        </p:txBody>
      </p:sp>
      <p:pic>
        <p:nvPicPr>
          <p:cNvPr id="1026" name="Picture 2"/>
          <p:cNvPicPr>
            <a:picLocks noChangeAspect="1" noChangeArrowheads="1"/>
          </p:cNvPicPr>
          <p:nvPr/>
        </p:nvPicPr>
        <p:blipFill>
          <a:blip r:embed="rId2"/>
          <a:srcRect/>
          <a:stretch>
            <a:fillRect/>
          </a:stretch>
        </p:blipFill>
        <p:spPr bwMode="auto">
          <a:xfrm>
            <a:off x="4304505" y="2672535"/>
            <a:ext cx="4560095" cy="3040063"/>
          </a:xfrm>
          <a:prstGeom prst="rect">
            <a:avLst/>
          </a:prstGeom>
          <a:noFill/>
          <a:ln w="9525">
            <a:solidFill>
              <a:schemeClr val="tx2">
                <a:lumMod val="60000"/>
                <a:lumOff val="40000"/>
              </a:schemeClr>
            </a:solid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9600" y="2672536"/>
            <a:ext cx="3040063" cy="3040063"/>
          </a:xfrm>
          <a:prstGeom prst="rect">
            <a:avLst/>
          </a:prstGeom>
          <a:noFill/>
          <a:ln w="9525">
            <a:solidFill>
              <a:schemeClr val="tx2">
                <a:lumMod val="60000"/>
                <a:lumOff val="40000"/>
              </a:schemeClr>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338"/>
            <a:ext cx="8229600" cy="1143000"/>
          </a:xfrm>
          <a:solidFill>
            <a:schemeClr val="accent2">
              <a:lumMod val="60000"/>
              <a:lumOff val="40000"/>
            </a:schemeClr>
          </a:solidFill>
        </p:spPr>
        <p:txBody>
          <a:bodyPr/>
          <a:lstStyle/>
          <a:p>
            <a:r>
              <a:rPr lang="ja-JP" altLang="en-US" smtClean="0"/>
              <a:t>ききじょうずはなしじょうず</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P201 </a:t>
            </a:r>
            <a:r>
              <a:rPr lang="ja-JP" altLang="en-US" dirty="0" smtClean="0"/>
              <a:t>ききじょうずはなしじょうず</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25</a:t>
            </a:fld>
            <a:endParaRPr lang="en-US" dirty="0"/>
          </a:p>
        </p:txBody>
      </p:sp>
      <p:pic>
        <p:nvPicPr>
          <p:cNvPr id="7" name="Picture 6" descr="ピクチャ 7.png"/>
          <p:cNvPicPr>
            <a:picLocks noChangeAspect="1"/>
          </p:cNvPicPr>
          <p:nvPr/>
        </p:nvPicPr>
        <p:blipFill>
          <a:blip r:embed="rId2"/>
          <a:stretch>
            <a:fillRect/>
          </a:stretch>
        </p:blipFill>
        <p:spPr>
          <a:xfrm>
            <a:off x="1835492" y="1471022"/>
            <a:ext cx="4971708" cy="538697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26</a:t>
            </a:fld>
            <a:endParaRPr lang="en-US"/>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ダイアローグ</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altLang="ja-JP" dirty="0" smtClean="0"/>
              <a:t>P173 </a:t>
            </a:r>
            <a:r>
              <a:rPr lang="ja-JP" altLang="en-US" dirty="0" smtClean="0"/>
              <a:t>ダイアローグ</a:t>
            </a:r>
            <a:endParaRPr lang="en-US" dirty="0"/>
          </a:p>
        </p:txBody>
      </p:sp>
      <p:sp>
        <p:nvSpPr>
          <p:cNvPr id="3" name="Content Placeholder 2"/>
          <p:cNvSpPr>
            <a:spLocks noGrp="1"/>
          </p:cNvSpPr>
          <p:nvPr>
            <p:ph idx="1"/>
          </p:nvPr>
        </p:nvSpPr>
        <p:spPr/>
        <p:txBody>
          <a:bodyPr/>
          <a:lstStyle/>
          <a:p>
            <a:r>
              <a:rPr lang="ja-JP" altLang="en-US" dirty="0" smtClean="0">
                <a:latin typeface="DFPKyoKaSho-W4" pitchFamily="18" charset="-128"/>
                <a:ea typeface="DFPKyoKaSho-W4" pitchFamily="18" charset="-128"/>
              </a:rPr>
              <a:t>「リーさんのアパート」</a:t>
            </a:r>
            <a:endParaRPr lang="en-US" altLang="ja-JP" dirty="0" smtClean="0">
              <a:latin typeface="DFPKyoKaSho-W4" pitchFamily="18" charset="-128"/>
              <a:ea typeface="DFPKyoKaSho-W4" pitchFamily="18" charset="-128"/>
            </a:endParaRPr>
          </a:p>
          <a:p>
            <a:pPr>
              <a:buNone/>
            </a:pPr>
            <a:endParaRPr lang="en-US" dirty="0"/>
          </a:p>
        </p:txBody>
      </p:sp>
      <p:sp>
        <p:nvSpPr>
          <p:cNvPr id="9" name="TextBox 8"/>
          <p:cNvSpPr txBox="1"/>
          <p:nvPr/>
        </p:nvSpPr>
        <p:spPr>
          <a:xfrm>
            <a:off x="745066" y="5095112"/>
            <a:ext cx="3115558" cy="1200329"/>
          </a:xfrm>
          <a:prstGeom prst="rect">
            <a:avLst/>
          </a:prstGeom>
          <a:solidFill>
            <a:schemeClr val="accent2">
              <a:lumMod val="60000"/>
              <a:lumOff val="40000"/>
            </a:schemeClr>
          </a:solidFill>
        </p:spPr>
        <p:txBody>
          <a:bodyPr wrap="square" rtlCol="0">
            <a:spAutoFit/>
          </a:bodyPr>
          <a:lstStyle/>
          <a:p>
            <a:pPr algn="ctr"/>
            <a:r>
              <a:rPr lang="ja-JP" altLang="en-US" dirty="0" smtClean="0">
                <a:latin typeface="DFPKyoKaSho-W4" pitchFamily="18" charset="-128"/>
                <a:ea typeface="DFPKyoKaSho-W4" pitchFamily="18" charset="-128"/>
              </a:rPr>
              <a:t>ごめん下さい。</a:t>
            </a:r>
            <a:endParaRPr lang="en-US" altLang="ja-JP" dirty="0" smtClean="0">
              <a:latin typeface="DFPKyoKaSho-W4" pitchFamily="18" charset="-128"/>
              <a:ea typeface="DFPKyoKaSho-W4" pitchFamily="18" charset="-128"/>
            </a:endParaRPr>
          </a:p>
          <a:p>
            <a:pPr algn="ctr"/>
            <a:r>
              <a:rPr lang="ja-JP" altLang="en-US" dirty="0" smtClean="0">
                <a:latin typeface="DFPKyoKaSho-W4" pitchFamily="18" charset="-128"/>
                <a:ea typeface="DFPKyoKaSho-W4" pitchFamily="18" charset="-128"/>
              </a:rPr>
              <a:t>いらっしゃい。</a:t>
            </a:r>
            <a:endParaRPr lang="en-US" altLang="ja-JP" dirty="0" smtClean="0">
              <a:latin typeface="DFPKyoKaSho-W4" pitchFamily="18" charset="-128"/>
              <a:ea typeface="DFPKyoKaSho-W4" pitchFamily="18" charset="-128"/>
            </a:endParaRPr>
          </a:p>
          <a:p>
            <a:pPr algn="ctr"/>
            <a:r>
              <a:rPr lang="ja-JP" altLang="en-US" dirty="0" smtClean="0">
                <a:latin typeface="DFPKyoKaSho-W4" pitchFamily="18" charset="-128"/>
                <a:ea typeface="DFPKyoKaSho-W4" pitchFamily="18" charset="-128"/>
              </a:rPr>
              <a:t>あがって下さい。</a:t>
            </a:r>
            <a:endParaRPr lang="en-US" altLang="ja-JP" dirty="0" smtClean="0">
              <a:latin typeface="DFPKyoKaSho-W4" pitchFamily="18" charset="-128"/>
              <a:ea typeface="DFPKyoKaSho-W4" pitchFamily="18" charset="-128"/>
            </a:endParaRPr>
          </a:p>
          <a:p>
            <a:pPr algn="ctr"/>
            <a:r>
              <a:rPr lang="ja-JP" altLang="en-US" dirty="0" smtClean="0">
                <a:latin typeface="DFPKyoKaSho-W4" pitchFamily="18" charset="-128"/>
                <a:ea typeface="DFPKyoKaSho-W4" pitchFamily="18" charset="-128"/>
              </a:rPr>
              <a:t>おじゃまします。</a:t>
            </a:r>
            <a:endParaRPr lang="en-US" altLang="ja-JP" dirty="0" smtClean="0">
              <a:latin typeface="DFPKyoKaSho-W4" pitchFamily="18" charset="-128"/>
              <a:ea typeface="DFPKyoKaSho-W4" pitchFamily="18" charset="-128"/>
            </a:endParaRPr>
          </a:p>
        </p:txBody>
      </p:sp>
      <p:pic>
        <p:nvPicPr>
          <p:cNvPr id="13" name="Picture 12" descr="ピクチャ 3.png"/>
          <p:cNvPicPr>
            <a:picLocks noChangeAspect="1"/>
          </p:cNvPicPr>
          <p:nvPr/>
        </p:nvPicPr>
        <p:blipFill>
          <a:blip r:embed="rId2"/>
          <a:stretch>
            <a:fillRect/>
          </a:stretch>
        </p:blipFill>
        <p:spPr>
          <a:xfrm>
            <a:off x="457199" y="2456025"/>
            <a:ext cx="3693635" cy="2488508"/>
          </a:xfrm>
          <a:prstGeom prst="rect">
            <a:avLst/>
          </a:prstGeom>
        </p:spPr>
      </p:pic>
      <p:pic>
        <p:nvPicPr>
          <p:cNvPr id="14" name="Picture 13" descr="ピクチャ 2.png"/>
          <p:cNvPicPr>
            <a:picLocks noChangeAspect="1"/>
          </p:cNvPicPr>
          <p:nvPr/>
        </p:nvPicPr>
        <p:blipFill>
          <a:blip r:embed="rId3"/>
          <a:stretch>
            <a:fillRect/>
          </a:stretch>
        </p:blipFill>
        <p:spPr>
          <a:xfrm>
            <a:off x="4574645" y="2456025"/>
            <a:ext cx="3698852" cy="2488508"/>
          </a:xfrm>
          <a:prstGeom prst="rect">
            <a:avLst/>
          </a:prstGeom>
        </p:spPr>
      </p:pic>
      <p:sp>
        <p:nvSpPr>
          <p:cNvPr id="15" name="TextBox 14"/>
          <p:cNvSpPr txBox="1"/>
          <p:nvPr/>
        </p:nvSpPr>
        <p:spPr>
          <a:xfrm>
            <a:off x="4574645" y="5048945"/>
            <a:ext cx="3698852" cy="1200329"/>
          </a:xfrm>
          <a:prstGeom prst="rect">
            <a:avLst/>
          </a:prstGeom>
          <a:solidFill>
            <a:schemeClr val="accent2">
              <a:lumMod val="60000"/>
              <a:lumOff val="40000"/>
            </a:schemeClr>
          </a:solidFill>
        </p:spPr>
        <p:txBody>
          <a:bodyPr wrap="square" rtlCol="0">
            <a:spAutoFit/>
          </a:bodyPr>
          <a:lstStyle/>
          <a:p>
            <a:pPr algn="ctr"/>
            <a:r>
              <a:rPr lang="ja-JP" altLang="en-US" dirty="0" smtClean="0">
                <a:latin typeface="DFPKyoKaSho-W4" pitchFamily="18" charset="-128"/>
                <a:ea typeface="DFPKyoKaSho-W4" pitchFamily="18" charset="-128"/>
              </a:rPr>
              <a:t>このアパートは　たかいところに　</a:t>
            </a:r>
            <a:endParaRPr lang="en-US" altLang="ja-JP" dirty="0" smtClean="0">
              <a:latin typeface="DFPKyoKaSho-W4" pitchFamily="18" charset="-128"/>
              <a:ea typeface="DFPKyoKaSho-W4" pitchFamily="18" charset="-128"/>
            </a:endParaRPr>
          </a:p>
          <a:p>
            <a:pPr algn="ctr"/>
            <a:r>
              <a:rPr lang="ja-JP" altLang="en-US" dirty="0" smtClean="0">
                <a:latin typeface="DFPKyoKaSho-W4" pitchFamily="18" charset="-128"/>
                <a:ea typeface="DFPKyoKaSho-W4" pitchFamily="18" charset="-128"/>
              </a:rPr>
              <a:t>あります</a:t>
            </a:r>
            <a:r>
              <a:rPr lang="ja-JP" altLang="en-US" b="1" u="sng" dirty="0" smtClean="0">
                <a:solidFill>
                  <a:srgbClr val="FF0000"/>
                </a:solidFill>
                <a:latin typeface="DFPKyoKaSho-W4" pitchFamily="18" charset="-128"/>
                <a:ea typeface="DFPKyoKaSho-W4" pitchFamily="18" charset="-128"/>
              </a:rPr>
              <a:t>から</a:t>
            </a:r>
            <a:r>
              <a:rPr lang="ja-JP" altLang="en-US" dirty="0" smtClean="0">
                <a:latin typeface="DFPKyoKaSho-W4" pitchFamily="18" charset="-128"/>
                <a:ea typeface="DFPKyoKaSho-W4" pitchFamily="18" charset="-128"/>
              </a:rPr>
              <a:t>。</a:t>
            </a:r>
            <a:endParaRPr lang="en-US" altLang="ja-JP" dirty="0" smtClean="0">
              <a:latin typeface="DFPKyoKaSho-W4" pitchFamily="18" charset="-128"/>
              <a:ea typeface="DFPKyoKaSho-W4" pitchFamily="18" charset="-128"/>
            </a:endParaRPr>
          </a:p>
          <a:p>
            <a:pPr algn="ctr"/>
            <a:endParaRPr lang="en-US" altLang="ja-JP" dirty="0" smtClean="0">
              <a:latin typeface="DFPKyoKaSho-W4" pitchFamily="18" charset="-128"/>
              <a:ea typeface="DFPKyoKaSho-W4" pitchFamily="18" charset="-128"/>
            </a:endParaRPr>
          </a:p>
          <a:p>
            <a:pPr algn="ctr"/>
            <a:r>
              <a:rPr lang="ja-JP" altLang="en-US" b="1" u="sng" dirty="0" smtClean="0">
                <a:solidFill>
                  <a:srgbClr val="FF0000"/>
                </a:solidFill>
                <a:latin typeface="DFPKyoKaSho-W4" pitchFamily="18" charset="-128"/>
                <a:ea typeface="DFPKyoKaSho-W4" pitchFamily="18" charset="-128"/>
              </a:rPr>
              <a:t>へえ</a:t>
            </a:r>
            <a:r>
              <a:rPr lang="ja-JP" altLang="en-US" dirty="0" smtClean="0">
                <a:latin typeface="DFPKyoKaSho-W4" pitchFamily="18" charset="-128"/>
                <a:ea typeface="DFPKyoKaSho-W4" pitchFamily="18" charset="-128"/>
              </a:rPr>
              <a:t>、はやいですね。</a:t>
            </a:r>
            <a:endParaRPr lang="en-US" altLang="ja-JP" dirty="0" smtClean="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ja-JP" altLang="en-US" dirty="0" smtClean="0"/>
              <a:t>きいてください。</a:t>
            </a:r>
            <a:endParaRPr lang="ja-JP" alt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28</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P173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ch5-Dialogue-listening.mov">
            <a:hlinkClick r:id="" action="ppaction://media"/>
          </p:cNvPr>
          <p:cNvPicPr>
            <a:picLocks noRot="1" noChangeAspect="1"/>
          </p:cNvPicPr>
          <p:nvPr>
            <a:videoFile r:link="rId1"/>
          </p:nvPr>
        </p:nvPicPr>
        <p:blipFill>
          <a:blip r:embed="rId3"/>
          <a:stretch>
            <a:fillRect/>
          </a:stretch>
        </p:blipFill>
        <p:spPr>
          <a:xfrm>
            <a:off x="3732742" y="1853142"/>
            <a:ext cx="568325" cy="5683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5"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29</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P173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ch5-dialogue.mov">
            <a:hlinkClick r:id="" action="ppaction://media"/>
          </p:cNvPr>
          <p:cNvPicPr/>
          <p:nvPr>
            <a:videoFile r:link="rId1"/>
          </p:nvPr>
        </p:nvPicPr>
        <p:blipFill>
          <a:blip r:embed="rId3"/>
          <a:stretch>
            <a:fillRect/>
          </a:stretch>
        </p:blipFill>
        <p:spPr>
          <a:xfrm>
            <a:off x="728133" y="1543754"/>
            <a:ext cx="7399867" cy="493324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日本のぶんか</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30</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P173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 </a:t>
            </a:r>
            <a:r>
              <a:rPr lang="ja-JP" altLang="en-US" sz="4400" dirty="0" smtClean="0">
                <a:latin typeface="+mj-lt"/>
                <a:ea typeface="+mj-ea"/>
                <a:cs typeface="+mj-cs"/>
              </a:rPr>
              <a:t>（じまく）</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ch5-dialogue-sub.mov">
            <a:hlinkClick r:id="" action="ppaction://media"/>
          </p:cNvPr>
          <p:cNvPicPr/>
          <p:nvPr>
            <a:videoFile r:link="rId1"/>
          </p:nvPr>
        </p:nvPicPr>
        <p:blipFill>
          <a:blip r:embed="rId3"/>
          <a:stretch>
            <a:fillRect/>
          </a:stretch>
        </p:blipFill>
        <p:spPr>
          <a:xfrm>
            <a:off x="1134533" y="1694039"/>
            <a:ext cx="6993467" cy="466231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31</a:t>
            </a:fld>
            <a:endParaRPr lang="en-US"/>
          </a:p>
        </p:txBody>
      </p:sp>
      <p:sp>
        <p:nvSpPr>
          <p:cNvPr id="5" name="Title 1"/>
          <p:cNvSpPr txBox="1">
            <a:spLocks/>
          </p:cNvSpPr>
          <p:nvPr/>
        </p:nvSpPr>
        <p:spPr>
          <a:xfrm>
            <a:off x="457200" y="2335427"/>
            <a:ext cx="8229600" cy="1143000"/>
          </a:xfrm>
          <a:prstGeom prst="rect">
            <a:avLst/>
          </a:prstGeom>
          <a:solidFill>
            <a:schemeClr val="accent2">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noProof="0" dirty="0" smtClean="0">
                <a:latin typeface="+mj-lt"/>
                <a:ea typeface="+mj-ea"/>
                <a:cs typeface="+mj-cs"/>
              </a:rPr>
              <a:t>よむれんしゅう</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P206 </a:t>
            </a:r>
            <a:r>
              <a:rPr lang="ja-JP" altLang="en-US" dirty="0" smtClean="0"/>
              <a:t>よむれんしゅう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32</a:t>
            </a:fld>
            <a:endParaRPr lang="en-US" dirty="0"/>
          </a:p>
        </p:txBody>
      </p:sp>
      <p:pic>
        <p:nvPicPr>
          <p:cNvPr id="7" name="Picture 6" descr="ピクチャ 5.png"/>
          <p:cNvPicPr>
            <a:picLocks noChangeAspect="1"/>
          </p:cNvPicPr>
          <p:nvPr/>
        </p:nvPicPr>
        <p:blipFill>
          <a:blip r:embed="rId2"/>
          <a:stretch>
            <a:fillRect/>
          </a:stretch>
        </p:blipFill>
        <p:spPr>
          <a:xfrm>
            <a:off x="1759301" y="1417638"/>
            <a:ext cx="5085715" cy="530383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P206 </a:t>
            </a:r>
            <a:r>
              <a:rPr lang="ja-JP" altLang="en-US" dirty="0" smtClean="0"/>
              <a:t>よむれんしゅう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33</a:t>
            </a:fld>
            <a:endParaRPr lang="en-US" dirty="0"/>
          </a:p>
        </p:txBody>
      </p:sp>
      <p:pic>
        <p:nvPicPr>
          <p:cNvPr id="5" name="Picture 4" descr="ピクチャ 7.png"/>
          <p:cNvPicPr>
            <a:picLocks noChangeAspect="1"/>
          </p:cNvPicPr>
          <p:nvPr/>
        </p:nvPicPr>
        <p:blipFill>
          <a:blip r:embed="rId2"/>
          <a:stretch>
            <a:fillRect/>
          </a:stretch>
        </p:blipFill>
        <p:spPr>
          <a:xfrm>
            <a:off x="1515880" y="1738652"/>
            <a:ext cx="5536508" cy="2158730"/>
          </a:xfrm>
          <a:prstGeom prst="rect">
            <a:avLst/>
          </a:prstGeom>
        </p:spPr>
      </p:pic>
      <p:pic>
        <p:nvPicPr>
          <p:cNvPr id="6" name="Picture 5" descr="ピクチャ 8.png"/>
          <p:cNvPicPr>
            <a:picLocks noChangeAspect="1"/>
          </p:cNvPicPr>
          <p:nvPr/>
        </p:nvPicPr>
        <p:blipFill>
          <a:blip r:embed="rId3"/>
          <a:stretch>
            <a:fillRect/>
          </a:stretch>
        </p:blipFill>
        <p:spPr>
          <a:xfrm>
            <a:off x="2362546" y="3897382"/>
            <a:ext cx="3851987" cy="296061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P206 </a:t>
            </a:r>
            <a:r>
              <a:rPr lang="ja-JP" altLang="en-US" dirty="0" smtClean="0"/>
              <a:t>よむれんしゅう</a:t>
            </a:r>
            <a:endParaRPr lang="en-US" dirty="0"/>
          </a:p>
        </p:txBody>
      </p:sp>
      <p:pic>
        <p:nvPicPr>
          <p:cNvPr id="8" name="Picture 7" descr="ピクチャ 9.png"/>
          <p:cNvPicPr>
            <a:picLocks noChangeAspect="1"/>
          </p:cNvPicPr>
          <p:nvPr/>
        </p:nvPicPr>
        <p:blipFill>
          <a:blip r:embed="rId2"/>
          <a:stretch>
            <a:fillRect/>
          </a:stretch>
        </p:blipFill>
        <p:spPr>
          <a:xfrm>
            <a:off x="68359" y="1676400"/>
            <a:ext cx="9075641" cy="492294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35</a:t>
            </a:fld>
            <a:endParaRPr lang="en-US"/>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きくれんしゅう</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P199 </a:t>
            </a:r>
            <a:r>
              <a:rPr lang="ja-JP" altLang="en-US" dirty="0" smtClean="0"/>
              <a:t>きくれんしゅう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36</a:t>
            </a:fld>
            <a:endParaRPr lang="en-US" dirty="0"/>
          </a:p>
        </p:txBody>
      </p:sp>
      <p:pic>
        <p:nvPicPr>
          <p:cNvPr id="6" name="Picture 5" descr="ピクチャ 10.png"/>
          <p:cNvPicPr>
            <a:picLocks noChangeAspect="1"/>
          </p:cNvPicPr>
          <p:nvPr/>
        </p:nvPicPr>
        <p:blipFill>
          <a:blip r:embed="rId2"/>
          <a:stretch>
            <a:fillRect/>
          </a:stretch>
        </p:blipFill>
        <p:spPr>
          <a:xfrm>
            <a:off x="870413" y="1936892"/>
            <a:ext cx="7403174" cy="227301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P199 </a:t>
            </a:r>
            <a:r>
              <a:rPr lang="ja-JP" altLang="en-US" dirty="0" smtClean="0"/>
              <a:t>きくれんしゅう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37</a:t>
            </a:fld>
            <a:endParaRPr lang="en-US" dirty="0"/>
          </a:p>
        </p:txBody>
      </p:sp>
      <p:pic>
        <p:nvPicPr>
          <p:cNvPr id="5" name="Picture 4" descr="ピクチャ 11.png"/>
          <p:cNvPicPr>
            <a:picLocks noChangeAspect="1"/>
          </p:cNvPicPr>
          <p:nvPr/>
        </p:nvPicPr>
        <p:blipFill>
          <a:blip r:embed="rId3"/>
          <a:stretch>
            <a:fillRect/>
          </a:stretch>
        </p:blipFill>
        <p:spPr>
          <a:xfrm>
            <a:off x="1566806" y="1545402"/>
            <a:ext cx="5985460" cy="5312598"/>
          </a:xfrm>
          <a:prstGeom prst="rect">
            <a:avLst/>
          </a:prstGeom>
        </p:spPr>
      </p:pic>
      <p:pic>
        <p:nvPicPr>
          <p:cNvPr id="6" name="ch5-listening1.mov">
            <a:hlinkClick r:id="" action="ppaction://media"/>
          </p:cNvPr>
          <p:cNvPicPr>
            <a:picLocks noRot="1" noChangeAspect="1"/>
          </p:cNvPicPr>
          <p:nvPr>
            <a:videoFile r:link="rId1"/>
          </p:nvPr>
        </p:nvPicPr>
        <p:blipFill>
          <a:blip r:embed="rId4"/>
          <a:stretch>
            <a:fillRect/>
          </a:stretch>
        </p:blipFill>
        <p:spPr>
          <a:xfrm>
            <a:off x="457200" y="2235200"/>
            <a:ext cx="626533" cy="6265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47"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P199 </a:t>
            </a:r>
            <a:r>
              <a:rPr lang="ja-JP" altLang="en-US" dirty="0" smtClean="0"/>
              <a:t>きくれんしゅう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38</a:t>
            </a:fld>
            <a:endParaRPr lang="en-US" dirty="0"/>
          </a:p>
        </p:txBody>
      </p:sp>
      <p:pic>
        <p:nvPicPr>
          <p:cNvPr id="6" name="Picture 5" descr="ピクチャ 12.png"/>
          <p:cNvPicPr>
            <a:picLocks noChangeAspect="1"/>
          </p:cNvPicPr>
          <p:nvPr/>
        </p:nvPicPr>
        <p:blipFill>
          <a:blip r:embed="rId3"/>
          <a:stretch>
            <a:fillRect/>
          </a:stretch>
        </p:blipFill>
        <p:spPr>
          <a:xfrm>
            <a:off x="1645098" y="1737583"/>
            <a:ext cx="6488246" cy="4983892"/>
          </a:xfrm>
          <a:prstGeom prst="rect">
            <a:avLst/>
          </a:prstGeom>
        </p:spPr>
      </p:pic>
      <p:pic>
        <p:nvPicPr>
          <p:cNvPr id="5" name="ch5-listening2.mov">
            <a:hlinkClick r:id="" action="ppaction://media"/>
          </p:cNvPr>
          <p:cNvPicPr>
            <a:picLocks noRot="1" noChangeAspect="1"/>
          </p:cNvPicPr>
          <p:nvPr>
            <a:videoFile r:link="rId1"/>
          </p:nvPr>
        </p:nvPicPr>
        <p:blipFill>
          <a:blip r:embed="rId4"/>
          <a:stretch>
            <a:fillRect/>
          </a:stretch>
        </p:blipFill>
        <p:spPr>
          <a:xfrm>
            <a:off x="701451" y="1843393"/>
            <a:ext cx="629098" cy="62909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40"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lstStyle/>
          <a:p>
            <a:r>
              <a:rPr lang="ja-JP" altLang="en-US" dirty="0" smtClean="0">
                <a:latin typeface="DFPKyoKaSho-W4" pitchFamily="18" charset="-128"/>
                <a:ea typeface="DFPKyoKaSho-W4" pitchFamily="18" charset="-128"/>
              </a:rPr>
              <a:t>日</a:t>
            </a:r>
            <a:r>
              <a:rPr lang="ja-JP" altLang="en-US" smtClean="0">
                <a:latin typeface="DFPKyoKaSho-W4" pitchFamily="18" charset="-128"/>
                <a:ea typeface="DFPKyoKaSho-W4" pitchFamily="18" charset="-128"/>
              </a:rPr>
              <a:t>本の う</a:t>
            </a:r>
            <a:r>
              <a:rPr lang="ja-JP" altLang="en-US" dirty="0" smtClean="0">
                <a:latin typeface="DFPKyoKaSho-W4" pitchFamily="18" charset="-128"/>
                <a:ea typeface="DFPKyoKaSho-W4" pitchFamily="18" charset="-128"/>
              </a:rPr>
              <a:t>ち</a:t>
            </a:r>
            <a:endParaRPr lang="en-US" dirty="0" smtClean="0">
              <a:latin typeface="DFPKyoKaSho-W4" pitchFamily="18" charset="-128"/>
              <a:ea typeface="DFPKyoKaSho-W4" pitchFamily="18" charset="-128"/>
            </a:endParaRPr>
          </a:p>
        </p:txBody>
      </p:sp>
      <p:pic>
        <p:nvPicPr>
          <p:cNvPr id="16" name="Picture 15"/>
          <p:cNvPicPr>
            <a:picLocks noChangeAspect="1"/>
          </p:cNvPicPr>
          <p:nvPr/>
        </p:nvPicPr>
        <p:blipFill>
          <a:blip r:embed="rId2"/>
          <a:stretch>
            <a:fillRect/>
          </a:stretch>
        </p:blipFill>
        <p:spPr>
          <a:xfrm>
            <a:off x="457200" y="2311400"/>
            <a:ext cx="5261742" cy="3814763"/>
          </a:xfrm>
          <a:prstGeom prst="rect">
            <a:avLst/>
          </a:prstGeom>
        </p:spPr>
      </p:pic>
      <p:pic>
        <p:nvPicPr>
          <p:cNvPr id="17" name="Picture 16"/>
          <p:cNvPicPr>
            <a:picLocks noChangeAspect="1"/>
          </p:cNvPicPr>
          <p:nvPr/>
        </p:nvPicPr>
        <p:blipFill>
          <a:blip r:embed="rId3"/>
          <a:stretch>
            <a:fillRect/>
          </a:stretch>
        </p:blipFill>
        <p:spPr>
          <a:xfrm>
            <a:off x="5778500" y="3287077"/>
            <a:ext cx="3073400" cy="2228215"/>
          </a:xfrm>
          <a:prstGeom prst="rect">
            <a:avLst/>
          </a:prstGeom>
        </p:spPr>
      </p:pic>
      <p:sp>
        <p:nvSpPr>
          <p:cNvPr id="7" name="TextBox 6"/>
          <p:cNvSpPr txBox="1"/>
          <p:nvPr/>
        </p:nvSpPr>
        <p:spPr>
          <a:xfrm>
            <a:off x="4543975" y="6403162"/>
            <a:ext cx="4600025" cy="276999"/>
          </a:xfrm>
          <a:prstGeom prst="rect">
            <a:avLst/>
          </a:prstGeom>
          <a:noFill/>
        </p:spPr>
        <p:txBody>
          <a:bodyPr wrap="square" rtlCol="0">
            <a:spAutoFit/>
          </a:bodyPr>
          <a:lstStyle/>
          <a:p>
            <a:r>
              <a:rPr lang="en-US" sz="1200" dirty="0" smtClean="0"/>
              <a:t>(</a:t>
            </a:r>
            <a:r>
              <a:rPr lang="en-US" sz="1200" dirty="0" err="1" smtClean="0"/>
              <a:t>minnanokyozai</a:t>
            </a:r>
            <a:r>
              <a:rPr lang="en-US" sz="1200" dirty="0" smtClean="0"/>
              <a:t>, http://minnanokyozai.jp/kyozai/home/ja/render.do)</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lstStyle/>
          <a:p>
            <a:r>
              <a:rPr lang="ja-JP" altLang="en-US" dirty="0" smtClean="0">
                <a:latin typeface="DFPKyoKaSho-W4" pitchFamily="18" charset="-128"/>
                <a:ea typeface="DFPKyoKaSho-W4" pitchFamily="18" charset="-128"/>
              </a:rPr>
              <a:t>げんかん</a:t>
            </a:r>
            <a:endParaRPr lang="en-US" dirty="0" smtClean="0">
              <a:latin typeface="DFPKyoKaSho-W4" pitchFamily="18" charset="-128"/>
              <a:ea typeface="DFPKyoKaSho-W4" pitchFamily="18" charset="-128"/>
            </a:endParaRPr>
          </a:p>
        </p:txBody>
      </p:sp>
      <p:pic>
        <p:nvPicPr>
          <p:cNvPr id="11" name="Picture 10"/>
          <p:cNvPicPr>
            <a:picLocks noChangeAspect="1"/>
          </p:cNvPicPr>
          <p:nvPr/>
        </p:nvPicPr>
        <p:blipFill>
          <a:blip r:embed="rId2"/>
          <a:stretch>
            <a:fillRect/>
          </a:stretch>
        </p:blipFill>
        <p:spPr>
          <a:xfrm>
            <a:off x="5067301" y="2188012"/>
            <a:ext cx="2095500" cy="2603658"/>
          </a:xfrm>
          <a:prstGeom prst="rect">
            <a:avLst/>
          </a:prstGeom>
        </p:spPr>
      </p:pic>
      <p:pic>
        <p:nvPicPr>
          <p:cNvPr id="12" name="Picture 11"/>
          <p:cNvPicPr>
            <a:picLocks noChangeAspect="1"/>
          </p:cNvPicPr>
          <p:nvPr/>
        </p:nvPicPr>
        <p:blipFill>
          <a:blip r:embed="rId3"/>
          <a:stretch>
            <a:fillRect/>
          </a:stretch>
        </p:blipFill>
        <p:spPr>
          <a:xfrm>
            <a:off x="457200" y="2238049"/>
            <a:ext cx="3340100" cy="2363121"/>
          </a:xfrm>
          <a:prstGeom prst="rect">
            <a:avLst/>
          </a:prstGeom>
        </p:spPr>
      </p:pic>
      <p:sp>
        <p:nvSpPr>
          <p:cNvPr id="13" name="TextBox 12"/>
          <p:cNvSpPr txBox="1"/>
          <p:nvPr/>
        </p:nvSpPr>
        <p:spPr>
          <a:xfrm>
            <a:off x="457200" y="4791670"/>
            <a:ext cx="3340100" cy="1077218"/>
          </a:xfrm>
          <a:prstGeom prst="rect">
            <a:avLst/>
          </a:prstGeom>
          <a:noFill/>
        </p:spPr>
        <p:txBody>
          <a:bodyPr wrap="square" rtlCol="0">
            <a:spAutoFit/>
          </a:bodyPr>
          <a:lstStyle/>
          <a:p>
            <a:r>
              <a:rPr lang="en-US" sz="1600" dirty="0" smtClean="0"/>
              <a:t>The </a:t>
            </a:r>
            <a:r>
              <a:rPr lang="en-US" sz="1600" dirty="0" err="1" smtClean="0"/>
              <a:t>genkan</a:t>
            </a:r>
            <a:r>
              <a:rPr lang="en-US" sz="1600" dirty="0" smtClean="0"/>
              <a:t> (vestibule) of a house built about 80 years ago. Old-fashioned </a:t>
            </a:r>
            <a:r>
              <a:rPr lang="en-US" sz="1600" dirty="0" err="1" smtClean="0"/>
              <a:t>genkan</a:t>
            </a:r>
            <a:r>
              <a:rPr lang="en-US" sz="1600" dirty="0" smtClean="0"/>
              <a:t> like this one are now very rare.</a:t>
            </a:r>
            <a:endParaRPr kumimoji="1" lang="ja-JP" altLang="en-US" sz="1600" dirty="0"/>
          </a:p>
        </p:txBody>
      </p:sp>
      <p:sp>
        <p:nvSpPr>
          <p:cNvPr id="15" name="TextBox 14"/>
          <p:cNvSpPr txBox="1"/>
          <p:nvPr/>
        </p:nvSpPr>
        <p:spPr>
          <a:xfrm>
            <a:off x="3975100" y="4791670"/>
            <a:ext cx="5097109" cy="1815882"/>
          </a:xfrm>
          <a:prstGeom prst="rect">
            <a:avLst/>
          </a:prstGeom>
          <a:noFill/>
        </p:spPr>
        <p:txBody>
          <a:bodyPr wrap="square" rtlCol="0">
            <a:spAutoFit/>
          </a:bodyPr>
          <a:lstStyle/>
          <a:p>
            <a:r>
              <a:rPr kumimoji="1" lang="en-US" altLang="ja-JP" sz="1600" dirty="0" smtClean="0"/>
              <a:t>Visitors would stand on the concrete floor (</a:t>
            </a:r>
            <a:r>
              <a:rPr kumimoji="1" lang="en-US" altLang="ja-JP" sz="1600" dirty="0" err="1" smtClean="0"/>
              <a:t>tataki</a:t>
            </a:r>
            <a:r>
              <a:rPr kumimoji="1" lang="en-US" altLang="ja-JP" sz="1600" dirty="0" smtClean="0"/>
              <a:t>, (1) ) and wait for someone living in the house to answer their call. They are then greeted from the inner vestibule (</a:t>
            </a:r>
            <a:r>
              <a:rPr kumimoji="1" lang="en-US" altLang="ja-JP" sz="1600" dirty="0" err="1" smtClean="0"/>
              <a:t>yoritsuki</a:t>
            </a:r>
            <a:r>
              <a:rPr kumimoji="1" lang="en-US" altLang="ja-JP" sz="1600" dirty="0" smtClean="0"/>
              <a:t>, (4) ), and invited to enter. They take off their shoes and leave them on the stone step (2). Next, they step up to the wooden step (</a:t>
            </a:r>
            <a:r>
              <a:rPr kumimoji="1" lang="en-US" altLang="ja-JP" sz="1600" dirty="0" err="1" smtClean="0"/>
              <a:t>shikidai</a:t>
            </a:r>
            <a:r>
              <a:rPr kumimoji="1" lang="en-US" altLang="ja-JP" sz="1600" dirty="0" smtClean="0"/>
              <a:t>, (3) ), then to the </a:t>
            </a:r>
            <a:r>
              <a:rPr kumimoji="1" lang="en-US" altLang="ja-JP" sz="1600" dirty="0" err="1" smtClean="0"/>
              <a:t>yoritsuki</a:t>
            </a:r>
            <a:r>
              <a:rPr kumimoji="1" lang="en-US" altLang="ja-JP" sz="1600" dirty="0" smtClean="0"/>
              <a:t>. The </a:t>
            </a:r>
            <a:r>
              <a:rPr kumimoji="1" lang="en-US" altLang="ja-JP" sz="1600" dirty="0" err="1" smtClean="0"/>
              <a:t>yoritsuki</a:t>
            </a:r>
            <a:r>
              <a:rPr kumimoji="1" lang="en-US" altLang="ja-JP" sz="1600" dirty="0" smtClean="0"/>
              <a:t> often has a decorative screen.</a:t>
            </a:r>
            <a:endParaRPr kumimoji="1" lang="ja-JP" altLang="en-US" sz="1600" dirty="0"/>
          </a:p>
        </p:txBody>
      </p:sp>
      <p:sp>
        <p:nvSpPr>
          <p:cNvPr id="8" name="Rectangle 7"/>
          <p:cNvSpPr/>
          <p:nvPr/>
        </p:nvSpPr>
        <p:spPr>
          <a:xfrm>
            <a:off x="5888692" y="6581001"/>
            <a:ext cx="3081613" cy="276999"/>
          </a:xfrm>
          <a:prstGeom prst="rect">
            <a:avLst/>
          </a:prstGeom>
        </p:spPr>
        <p:txBody>
          <a:bodyPr wrap="none">
            <a:spAutoFit/>
          </a:bodyPr>
          <a:lstStyle/>
          <a:p>
            <a:r>
              <a:rPr lang="en-US" sz="1200" dirty="0" smtClean="0"/>
              <a:t>(Web Japan, http://web-japan.org/index.html)</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lstStyle/>
          <a:p>
            <a:r>
              <a:rPr lang="ja-JP" altLang="en-US" dirty="0" smtClean="0">
                <a:latin typeface="DFPKyoKaSho-W4" pitchFamily="18" charset="-128"/>
                <a:ea typeface="DFPKyoKaSho-W4" pitchFamily="18" charset="-128"/>
              </a:rPr>
              <a:t>げんかん</a:t>
            </a:r>
            <a:endParaRPr lang="en-US" dirty="0" smtClean="0">
              <a:latin typeface="DFPKyoKaSho-W4" pitchFamily="18" charset="-128"/>
              <a:ea typeface="DFPKyoKaSho-W4" pitchFamily="18" charset="-128"/>
            </a:endParaRPr>
          </a:p>
        </p:txBody>
      </p:sp>
      <p:pic>
        <p:nvPicPr>
          <p:cNvPr id="15" name="Picture 14"/>
          <p:cNvPicPr>
            <a:picLocks noChangeAspect="1"/>
          </p:cNvPicPr>
          <p:nvPr/>
        </p:nvPicPr>
        <p:blipFill>
          <a:blip r:embed="rId2"/>
          <a:stretch>
            <a:fillRect/>
          </a:stretch>
        </p:blipFill>
        <p:spPr>
          <a:xfrm>
            <a:off x="457200" y="2596164"/>
            <a:ext cx="4004048" cy="2902935"/>
          </a:xfrm>
          <a:prstGeom prst="rect">
            <a:avLst/>
          </a:prstGeom>
        </p:spPr>
      </p:pic>
      <p:pic>
        <p:nvPicPr>
          <p:cNvPr id="16" name="Picture 15"/>
          <p:cNvPicPr>
            <a:picLocks noChangeAspect="1"/>
          </p:cNvPicPr>
          <p:nvPr/>
        </p:nvPicPr>
        <p:blipFill>
          <a:blip r:embed="rId3"/>
          <a:stretch>
            <a:fillRect/>
          </a:stretch>
        </p:blipFill>
        <p:spPr>
          <a:xfrm>
            <a:off x="4886433" y="2634616"/>
            <a:ext cx="3951013" cy="2864484"/>
          </a:xfrm>
          <a:prstGeom prst="rect">
            <a:avLst/>
          </a:prstGeom>
        </p:spPr>
      </p:pic>
      <p:sp>
        <p:nvSpPr>
          <p:cNvPr id="7" name="TextBox 6"/>
          <p:cNvSpPr txBox="1"/>
          <p:nvPr/>
        </p:nvSpPr>
        <p:spPr>
          <a:xfrm>
            <a:off x="4543975" y="6403162"/>
            <a:ext cx="4600025" cy="276999"/>
          </a:xfrm>
          <a:prstGeom prst="rect">
            <a:avLst/>
          </a:prstGeom>
          <a:noFill/>
        </p:spPr>
        <p:txBody>
          <a:bodyPr wrap="square" rtlCol="0">
            <a:spAutoFit/>
          </a:bodyPr>
          <a:lstStyle/>
          <a:p>
            <a:r>
              <a:rPr lang="en-US" sz="1200" dirty="0" smtClean="0"/>
              <a:t>(</a:t>
            </a:r>
            <a:r>
              <a:rPr lang="en-US" sz="1200" dirty="0" err="1" smtClean="0"/>
              <a:t>minnanokyozai</a:t>
            </a:r>
            <a:r>
              <a:rPr lang="en-US" sz="1200" dirty="0" smtClean="0"/>
              <a:t>, http://minnanokyozai.jp/kyozai/home/ja/render.do)</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en-US" sz="2000" dirty="0" smtClean="0"/>
              <a:t>Tidy storage, the Japanese way fold up small, open up big</a:t>
            </a:r>
          </a:p>
        </p:txBody>
      </p:sp>
      <p:pic>
        <p:nvPicPr>
          <p:cNvPr id="11" name="Picture 10"/>
          <p:cNvPicPr>
            <a:picLocks noChangeAspect="1"/>
          </p:cNvPicPr>
          <p:nvPr/>
        </p:nvPicPr>
        <p:blipFill>
          <a:blip r:embed="rId2"/>
          <a:stretch>
            <a:fillRect/>
          </a:stretch>
        </p:blipFill>
        <p:spPr>
          <a:xfrm>
            <a:off x="457200" y="2383333"/>
            <a:ext cx="2088217" cy="2330450"/>
          </a:xfrm>
          <a:prstGeom prst="rect">
            <a:avLst/>
          </a:prstGeom>
        </p:spPr>
      </p:pic>
      <p:sp>
        <p:nvSpPr>
          <p:cNvPr id="12" name="TextBox 11"/>
          <p:cNvSpPr txBox="1"/>
          <p:nvPr/>
        </p:nvSpPr>
        <p:spPr>
          <a:xfrm>
            <a:off x="232679" y="4713783"/>
            <a:ext cx="3009901" cy="1077218"/>
          </a:xfrm>
          <a:prstGeom prst="rect">
            <a:avLst/>
          </a:prstGeom>
          <a:noFill/>
        </p:spPr>
        <p:txBody>
          <a:bodyPr wrap="square" rtlCol="0">
            <a:spAutoFit/>
          </a:bodyPr>
          <a:lstStyle/>
          <a:p>
            <a:r>
              <a:rPr kumimoji="1" lang="en-US" altLang="ja-JP" sz="1600" dirty="0" err="1" smtClean="0"/>
              <a:t>Chabu-dai</a:t>
            </a:r>
            <a:r>
              <a:rPr kumimoji="1" lang="en-US" altLang="ja-JP" sz="1600" dirty="0" smtClean="0"/>
              <a:t> tables have folding legs (photo on top shows one set of legs folded in). Standard height, around 31 cm.</a:t>
            </a:r>
            <a:endParaRPr kumimoji="1" lang="ja-JP" altLang="en-US" sz="1600" dirty="0"/>
          </a:p>
        </p:txBody>
      </p:sp>
      <p:pic>
        <p:nvPicPr>
          <p:cNvPr id="13" name="Picture 12"/>
          <p:cNvPicPr>
            <a:picLocks noChangeAspect="1"/>
          </p:cNvPicPr>
          <p:nvPr/>
        </p:nvPicPr>
        <p:blipFill>
          <a:blip r:embed="rId3"/>
          <a:stretch>
            <a:fillRect/>
          </a:stretch>
        </p:blipFill>
        <p:spPr>
          <a:xfrm>
            <a:off x="3334142" y="2484933"/>
            <a:ext cx="1997178" cy="2228850"/>
          </a:xfrm>
          <a:prstGeom prst="rect">
            <a:avLst/>
          </a:prstGeom>
        </p:spPr>
      </p:pic>
      <p:sp>
        <p:nvSpPr>
          <p:cNvPr id="15" name="TextBox 14"/>
          <p:cNvSpPr txBox="1"/>
          <p:nvPr/>
        </p:nvSpPr>
        <p:spPr>
          <a:xfrm>
            <a:off x="3334142" y="4713783"/>
            <a:ext cx="1931995" cy="2062103"/>
          </a:xfrm>
          <a:prstGeom prst="rect">
            <a:avLst/>
          </a:prstGeom>
          <a:noFill/>
        </p:spPr>
        <p:txBody>
          <a:bodyPr wrap="square" rtlCol="0">
            <a:spAutoFit/>
          </a:bodyPr>
          <a:lstStyle/>
          <a:p>
            <a:r>
              <a:rPr kumimoji="1" lang="en-US" altLang="ja-JP" sz="1600" dirty="0" smtClean="0"/>
              <a:t>A </a:t>
            </a:r>
            <a:r>
              <a:rPr kumimoji="1" lang="en-US" altLang="ja-JP" sz="1600" dirty="0" err="1" smtClean="0"/>
              <a:t>chabu-dai</a:t>
            </a:r>
            <a:r>
              <a:rPr kumimoji="1" lang="en-US" altLang="ja-JP" sz="1600" dirty="0" smtClean="0"/>
              <a:t> table set for four. A common sight in homes in the 1960s. The rice tub in the foreground holds enough rice for all family members. </a:t>
            </a:r>
            <a:endParaRPr kumimoji="1" lang="ja-JP" altLang="en-US" sz="1600" dirty="0"/>
          </a:p>
        </p:txBody>
      </p:sp>
      <p:pic>
        <p:nvPicPr>
          <p:cNvPr id="16" name="Picture 15" descr="ピクチャ 6.png"/>
          <p:cNvPicPr>
            <a:picLocks noChangeAspect="1"/>
          </p:cNvPicPr>
          <p:nvPr/>
        </p:nvPicPr>
        <p:blipFill>
          <a:blip r:embed="rId4"/>
          <a:stretch>
            <a:fillRect/>
          </a:stretch>
        </p:blipFill>
        <p:spPr>
          <a:xfrm>
            <a:off x="5602958" y="2728316"/>
            <a:ext cx="3420662" cy="1807667"/>
          </a:xfrm>
          <a:prstGeom prst="rect">
            <a:avLst/>
          </a:prstGeom>
        </p:spPr>
      </p:pic>
      <p:sp>
        <p:nvSpPr>
          <p:cNvPr id="10" name="Rectangle 9"/>
          <p:cNvSpPr/>
          <p:nvPr/>
        </p:nvSpPr>
        <p:spPr>
          <a:xfrm>
            <a:off x="6062387" y="6126163"/>
            <a:ext cx="3081613" cy="276999"/>
          </a:xfrm>
          <a:prstGeom prst="rect">
            <a:avLst/>
          </a:prstGeom>
        </p:spPr>
        <p:txBody>
          <a:bodyPr wrap="none">
            <a:spAutoFit/>
          </a:bodyPr>
          <a:lstStyle/>
          <a:p>
            <a:r>
              <a:rPr lang="en-US" sz="1200" dirty="0" smtClean="0"/>
              <a:t>(Web Japan, http://web-japan.org/index.html)</a:t>
            </a:r>
            <a:endParaRPr lang="en-US" sz="1200" dirty="0"/>
          </a:p>
        </p:txBody>
      </p:sp>
      <p:sp>
        <p:nvSpPr>
          <p:cNvPr id="17" name="TextBox 16"/>
          <p:cNvSpPr txBox="1"/>
          <p:nvPr/>
        </p:nvSpPr>
        <p:spPr>
          <a:xfrm>
            <a:off x="6062387" y="6359952"/>
            <a:ext cx="1876145" cy="276999"/>
          </a:xfrm>
          <a:prstGeom prst="rect">
            <a:avLst/>
          </a:prstGeom>
          <a:noFill/>
        </p:spPr>
        <p:txBody>
          <a:bodyPr wrap="square" rtlCol="0">
            <a:spAutoFit/>
          </a:bodyPr>
          <a:lstStyle/>
          <a:p>
            <a:r>
              <a:rPr lang="en-US" sz="1200" dirty="0" smtClean="0"/>
              <a:t>(movie, </a:t>
            </a:r>
            <a:r>
              <a:rPr lang="en-US" sz="1200" dirty="0" err="1" smtClean="0"/>
              <a:t>tonari</a:t>
            </a:r>
            <a:r>
              <a:rPr lang="en-US" sz="1200" dirty="0" smtClean="0"/>
              <a:t> no </a:t>
            </a:r>
            <a:r>
              <a:rPr lang="en-US" sz="1200" dirty="0" err="1" smtClean="0"/>
              <a:t>totoro</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en-US" sz="2000" dirty="0" smtClean="0"/>
              <a:t>Tidy storage, the Japanese way fold up small, open up big</a:t>
            </a:r>
          </a:p>
        </p:txBody>
      </p:sp>
      <p:pic>
        <p:nvPicPr>
          <p:cNvPr id="9" name="Picture 8"/>
          <p:cNvPicPr>
            <a:picLocks noChangeAspect="1"/>
          </p:cNvPicPr>
          <p:nvPr/>
        </p:nvPicPr>
        <p:blipFill>
          <a:blip r:embed="rId2"/>
          <a:stretch>
            <a:fillRect/>
          </a:stretch>
        </p:blipFill>
        <p:spPr>
          <a:xfrm>
            <a:off x="1448193" y="2362200"/>
            <a:ext cx="3627120" cy="2133600"/>
          </a:xfrm>
          <a:prstGeom prst="rect">
            <a:avLst/>
          </a:prstGeom>
        </p:spPr>
      </p:pic>
      <p:pic>
        <p:nvPicPr>
          <p:cNvPr id="10" name="Picture 9"/>
          <p:cNvPicPr>
            <a:picLocks noChangeAspect="1"/>
          </p:cNvPicPr>
          <p:nvPr/>
        </p:nvPicPr>
        <p:blipFill>
          <a:blip r:embed="rId3"/>
          <a:stretch>
            <a:fillRect/>
          </a:stretch>
        </p:blipFill>
        <p:spPr>
          <a:xfrm>
            <a:off x="5473700" y="2794000"/>
            <a:ext cx="1994583" cy="1701800"/>
          </a:xfrm>
          <a:prstGeom prst="rect">
            <a:avLst/>
          </a:prstGeom>
        </p:spPr>
      </p:pic>
      <p:sp>
        <p:nvSpPr>
          <p:cNvPr id="16" name="TextBox 15"/>
          <p:cNvSpPr txBox="1"/>
          <p:nvPr/>
        </p:nvSpPr>
        <p:spPr>
          <a:xfrm>
            <a:off x="0" y="4648200"/>
            <a:ext cx="9144000" cy="1815882"/>
          </a:xfrm>
          <a:prstGeom prst="rect">
            <a:avLst/>
          </a:prstGeom>
          <a:noFill/>
        </p:spPr>
        <p:txBody>
          <a:bodyPr wrap="square" rtlCol="0">
            <a:spAutoFit/>
          </a:bodyPr>
          <a:lstStyle/>
          <a:p>
            <a:r>
              <a:rPr lang="en-US" sz="1600" dirty="0" smtClean="0"/>
              <a:t>Above left: Each folded </a:t>
            </a:r>
            <a:r>
              <a:rPr lang="en-US" sz="1600" i="1" dirty="0" smtClean="0"/>
              <a:t>kimono</a:t>
            </a:r>
            <a:r>
              <a:rPr lang="en-US" sz="1600" dirty="0" smtClean="0"/>
              <a:t> is placed in its own thick Japanese-paper wrapping, and then placed in a specially made chest. Because of their straight tailored lines, </a:t>
            </a:r>
            <a:r>
              <a:rPr lang="en-US" sz="1600" i="1" dirty="0" smtClean="0"/>
              <a:t>kimono</a:t>
            </a:r>
            <a:r>
              <a:rPr lang="en-US" sz="1600" dirty="0" smtClean="0"/>
              <a:t> can be folded into a flat, rectangular shape, free of wrinkles and taking up little space. </a:t>
            </a:r>
            <a:br>
              <a:rPr lang="en-US" sz="1600" dirty="0" smtClean="0"/>
            </a:br>
            <a:r>
              <a:rPr lang="en-US" sz="1600" dirty="0" smtClean="0"/>
              <a:t>Above center: Futon and other bedding are folded and placed in an </a:t>
            </a:r>
            <a:r>
              <a:rPr lang="en-US" sz="1600" i="1" dirty="0" err="1" smtClean="0"/>
              <a:t>oshiire</a:t>
            </a:r>
            <a:r>
              <a:rPr lang="en-US" sz="1600" dirty="0" smtClean="0"/>
              <a:t> closet. In a Japanese-style room, the closet is an important place for storage.</a:t>
            </a:r>
            <a:br>
              <a:rPr lang="en-US" sz="1600" dirty="0" smtClean="0"/>
            </a:br>
            <a:r>
              <a:rPr lang="en-US" sz="1600" dirty="0" smtClean="0"/>
              <a:t>Above right: These cotton-stuffed </a:t>
            </a:r>
            <a:r>
              <a:rPr lang="en-US" sz="1600" i="1" dirty="0" err="1" smtClean="0"/>
              <a:t>zabuton</a:t>
            </a:r>
            <a:r>
              <a:rPr lang="en-US" sz="1600" dirty="0" smtClean="0"/>
              <a:t> cushions are placed on the </a:t>
            </a:r>
            <a:r>
              <a:rPr lang="en-US" sz="1600" i="1" dirty="0" err="1" smtClean="0"/>
              <a:t>tatami</a:t>
            </a:r>
            <a:r>
              <a:rPr lang="en-US" sz="1600" dirty="0" smtClean="0"/>
              <a:t> mat floor — one for each person. Long ago, straw was woven into a round cushion called </a:t>
            </a:r>
            <a:r>
              <a:rPr lang="en-US" sz="1600" i="1" dirty="0" err="1" smtClean="0"/>
              <a:t>enza</a:t>
            </a:r>
            <a:r>
              <a:rPr lang="en-US" sz="1600" dirty="0" smtClean="0"/>
              <a:t>. Today's </a:t>
            </a:r>
            <a:r>
              <a:rPr lang="en-US" sz="1600" i="1" dirty="0" err="1" smtClean="0"/>
              <a:t>zabuton</a:t>
            </a:r>
            <a:r>
              <a:rPr lang="en-US" sz="1600" dirty="0" smtClean="0"/>
              <a:t> evolved from them. </a:t>
            </a:r>
            <a:endParaRPr kumimoji="1" lang="ja-JP" altLang="en-US" sz="1600" dirty="0"/>
          </a:p>
        </p:txBody>
      </p:sp>
      <p:sp>
        <p:nvSpPr>
          <p:cNvPr id="7" name="Rectangle 6"/>
          <p:cNvSpPr/>
          <p:nvPr/>
        </p:nvSpPr>
        <p:spPr>
          <a:xfrm>
            <a:off x="5927476" y="6464082"/>
            <a:ext cx="3081613" cy="276999"/>
          </a:xfrm>
          <a:prstGeom prst="rect">
            <a:avLst/>
          </a:prstGeom>
        </p:spPr>
        <p:txBody>
          <a:bodyPr wrap="none">
            <a:spAutoFit/>
          </a:bodyPr>
          <a:lstStyle/>
          <a:p>
            <a:r>
              <a:rPr lang="en-US" sz="1200" dirty="0" smtClean="0"/>
              <a:t>(Web Japan, http://web-japan.org/index.html)</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P176-177 </a:t>
            </a:r>
            <a:r>
              <a:rPr lang="ja-JP" altLang="en-US" dirty="0" smtClean="0"/>
              <a:t>日本のぶんか</a:t>
            </a:r>
            <a:endParaRPr lang="en-US" dirty="0"/>
          </a:p>
        </p:txBody>
      </p:sp>
      <p:sp>
        <p:nvSpPr>
          <p:cNvPr id="3" name="Content Placeholder 2"/>
          <p:cNvSpPr>
            <a:spLocks noGrp="1"/>
          </p:cNvSpPr>
          <p:nvPr>
            <p:ph idx="1"/>
          </p:nvPr>
        </p:nvSpPr>
        <p:spPr/>
        <p:txBody>
          <a:bodyPr>
            <a:normAutofit/>
          </a:bodyPr>
          <a:lstStyle/>
          <a:p>
            <a:r>
              <a:rPr lang="ja-JP" altLang="en-US" dirty="0" smtClean="0">
                <a:latin typeface="DFPKyoKaSho-W4" pitchFamily="18" charset="-128"/>
                <a:ea typeface="DFPKyoKaSho-W4" pitchFamily="18" charset="-128"/>
              </a:rPr>
              <a:t>和室（わ</a:t>
            </a:r>
            <a:r>
              <a:rPr lang="ja-JP" altLang="en-US" smtClean="0">
                <a:latin typeface="DFPKyoKaSho-W4" pitchFamily="18" charset="-128"/>
                <a:ea typeface="DFPKyoKaSho-W4" pitchFamily="18" charset="-128"/>
              </a:rPr>
              <a:t>しつ）</a:t>
            </a:r>
            <a:r>
              <a:rPr lang="ja-JP" altLang="en-US" sz="2000" dirty="0" smtClean="0"/>
              <a:t>　</a:t>
            </a:r>
            <a:r>
              <a:rPr lang="en-US" altLang="ja-JP" sz="2000" dirty="0" smtClean="0"/>
              <a:t>Traditional Japanese room</a:t>
            </a:r>
            <a:endParaRPr lang="en-US" sz="2000" dirty="0" smtClean="0"/>
          </a:p>
        </p:txBody>
      </p:sp>
      <p:pic>
        <p:nvPicPr>
          <p:cNvPr id="7" name="Picture 6"/>
          <p:cNvPicPr>
            <a:picLocks noChangeAspect="1"/>
          </p:cNvPicPr>
          <p:nvPr/>
        </p:nvPicPr>
        <p:blipFill>
          <a:blip r:embed="rId2"/>
          <a:stretch>
            <a:fillRect/>
          </a:stretch>
        </p:blipFill>
        <p:spPr>
          <a:xfrm>
            <a:off x="787400" y="2793999"/>
            <a:ext cx="3604175" cy="2613027"/>
          </a:xfrm>
          <a:prstGeom prst="rect">
            <a:avLst/>
          </a:prstGeom>
        </p:spPr>
      </p:pic>
      <p:pic>
        <p:nvPicPr>
          <p:cNvPr id="11" name="Picture 10"/>
          <p:cNvPicPr>
            <a:picLocks noChangeAspect="1"/>
          </p:cNvPicPr>
          <p:nvPr/>
        </p:nvPicPr>
        <p:blipFill>
          <a:blip r:embed="rId3"/>
          <a:stretch>
            <a:fillRect/>
          </a:stretch>
        </p:blipFill>
        <p:spPr>
          <a:xfrm>
            <a:off x="5148317" y="2793999"/>
            <a:ext cx="3538483" cy="2565400"/>
          </a:xfrm>
          <a:prstGeom prst="rect">
            <a:avLst/>
          </a:prstGeom>
        </p:spPr>
      </p:pic>
      <p:sp>
        <p:nvSpPr>
          <p:cNvPr id="8" name="TextBox 7"/>
          <p:cNvSpPr txBox="1"/>
          <p:nvPr/>
        </p:nvSpPr>
        <p:spPr>
          <a:xfrm>
            <a:off x="4543975" y="6403162"/>
            <a:ext cx="4600025" cy="276999"/>
          </a:xfrm>
          <a:prstGeom prst="rect">
            <a:avLst/>
          </a:prstGeom>
          <a:noFill/>
        </p:spPr>
        <p:txBody>
          <a:bodyPr wrap="square" rtlCol="0">
            <a:spAutoFit/>
          </a:bodyPr>
          <a:lstStyle/>
          <a:p>
            <a:r>
              <a:rPr lang="en-US" sz="1200" dirty="0" smtClean="0"/>
              <a:t>(</a:t>
            </a:r>
            <a:r>
              <a:rPr lang="en-US" sz="1200" dirty="0" err="1" smtClean="0"/>
              <a:t>minnanokyozai</a:t>
            </a:r>
            <a:r>
              <a:rPr lang="en-US" sz="1200" dirty="0" smtClean="0"/>
              <a:t>, http://minnanokyozai.jp/kyozai/home/ja/render.do)</a:t>
            </a:r>
            <a:endParaRPr lang="en-US" sz="1200" dirty="0"/>
          </a:p>
        </p:txBody>
      </p:sp>
      <p:sp>
        <p:nvSpPr>
          <p:cNvPr id="9" name="TextBox 8"/>
          <p:cNvSpPr txBox="1"/>
          <p:nvPr/>
        </p:nvSpPr>
        <p:spPr>
          <a:xfrm>
            <a:off x="6311900" y="5591692"/>
            <a:ext cx="1663700" cy="369332"/>
          </a:xfrm>
          <a:prstGeom prst="rect">
            <a:avLst/>
          </a:prstGeom>
          <a:solidFill>
            <a:schemeClr val="accent2">
              <a:lumMod val="40000"/>
              <a:lumOff val="60000"/>
            </a:schemeClr>
          </a:solidFill>
          <a:ln>
            <a:solidFill>
              <a:srgbClr val="FF0000"/>
            </a:solidFill>
          </a:ln>
        </p:spPr>
        <p:txBody>
          <a:bodyPr wrap="square" rtlCol="0">
            <a:spAutoFit/>
          </a:bodyPr>
          <a:lstStyle/>
          <a:p>
            <a:pPr algn="ctr"/>
            <a:r>
              <a:rPr lang="ja-JP" altLang="en-US" smtClean="0">
                <a:latin typeface="DFPKyoKaSho-W4" pitchFamily="18" charset="-128"/>
                <a:ea typeface="DFPKyoKaSho-W4" pitchFamily="18" charset="-128"/>
              </a:rPr>
              <a:t>とこのま</a:t>
            </a:r>
            <a:endParaRPr lang="en-US" dirty="0">
              <a:latin typeface="DFPKyoKaSho-W4" pitchFamily="18" charset="-128"/>
              <a:ea typeface="DFPKyoKaSho-W4" pitchFamily="18" charset="-128"/>
            </a:endParaRPr>
          </a:p>
        </p:txBody>
      </p:sp>
      <p:sp>
        <p:nvSpPr>
          <p:cNvPr id="13" name="TextBox 12"/>
          <p:cNvSpPr txBox="1"/>
          <p:nvPr/>
        </p:nvSpPr>
        <p:spPr>
          <a:xfrm>
            <a:off x="257175" y="3136900"/>
            <a:ext cx="1060450" cy="369332"/>
          </a:xfrm>
          <a:prstGeom prst="rect">
            <a:avLst/>
          </a:prstGeom>
          <a:solidFill>
            <a:schemeClr val="accent2">
              <a:lumMod val="40000"/>
              <a:lumOff val="60000"/>
            </a:schemeClr>
          </a:solidFill>
          <a:ln>
            <a:solidFill>
              <a:srgbClr val="FF0000"/>
            </a:solidFill>
          </a:ln>
        </p:spPr>
        <p:txBody>
          <a:bodyPr wrap="square" rtlCol="0">
            <a:spAutoFit/>
          </a:bodyPr>
          <a:lstStyle/>
          <a:p>
            <a:pPr algn="ctr"/>
            <a:r>
              <a:rPr lang="ja-JP" altLang="en-US" smtClean="0">
                <a:latin typeface="DFPKyoKaSho-W4" pitchFamily="18" charset="-128"/>
                <a:ea typeface="DFPKyoKaSho-W4" pitchFamily="18" charset="-128"/>
              </a:rPr>
              <a:t>ふすま</a:t>
            </a:r>
            <a:endParaRPr lang="en-US" dirty="0">
              <a:latin typeface="DFPKyoKaSho-W4" pitchFamily="18" charset="-128"/>
              <a:ea typeface="DFPKyoKaSho-W4" pitchFamily="18" charset="-128"/>
            </a:endParaRPr>
          </a:p>
        </p:txBody>
      </p:sp>
      <p:sp>
        <p:nvSpPr>
          <p:cNvPr id="14" name="TextBox 13"/>
          <p:cNvSpPr txBox="1"/>
          <p:nvPr/>
        </p:nvSpPr>
        <p:spPr>
          <a:xfrm>
            <a:off x="3226350" y="2952234"/>
            <a:ext cx="1317625" cy="369332"/>
          </a:xfrm>
          <a:prstGeom prst="rect">
            <a:avLst/>
          </a:prstGeom>
          <a:solidFill>
            <a:schemeClr val="accent2">
              <a:lumMod val="40000"/>
              <a:lumOff val="60000"/>
            </a:schemeClr>
          </a:solidFill>
          <a:ln>
            <a:solidFill>
              <a:srgbClr val="FF0000"/>
            </a:solidFill>
          </a:ln>
        </p:spPr>
        <p:txBody>
          <a:bodyPr wrap="square" rtlCol="0">
            <a:spAutoFit/>
          </a:bodyPr>
          <a:lstStyle/>
          <a:p>
            <a:pPr algn="ctr"/>
            <a:r>
              <a:rPr lang="ja-JP" altLang="en-US" smtClean="0">
                <a:latin typeface="DFPKyoKaSho-W4" pitchFamily="18" charset="-128"/>
                <a:ea typeface="DFPKyoKaSho-W4" pitchFamily="18" charset="-128"/>
              </a:rPr>
              <a:t>しょうじ</a:t>
            </a:r>
            <a:endParaRPr lang="en-US" dirty="0">
              <a:latin typeface="DFPKyoKaSho-W4" pitchFamily="18" charset="-128"/>
              <a:ea typeface="DFPKyoKaSho-W4" pitchFamily="18" charset="-128"/>
            </a:endParaRPr>
          </a:p>
        </p:txBody>
      </p:sp>
      <p:sp>
        <p:nvSpPr>
          <p:cNvPr id="15" name="TextBox 14"/>
          <p:cNvSpPr txBox="1"/>
          <p:nvPr/>
        </p:nvSpPr>
        <p:spPr>
          <a:xfrm>
            <a:off x="257175" y="4990067"/>
            <a:ext cx="1060450" cy="369332"/>
          </a:xfrm>
          <a:prstGeom prst="rect">
            <a:avLst/>
          </a:prstGeom>
          <a:solidFill>
            <a:schemeClr val="accent2">
              <a:lumMod val="40000"/>
              <a:lumOff val="60000"/>
            </a:schemeClr>
          </a:solidFill>
          <a:ln>
            <a:solidFill>
              <a:srgbClr val="FF0000"/>
            </a:solidFill>
          </a:ln>
        </p:spPr>
        <p:txBody>
          <a:bodyPr wrap="square" rtlCol="0">
            <a:spAutoFit/>
          </a:bodyPr>
          <a:lstStyle/>
          <a:p>
            <a:pPr algn="ctr"/>
            <a:r>
              <a:rPr lang="ja-JP" altLang="en-US" smtClean="0">
                <a:latin typeface="DFPKyoKaSho-W4" pitchFamily="18" charset="-128"/>
                <a:ea typeface="DFPKyoKaSho-W4" pitchFamily="18" charset="-128"/>
              </a:rPr>
              <a:t>たたみ</a:t>
            </a:r>
            <a:endParaRPr lang="en-US" dirty="0">
              <a:latin typeface="DFPKyoKaSho-W4" pitchFamily="18" charset="-128"/>
              <a:ea typeface="DFPKyoKaSho-W4" pitchFamily="18" charset="-128"/>
            </a:endParaRPr>
          </a:p>
        </p:txBody>
      </p:sp>
      <p:sp>
        <p:nvSpPr>
          <p:cNvPr id="17" name="TextBox 16"/>
          <p:cNvSpPr txBox="1"/>
          <p:nvPr/>
        </p:nvSpPr>
        <p:spPr>
          <a:xfrm>
            <a:off x="3378750" y="5222360"/>
            <a:ext cx="1317625" cy="369332"/>
          </a:xfrm>
          <a:prstGeom prst="rect">
            <a:avLst/>
          </a:prstGeom>
          <a:solidFill>
            <a:schemeClr val="accent2">
              <a:lumMod val="40000"/>
              <a:lumOff val="60000"/>
            </a:schemeClr>
          </a:solidFill>
          <a:ln>
            <a:solidFill>
              <a:srgbClr val="FF0000"/>
            </a:solidFill>
          </a:ln>
        </p:spPr>
        <p:txBody>
          <a:bodyPr wrap="square" rtlCol="0">
            <a:spAutoFit/>
          </a:bodyPr>
          <a:lstStyle/>
          <a:p>
            <a:pPr algn="ctr"/>
            <a:r>
              <a:rPr lang="ja-JP" altLang="en-US" smtClean="0">
                <a:latin typeface="DFPKyoKaSho-W4" pitchFamily="18" charset="-128"/>
                <a:ea typeface="DFPKyoKaSho-W4" pitchFamily="18" charset="-128"/>
              </a:rPr>
              <a:t>ざぶとん</a:t>
            </a:r>
            <a:endParaRPr lang="en-US" dirty="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2528</TotalTime>
  <Words>1281</Words>
  <Application>Microsoft Office PowerPoint</Application>
  <PresentationFormat>On-screen Show (4:3)</PresentationFormat>
  <Paragraphs>138</Paragraphs>
  <Slides>38</Slides>
  <Notes>0</Notes>
  <HiddenSlides>0</HiddenSlides>
  <MMClips>6</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Equity</vt:lpstr>
      <vt:lpstr>にほんご JPN101</vt:lpstr>
      <vt:lpstr>１１月１６日月曜日</vt:lpstr>
      <vt:lpstr>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P176-177 日本のぶんか</vt:lpstr>
      <vt:lpstr>ききじょうずはなしじょうず</vt:lpstr>
      <vt:lpstr>P201 ききじょうずはなしじょうず</vt:lpstr>
      <vt:lpstr>ダイアローグ</vt:lpstr>
      <vt:lpstr>P173 ダイアローグ</vt:lpstr>
      <vt:lpstr>Slide 28</vt:lpstr>
      <vt:lpstr>Slide 29</vt:lpstr>
      <vt:lpstr>Slide 30</vt:lpstr>
      <vt:lpstr>Slide 31</vt:lpstr>
      <vt:lpstr>P206 よむれんしゅう</vt:lpstr>
      <vt:lpstr>P206 よむれんしゅう</vt:lpstr>
      <vt:lpstr>P206 よむれんしゅう</vt:lpstr>
      <vt:lpstr>きくれんしゅう</vt:lpstr>
      <vt:lpstr>P199 きくれんしゅう</vt:lpstr>
      <vt:lpstr>P199 きくれんしゅう</vt:lpstr>
      <vt:lpstr>P199 きくれんしゅう</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Yukari Tokumasu</dc:creator>
  <cp:lastModifiedBy>tokumasu</cp:lastModifiedBy>
  <cp:revision>271</cp:revision>
  <dcterms:created xsi:type="dcterms:W3CDTF">2009-11-16T00:06:03Z</dcterms:created>
  <dcterms:modified xsi:type="dcterms:W3CDTF">2010-02-01T22:20:06Z</dcterms:modified>
</cp:coreProperties>
</file>