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36"/>
  </p:notesMasterIdLst>
  <p:handoutMasterIdLst>
    <p:handoutMasterId r:id="rId37"/>
  </p:handoutMasterIdLst>
  <p:sldIdLst>
    <p:sldId id="300" r:id="rId3"/>
    <p:sldId id="477" r:id="rId4"/>
    <p:sldId id="507" r:id="rId5"/>
    <p:sldId id="618" r:id="rId6"/>
    <p:sldId id="587" r:id="rId7"/>
    <p:sldId id="588" r:id="rId8"/>
    <p:sldId id="592" r:id="rId9"/>
    <p:sldId id="593" r:id="rId10"/>
    <p:sldId id="594" r:id="rId11"/>
    <p:sldId id="589" r:id="rId12"/>
    <p:sldId id="590" r:id="rId13"/>
    <p:sldId id="591" r:id="rId14"/>
    <p:sldId id="595" r:id="rId15"/>
    <p:sldId id="596" r:id="rId16"/>
    <p:sldId id="597" r:id="rId17"/>
    <p:sldId id="598" r:id="rId18"/>
    <p:sldId id="600" r:id="rId19"/>
    <p:sldId id="601" r:id="rId20"/>
    <p:sldId id="602" r:id="rId21"/>
    <p:sldId id="604" r:id="rId22"/>
    <p:sldId id="605" r:id="rId23"/>
    <p:sldId id="606" r:id="rId24"/>
    <p:sldId id="607" r:id="rId25"/>
    <p:sldId id="608" r:id="rId26"/>
    <p:sldId id="609" r:id="rId27"/>
    <p:sldId id="610" r:id="rId28"/>
    <p:sldId id="611" r:id="rId29"/>
    <p:sldId id="612" r:id="rId30"/>
    <p:sldId id="613" r:id="rId31"/>
    <p:sldId id="614" r:id="rId32"/>
    <p:sldId id="615" r:id="rId33"/>
    <p:sldId id="616" r:id="rId34"/>
    <p:sldId id="617" r:id="rId3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473" autoAdjust="0"/>
    <p:restoredTop sz="82952" autoAdjust="0"/>
  </p:normalViewPr>
  <p:slideViewPr>
    <p:cSldViewPr snapToGrid="0" snapToObjects="1">
      <p:cViewPr>
        <p:scale>
          <a:sx n="66" d="100"/>
          <a:sy n="66" d="100"/>
        </p:scale>
        <p:origin x="-240" y="33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1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65CF57D-9219-EE40-885D-22FAB768DC00}" type="datetimeFigureOut">
              <a:rPr lang="en-US" altLang="ja-JP" smtClean="0"/>
              <a:pPr/>
              <a:t>2/1/2010</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FF11DC8-25C7-D84D-8CAF-E01A579A5332}" type="slidenum">
              <a:rPr lang="en-US" smtClean="0"/>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4D4D1A3-1AFD-874B-B580-1C5F174CECC2}" type="datetimeFigureOut">
              <a:rPr lang="en-US" altLang="ja-JP" smtClean="0"/>
              <a:pPr/>
              <a:t>2/1/2010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E44D442-2351-4443-9842-9C3E56295B8A}" type="slidenum">
              <a:rPr lang="en-US" smtClean="0"/>
              <a:pPr/>
              <a:t>‹#›</a:t>
            </a:fld>
            <a:endParaRPr lang="en-US" dirty="0"/>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44D442-2351-4443-9842-9C3E56295B8A}" type="slidenum">
              <a:rPr lang="en-US" smtClean="0"/>
              <a:pPr/>
              <a:t>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335E04-3999-43B5-B6C3-3013DA4FEC34}" type="slidenum">
              <a:rPr lang="en-US" altLang="ja-JP"/>
              <a:pPr/>
              <a:t>19</a:t>
            </a:fld>
            <a:endParaRPr lang="en-US" altLang="ja-JP" dirty="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ED2E24-A65C-45BA-B11E-D6861C29CAB0}" type="datetime1">
              <a:rPr lang="en-US" altLang="ja-JP" smtClean="0"/>
              <a:pPr/>
              <a:t>2/1/2010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9E3E14-38A0-0946-BEFB-FD0F2B06ADD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1CA76E-2305-4648-9CA4-1267231313B8}" type="datetime1">
              <a:rPr lang="en-US" altLang="ja-JP" smtClean="0"/>
              <a:pPr/>
              <a:t>2/1/2010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9E3E14-38A0-0946-BEFB-FD0F2B06ADD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C4B8C8-E1F3-479F-9412-822A697EF2DA}" type="datetime1">
              <a:rPr lang="en-US" altLang="ja-JP" smtClean="0"/>
              <a:pPr/>
              <a:t>2/1/2010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9E3E14-38A0-0946-BEFB-FD0F2B06ADD2}"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3ED2E24-A65C-45BA-B11E-D6861C29CAB0}" type="datetime1">
              <a:rPr lang="en-US" altLang="ja-JP" smtClean="0"/>
              <a:pPr/>
              <a:t>2/1/2010</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DD9E3E14-38A0-0946-BEFB-FD0F2B06ADD2}" type="slidenum">
              <a:rPr lang="en-US" smtClean="0"/>
              <a:pPr/>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FF6BB72-12AD-4015-8694-9F7BC821B0BA}" type="datetime1">
              <a:rPr lang="en-US" altLang="ja-JP" smtClean="0"/>
              <a:pPr/>
              <a:t>2/1/2010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9E3E14-38A0-0946-BEFB-FD0F2B06ADD2}" type="slidenum">
              <a:rPr lang="en-US" smtClean="0"/>
              <a:pPr/>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91894F7-8356-4D08-877E-B05D13CB8B5A}" type="datetime1">
              <a:rPr lang="en-US" altLang="ja-JP" smtClean="0"/>
              <a:pPr/>
              <a:t>2/1/2010</a:t>
            </a:fld>
            <a:endParaRPr lang="en-US" dirty="0"/>
          </a:p>
        </p:txBody>
      </p:sp>
      <p:sp>
        <p:nvSpPr>
          <p:cNvPr id="5" name="Footer Placeholder 4"/>
          <p:cNvSpPr>
            <a:spLocks noGrp="1"/>
          </p:cNvSpPr>
          <p:nvPr>
            <p:ph type="ftr" sz="quarter" idx="11"/>
          </p:nvPr>
        </p:nvSpPr>
        <p:spPr>
          <a:xfrm>
            <a:off x="800100" y="6172200"/>
            <a:ext cx="4000500" cy="457200"/>
          </a:xfrm>
        </p:spPr>
        <p:txBody>
          <a:bodyPr/>
          <a:lstStyle/>
          <a:p>
            <a:endParaRPr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DD9E3E14-38A0-0946-BEFB-FD0F2B06ADD2}"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57D4943-87AF-4568-A24A-5B5856966DE0}" type="datetime1">
              <a:rPr lang="en-US" altLang="ja-JP" smtClean="0"/>
              <a:pPr/>
              <a:t>2/1/2010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9E3E14-38A0-0946-BEFB-FD0F2B06ADD2}" type="slidenum">
              <a:rPr lang="en-US" smtClean="0"/>
              <a:pPr/>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49AC24D-BD55-4D62-9EFB-46E27BEEC46C}" type="datetime1">
              <a:rPr lang="en-US" altLang="ja-JP" smtClean="0"/>
              <a:pPr/>
              <a:t>2/1/2010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D9E3E14-38A0-0946-BEFB-FD0F2B06ADD2}" type="slidenum">
              <a:rPr lang="en-US" smtClean="0"/>
              <a:pPr/>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429302E-BA76-4E85-9172-7CDDE0FAB66E}" type="datetime1">
              <a:rPr lang="en-US" altLang="ja-JP" smtClean="0"/>
              <a:pPr/>
              <a:t>2/1/2010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D9E3E14-38A0-0946-BEFB-FD0F2B06ADD2}"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98FD39-FA30-48B8-9104-C08A980F16F6}" type="datetime1">
              <a:rPr lang="en-US" altLang="ja-JP" smtClean="0"/>
              <a:pPr/>
              <a:t>2/1/2010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D9E3E14-38A0-0946-BEFB-FD0F2B06ADD2}"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D476B0B-8A35-4875-97BF-59A18FB887B1}" type="datetime1">
              <a:rPr lang="en-US" altLang="ja-JP" smtClean="0"/>
              <a:pPr/>
              <a:t>2/1/2010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9E3E14-38A0-0946-BEFB-FD0F2B06ADD2}" type="slidenum">
              <a:rPr lang="en-US" smtClean="0"/>
              <a:pPr/>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F6BB72-12AD-4015-8694-9F7BC821B0BA}" type="datetime1">
              <a:rPr lang="en-US" altLang="ja-JP" smtClean="0"/>
              <a:pPr/>
              <a:t>2/1/2010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9E3E14-38A0-0946-BEFB-FD0F2B06ADD2}"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52DABB1-7A36-43F9-9CB9-2F41D6FDF686}" type="datetime1">
              <a:rPr lang="en-US" altLang="ja-JP" smtClean="0"/>
              <a:pPr/>
              <a:t>2/1/2010</a:t>
            </a:fld>
            <a:endParaRPr lang="en-US" dirty="0"/>
          </a:p>
        </p:txBody>
      </p:sp>
      <p:sp>
        <p:nvSpPr>
          <p:cNvPr id="6" name="Footer Placeholder 5"/>
          <p:cNvSpPr>
            <a:spLocks noGrp="1"/>
          </p:cNvSpPr>
          <p:nvPr>
            <p:ph type="ftr" sz="quarter" idx="11"/>
          </p:nvPr>
        </p:nvSpPr>
        <p:spPr>
          <a:xfrm>
            <a:off x="914400" y="6172200"/>
            <a:ext cx="3886200" cy="457200"/>
          </a:xfrm>
        </p:spPr>
        <p:txBody>
          <a:bodyPr/>
          <a:lstStyle/>
          <a:p>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fld id="{DD9E3E14-38A0-0946-BEFB-FD0F2B06ADD2}" type="slidenum">
              <a:rPr lang="en-US" smtClean="0"/>
              <a:pPr/>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smtClean="0"/>
              <a:t>Click icon to add picture</a:t>
            </a:r>
            <a:endParaRPr kumimoji="0"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91CA76E-2305-4648-9CA4-1267231313B8}" type="datetime1">
              <a:rPr lang="en-US" altLang="ja-JP" smtClean="0"/>
              <a:pPr/>
              <a:t>2/1/2010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9E3E14-38A0-0946-BEFB-FD0F2B06ADD2}"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C4B8C8-E1F3-479F-9412-822A697EF2DA}" type="datetime1">
              <a:rPr lang="en-US" altLang="ja-JP" smtClean="0"/>
              <a:pPr/>
              <a:t>2/1/2010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9E3E14-38A0-0946-BEFB-FD0F2B06ADD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1894F7-8356-4D08-877E-B05D13CB8B5A}" type="datetime1">
              <a:rPr lang="en-US" altLang="ja-JP" smtClean="0"/>
              <a:pPr/>
              <a:t>2/1/2010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9E3E14-38A0-0946-BEFB-FD0F2B06ADD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7D4943-87AF-4568-A24A-5B5856966DE0}" type="datetime1">
              <a:rPr lang="en-US" altLang="ja-JP" smtClean="0"/>
              <a:pPr/>
              <a:t>2/1/2010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9E3E14-38A0-0946-BEFB-FD0F2B06ADD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9AC24D-BD55-4D62-9EFB-46E27BEEC46C}" type="datetime1">
              <a:rPr lang="en-US" altLang="ja-JP" smtClean="0"/>
              <a:pPr/>
              <a:t>2/1/2010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D9E3E14-38A0-0946-BEFB-FD0F2B06ADD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29302E-BA76-4E85-9172-7CDDE0FAB66E}" type="datetime1">
              <a:rPr lang="en-US" altLang="ja-JP" smtClean="0"/>
              <a:pPr/>
              <a:t>2/1/2010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D9E3E14-38A0-0946-BEFB-FD0F2B06ADD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98FD39-FA30-48B8-9104-C08A980F16F6}" type="datetime1">
              <a:rPr lang="en-US" altLang="ja-JP" smtClean="0"/>
              <a:pPr/>
              <a:t>2/1/2010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D9E3E14-38A0-0946-BEFB-FD0F2B06ADD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476B0B-8A35-4875-97BF-59A18FB887B1}" type="datetime1">
              <a:rPr lang="en-US" altLang="ja-JP" smtClean="0"/>
              <a:pPr/>
              <a:t>2/1/2010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9E3E14-38A0-0946-BEFB-FD0F2B06ADD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2DABB1-7A36-43F9-9CB9-2F41D6FDF686}" type="datetime1">
              <a:rPr lang="en-US" altLang="ja-JP" smtClean="0"/>
              <a:pPr/>
              <a:t>2/1/2010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9E3E14-38A0-0946-BEFB-FD0F2B06ADD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AFBFC5-3415-4410-B00C-4814CB032DDD}" type="datetime1">
              <a:rPr lang="en-US" altLang="ja-JP" smtClean="0"/>
              <a:pPr/>
              <a:t>2/1/2010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9E3E14-38A0-0946-BEFB-FD0F2B06ADD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31AFBFC5-3415-4410-B00C-4814CB032DDD}" type="datetime1">
              <a:rPr lang="en-US" altLang="ja-JP" smtClean="0"/>
              <a:pPr/>
              <a:t>2/1/2010</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DD9E3E14-38A0-0946-BEFB-FD0F2B06ADD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ideo" Target="file:///\\localhost\Users\yukari\Desktop\nakama1-2ndED\kanji%20mov\ch6\imac.mov"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ideo" Target="file:///\\localhost\Users\yukari\Desktop\nakama1-2ndED\kanji%20mov\ch6\watashic.mov"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ideo" Target="file:///\\localhost\Users\yukari\Desktop\nakama1-2ndED\kanji%20mov\ch6\getsuc.mov"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ideo" Target="file:///\\localhost\Users\yukari\Desktop\nakama1-2ndED\kanji%20mov\ch6\kac.mov"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ideo" Target="file:///\\localhost\Users\yukari\Desktop\nakama1-2ndED\kanji%20mov\ch6\suic.mov"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ideo" Target="file:///\\localhost\Users\yukari\Desktop\nakama1-2ndED\kanji%20mov\ch6\boku4C5A.mov"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ideo" Target="file:///\\localhost\Users\yukari\Desktop\nakama1-2ndED\kanji%20mov\ch6\kinc.mov"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ideo" Target="file:///\\localhost\Users\yukari\Desktop\nakama1-2ndED\kanji%20mov\ch6\do455A.mov"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ideo" Target="file:///\\localhost\Users\yukari\Desktop\nakama1-2ndED\kanji%20mov\ch6\youc.m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video" Target="file:///\\localhost\Users\yukari\Desktop\nakama1-2ndED\kanji%20mov\ch6\nanic.mov"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video" Target="file:///\\localhost\Users\yukari\Desktop\nakama1-2ndED\kanji%20mov\ch6\syuuc.mov"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video" Target="file:///\\localhost\Users\yukari\Desktop\nakama1-2ndED\kanji%20mov\ch6\suec.mov"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video" Target="file:///\\localhost\Users\yukari\Desktop\nakama1-2ndED\kanji%20mov\ch6\yasumuc.m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p:txBody>
          <a:bodyPr/>
          <a:lstStyle/>
          <a:p>
            <a:r>
              <a:rPr lang="en-US" altLang="ja-JP" b="1" dirty="0" smtClean="0"/>
              <a:t>Nov. 23, 2009</a:t>
            </a:r>
            <a:endParaRPr lang="en-US" altLang="ja-JP" b="1" dirty="0"/>
          </a:p>
          <a:p>
            <a:r>
              <a:rPr lang="en-US" altLang="ja-JP" b="1" dirty="0" smtClean="0"/>
              <a:t>(Monday)</a:t>
            </a:r>
            <a:endParaRPr lang="en-US" altLang="ja-JP" b="1" dirty="0"/>
          </a:p>
        </p:txBody>
      </p:sp>
      <p:sp>
        <p:nvSpPr>
          <p:cNvPr id="2050" name="Rectangle 2"/>
          <p:cNvSpPr>
            <a:spLocks noGrp="1" noChangeArrowheads="1"/>
          </p:cNvSpPr>
          <p:nvPr>
            <p:ph type="ctrTitle"/>
          </p:nvPr>
        </p:nvSpPr>
        <p:spPr/>
        <p:txBody>
          <a:bodyPr/>
          <a:lstStyle/>
          <a:p>
            <a:r>
              <a:rPr lang="ja-JP" altLang="en-US"/>
              <a:t>にほんご</a:t>
            </a:r>
            <a:br>
              <a:rPr lang="ja-JP" altLang="en-US"/>
            </a:br>
            <a:r>
              <a:rPr lang="en-US" altLang="ja-JP" dirty="0"/>
              <a:t>JPN101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1047750"/>
          </a:xfrm>
        </p:spPr>
        <p:txBody>
          <a:bodyPr>
            <a:normAutofit fontScale="92500" lnSpcReduction="20000"/>
          </a:bodyPr>
          <a:lstStyle/>
          <a:p>
            <a:pPr>
              <a:buNone/>
            </a:pPr>
            <a:r>
              <a:rPr lang="en-US" dirty="0" smtClean="0"/>
              <a:t>B. The </a:t>
            </a:r>
            <a:r>
              <a:rPr lang="ja-JP" altLang="en-US" smtClean="0"/>
              <a:t>て</a:t>
            </a:r>
            <a:r>
              <a:rPr lang="en-US" altLang="ja-JP" dirty="0" smtClean="0"/>
              <a:t>-form of adjectives indicating “and”</a:t>
            </a:r>
          </a:p>
          <a:p>
            <a:r>
              <a:rPr lang="en-US" sz="1800" dirty="0" smtClean="0"/>
              <a:t>The </a:t>
            </a:r>
            <a:r>
              <a:rPr lang="ja-JP" altLang="en-US" sz="1800" smtClean="0"/>
              <a:t>て</a:t>
            </a:r>
            <a:r>
              <a:rPr lang="en-US" altLang="ja-JP" sz="1800" dirty="0" smtClean="0"/>
              <a:t>-form of adjectives and the copula verbs can connect phrases.</a:t>
            </a:r>
            <a:endParaRPr lang="en-US" sz="1800" dirty="0" smtClean="0"/>
          </a:p>
          <a:p>
            <a:pPr>
              <a:buNone/>
            </a:pPr>
            <a:r>
              <a:rPr lang="en-US" sz="1800" dirty="0" smtClean="0"/>
              <a:t>	</a:t>
            </a:r>
            <a:endParaRPr lang="en-US" sz="1800" dirty="0"/>
          </a:p>
        </p:txBody>
      </p:sp>
      <p:sp>
        <p:nvSpPr>
          <p:cNvPr id="4" name="Slide Number Placeholder 3"/>
          <p:cNvSpPr>
            <a:spLocks noGrp="1"/>
          </p:cNvSpPr>
          <p:nvPr>
            <p:ph type="sldNum" sz="quarter" idx="12"/>
          </p:nvPr>
        </p:nvSpPr>
        <p:spPr/>
        <p:txBody>
          <a:bodyPr/>
          <a:lstStyle/>
          <a:p>
            <a:fld id="{DD9E3E14-38A0-0946-BEFB-FD0F2B06ADD2}" type="slidenum">
              <a:rPr lang="en-US" smtClean="0"/>
              <a:pPr/>
              <a:t>10</a:t>
            </a:fld>
            <a:endParaRPr lang="en-US" dirty="0"/>
          </a:p>
        </p:txBody>
      </p:sp>
      <p:sp>
        <p:nvSpPr>
          <p:cNvPr id="5" name="Title 1"/>
          <p:cNvSpPr>
            <a:spLocks noGrp="1"/>
          </p:cNvSpPr>
          <p:nvPr>
            <p:ph type="title"/>
          </p:nvPr>
        </p:nvSpPr>
        <p:spPr>
          <a:xfrm>
            <a:off x="457200" y="274638"/>
            <a:ext cx="8229600" cy="1143000"/>
          </a:xfrm>
          <a:solidFill>
            <a:schemeClr val="accent6">
              <a:lumMod val="60000"/>
              <a:lumOff val="40000"/>
            </a:schemeClr>
          </a:solidFill>
        </p:spPr>
        <p:txBody>
          <a:bodyPr>
            <a:normAutofit/>
          </a:bodyPr>
          <a:lstStyle/>
          <a:p>
            <a:pPr algn="l"/>
            <a:r>
              <a:rPr lang="ja-JP" altLang="en-US" sz="2400" smtClean="0"/>
              <a:t>ぶんぽう４：</a:t>
            </a:r>
            <a:r>
              <a:rPr lang="en-US" altLang="ja-JP" sz="2400" dirty="0" smtClean="0"/>
              <a:t>Connecting phrase, using the </a:t>
            </a:r>
            <a:r>
              <a:rPr lang="ja-JP" altLang="en-US" sz="2400" smtClean="0"/>
              <a:t>て</a:t>
            </a:r>
            <a:r>
              <a:rPr lang="en-US" altLang="ja-JP" sz="2400" dirty="0" smtClean="0"/>
              <a:t>-form of verbs and</a:t>
            </a:r>
            <a:br>
              <a:rPr lang="en-US" altLang="ja-JP" sz="2400" dirty="0" smtClean="0"/>
            </a:br>
            <a:r>
              <a:rPr lang="en-US" altLang="ja-JP" sz="2400" dirty="0" smtClean="0"/>
              <a:t>			 adjectives</a:t>
            </a:r>
            <a:endParaRPr lang="ja-JP" altLang="en-US" sz="2400" dirty="0"/>
          </a:p>
        </p:txBody>
      </p:sp>
      <p:graphicFrame>
        <p:nvGraphicFramePr>
          <p:cNvPr id="6" name="Table 5"/>
          <p:cNvGraphicFramePr>
            <a:graphicFrameLocks noGrp="1"/>
          </p:cNvGraphicFramePr>
          <p:nvPr/>
        </p:nvGraphicFramePr>
        <p:xfrm>
          <a:off x="704850" y="2647951"/>
          <a:ext cx="7562849" cy="3708399"/>
        </p:xfrm>
        <a:graphic>
          <a:graphicData uri="http://schemas.openxmlformats.org/drawingml/2006/table">
            <a:tbl>
              <a:tblPr/>
              <a:tblGrid>
                <a:gridCol w="2217221"/>
                <a:gridCol w="2672814"/>
                <a:gridCol w="2672814"/>
              </a:tblGrid>
              <a:tr h="1242143">
                <a:tc>
                  <a:txBody>
                    <a:bodyPr/>
                    <a:lstStyle/>
                    <a:p>
                      <a:pPr algn="l" fontAlgn="b"/>
                      <a:r>
                        <a:rPr lang="en-US" sz="24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Polite affirmative form</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ja-JP" altLang="en-US" sz="2400" b="0" i="0" u="none" strike="noStrike">
                          <a:solidFill>
                            <a:srgbClr val="000000"/>
                          </a:solidFill>
                          <a:latin typeface="DFPKyoKaSho-W4" pitchFamily="18" charset="-128"/>
                          <a:ea typeface="DFPKyoKaSho-W4" pitchFamily="18" charset="-128"/>
                        </a:rPr>
                        <a:t>て</a:t>
                      </a:r>
                      <a:r>
                        <a:rPr lang="en-US" altLang="ja-JP" sz="2400" b="0" i="0" u="none" strike="noStrike" dirty="0">
                          <a:solidFill>
                            <a:srgbClr val="000000"/>
                          </a:solidFill>
                          <a:latin typeface="Calibri"/>
                        </a:rPr>
                        <a:t>-</a:t>
                      </a:r>
                      <a:r>
                        <a:rPr lang="en-US" sz="2400" b="0" i="0" u="none" strike="noStrike" dirty="0">
                          <a:solidFill>
                            <a:srgbClr val="000000"/>
                          </a:solidFill>
                          <a:latin typeface="Calibri"/>
                        </a:rPr>
                        <a:t>form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6564">
                <a:tc>
                  <a:txBody>
                    <a:bodyPr/>
                    <a:lstStyle/>
                    <a:p>
                      <a:pPr algn="l" fontAlgn="b"/>
                      <a:r>
                        <a:rPr lang="ja-JP" altLang="en-US" sz="2400" b="0" i="0" u="none" strike="noStrike">
                          <a:solidFill>
                            <a:srgbClr val="000000"/>
                          </a:solidFill>
                          <a:latin typeface="DFPKyoKaSho-W4" pitchFamily="18" charset="-128"/>
                          <a:ea typeface="DFPKyoKaSho-W4" pitchFamily="18" charset="-128"/>
                        </a:rPr>
                        <a:t>い</a:t>
                      </a:r>
                      <a:r>
                        <a:rPr lang="en-US" altLang="ja-JP" sz="2400" b="0" i="0" u="none" strike="noStrike" dirty="0">
                          <a:solidFill>
                            <a:srgbClr val="000000"/>
                          </a:solidFill>
                          <a:latin typeface="Calibri"/>
                        </a:rPr>
                        <a:t>-</a:t>
                      </a:r>
                      <a:r>
                        <a:rPr lang="en-US" sz="2400" b="0" i="0" u="none" strike="noStrike" dirty="0">
                          <a:solidFill>
                            <a:srgbClr val="000000"/>
                          </a:solidFill>
                          <a:latin typeface="Calibri"/>
                        </a:rPr>
                        <a:t>adjective</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2400" b="0" i="0" u="none" strike="noStrike" dirty="0">
                          <a:solidFill>
                            <a:srgbClr val="000000"/>
                          </a:solidFill>
                          <a:latin typeface="DFPKyoKaSho-W4" pitchFamily="18" charset="-128"/>
                          <a:ea typeface="DFPKyoKaSho-W4" pitchFamily="18" charset="-128"/>
                        </a:rPr>
                        <a:t>たのし</a:t>
                      </a:r>
                      <a:r>
                        <a:rPr lang="ja-JP" altLang="en-US" sz="2400" b="0" i="0" u="sng" strike="noStrike" dirty="0">
                          <a:solidFill>
                            <a:srgbClr val="3366FF"/>
                          </a:solidFill>
                          <a:latin typeface="DFPKyoKaSho-W4" pitchFamily="18" charset="-128"/>
                          <a:ea typeface="DFPKyoKaSho-W4" pitchFamily="18" charset="-128"/>
                        </a:rPr>
                        <a:t>い</a:t>
                      </a:r>
                      <a:r>
                        <a:rPr lang="ja-JP" altLang="en-US" sz="2400" b="0" i="0" u="none" strike="noStrike" dirty="0">
                          <a:solidFill>
                            <a:srgbClr val="FF0000"/>
                          </a:solidFill>
                          <a:latin typeface="DFPKyoKaSho-W4" pitchFamily="18" charset="-128"/>
                          <a:ea typeface="DFPKyoKaSho-W4" pitchFamily="18" charset="-128"/>
                        </a:rPr>
                        <a:t>です</a:t>
                      </a:r>
                      <a:endParaRPr lang="ja-JP" altLang="en-US" sz="2400" b="0" i="0" u="none" strike="noStrike" dirty="0">
                        <a:solidFill>
                          <a:srgbClr val="000000"/>
                        </a:solidFill>
                        <a:latin typeface="DFPKyoKaSho-W4" pitchFamily="18" charset="-128"/>
                        <a:ea typeface="DFPKyoKaSho-W4" pitchFamily="18" charset="-128"/>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2400" b="0" i="0" u="none" strike="noStrike">
                          <a:solidFill>
                            <a:srgbClr val="000000"/>
                          </a:solidFill>
                          <a:latin typeface="DFPKyoKaSho-W4" pitchFamily="18" charset="-128"/>
                          <a:ea typeface="DFPKyoKaSho-W4" pitchFamily="18" charset="-128"/>
                        </a:rPr>
                        <a:t>たのし</a:t>
                      </a:r>
                      <a:r>
                        <a:rPr lang="ja-JP" altLang="en-US" sz="2400" b="0" i="0" u="sng" strike="noStrike">
                          <a:solidFill>
                            <a:srgbClr val="00B0F0"/>
                          </a:solidFill>
                          <a:latin typeface="DFPKyoKaSho-W4" pitchFamily="18" charset="-128"/>
                          <a:ea typeface="DFPKyoKaSho-W4" pitchFamily="18" charset="-128"/>
                        </a:rPr>
                        <a:t>く</a:t>
                      </a:r>
                      <a:r>
                        <a:rPr lang="ja-JP" altLang="en-US" sz="2400" b="0" i="0" u="none" strike="noStrike">
                          <a:solidFill>
                            <a:srgbClr val="FF0000"/>
                          </a:solidFill>
                          <a:latin typeface="DFPKyoKaSho-W4" pitchFamily="18" charset="-128"/>
                          <a:ea typeface="DFPKyoKaSho-W4" pitchFamily="18" charset="-128"/>
                        </a:rPr>
                        <a:t>て</a:t>
                      </a:r>
                      <a:endParaRPr lang="ja-JP" altLang="en-US" sz="2400" b="0" i="0" u="none" strike="noStrike">
                        <a:solidFill>
                          <a:srgbClr val="000000"/>
                        </a:solidFill>
                        <a:latin typeface="DFPKyoKaSho-W4" pitchFamily="18" charset="-128"/>
                        <a:ea typeface="DFPKyoKaSho-W4" pitchFamily="18" charset="-12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16564">
                <a:tc>
                  <a:txBody>
                    <a:bodyPr/>
                    <a:lstStyle/>
                    <a:p>
                      <a:pPr algn="l" fontAlgn="b"/>
                      <a:r>
                        <a:rPr lang="ja-JP" altLang="en-US" sz="2400" b="0" i="0" u="none" strike="noStrike">
                          <a:solidFill>
                            <a:srgbClr val="000000"/>
                          </a:solidFill>
                          <a:latin typeface="DFPKyoKaSho-W4" pitchFamily="18" charset="-128"/>
                          <a:ea typeface="DFPKyoKaSho-W4" pitchFamily="18" charset="-128"/>
                        </a:rPr>
                        <a:t>い</a:t>
                      </a:r>
                      <a:r>
                        <a:rPr lang="en-US" altLang="ja-JP" sz="2400" b="0" i="0" u="none" strike="noStrike" dirty="0">
                          <a:solidFill>
                            <a:srgbClr val="000000"/>
                          </a:solidFill>
                          <a:latin typeface="Calibri"/>
                        </a:rPr>
                        <a:t>-</a:t>
                      </a:r>
                      <a:r>
                        <a:rPr lang="en-US" sz="2400" b="0" i="0" u="none" strike="noStrike" dirty="0">
                          <a:solidFill>
                            <a:srgbClr val="000000"/>
                          </a:solidFill>
                          <a:latin typeface="Calibri"/>
                        </a:rPr>
                        <a:t>adjective</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2400" b="0" i="0" u="none" strike="noStrike">
                          <a:solidFill>
                            <a:srgbClr val="FF0000"/>
                          </a:solidFill>
                          <a:latin typeface="DFPKyoKaSho-W4" pitchFamily="18" charset="-128"/>
                          <a:ea typeface="DFPKyoKaSho-W4" pitchFamily="18" charset="-128"/>
                        </a:rPr>
                        <a:t>いいです</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2400" b="0" i="0" u="none" strike="noStrike">
                          <a:solidFill>
                            <a:srgbClr val="FF0000"/>
                          </a:solidFill>
                          <a:latin typeface="DFPKyoKaSho-W4" pitchFamily="18" charset="-128"/>
                          <a:ea typeface="DFPKyoKaSho-W4" pitchFamily="18" charset="-128"/>
                        </a:rPr>
                        <a:t>よくて</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16564">
                <a:tc>
                  <a:txBody>
                    <a:bodyPr/>
                    <a:lstStyle/>
                    <a:p>
                      <a:pPr algn="l" fontAlgn="b"/>
                      <a:r>
                        <a:rPr lang="ja-JP" altLang="en-US" sz="2400" b="0" i="0" u="none" strike="noStrike">
                          <a:solidFill>
                            <a:srgbClr val="000000"/>
                          </a:solidFill>
                          <a:latin typeface="DFPKyoKaSho-W4" pitchFamily="18" charset="-128"/>
                          <a:ea typeface="DFPKyoKaSho-W4" pitchFamily="18" charset="-128"/>
                        </a:rPr>
                        <a:t>な</a:t>
                      </a:r>
                      <a:r>
                        <a:rPr lang="en-US" altLang="ja-JP" sz="2400" b="0" i="0" u="none" strike="noStrike" dirty="0">
                          <a:solidFill>
                            <a:srgbClr val="000000"/>
                          </a:solidFill>
                          <a:latin typeface="Calibri"/>
                        </a:rPr>
                        <a:t>-</a:t>
                      </a:r>
                      <a:r>
                        <a:rPr lang="en-US" sz="2400" b="0" i="0" u="none" strike="noStrike" dirty="0">
                          <a:solidFill>
                            <a:srgbClr val="000000"/>
                          </a:solidFill>
                          <a:latin typeface="Calibri"/>
                        </a:rPr>
                        <a:t>adjective</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2400" b="0" i="0" u="none" strike="noStrike">
                          <a:solidFill>
                            <a:srgbClr val="000000"/>
                          </a:solidFill>
                          <a:latin typeface="DFPKyoKaSho-W4" pitchFamily="18" charset="-128"/>
                          <a:ea typeface="DFPKyoKaSho-W4" pitchFamily="18" charset="-128"/>
                        </a:rPr>
                        <a:t>にぎやか</a:t>
                      </a:r>
                      <a:r>
                        <a:rPr lang="ja-JP" altLang="en-US" sz="2400" b="0" i="0" u="none" strike="noStrike">
                          <a:solidFill>
                            <a:srgbClr val="FF0000"/>
                          </a:solidFill>
                          <a:latin typeface="DFPKyoKaSho-W4" pitchFamily="18" charset="-128"/>
                          <a:ea typeface="DFPKyoKaSho-W4" pitchFamily="18" charset="-128"/>
                        </a:rPr>
                        <a:t>です</a:t>
                      </a:r>
                      <a:endParaRPr lang="ja-JP" altLang="en-US" sz="2400" b="0" i="0" u="none" strike="noStrike">
                        <a:solidFill>
                          <a:srgbClr val="000000"/>
                        </a:solidFill>
                        <a:latin typeface="DFPKyoKaSho-W4" pitchFamily="18" charset="-128"/>
                        <a:ea typeface="DFPKyoKaSho-W4" pitchFamily="18" charset="-128"/>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2400" b="0" i="0" u="none" strike="noStrike">
                          <a:solidFill>
                            <a:srgbClr val="000000"/>
                          </a:solidFill>
                          <a:latin typeface="DFPKyoKaSho-W4" pitchFamily="18" charset="-128"/>
                          <a:ea typeface="DFPKyoKaSho-W4" pitchFamily="18" charset="-128"/>
                        </a:rPr>
                        <a:t>にぎやか</a:t>
                      </a:r>
                      <a:r>
                        <a:rPr lang="ja-JP" altLang="en-US" sz="2400" b="0" i="0" u="none" strike="noStrike">
                          <a:solidFill>
                            <a:srgbClr val="FF0000"/>
                          </a:solidFill>
                          <a:latin typeface="DFPKyoKaSho-W4" pitchFamily="18" charset="-128"/>
                          <a:ea typeface="DFPKyoKaSho-W4" pitchFamily="18" charset="-128"/>
                        </a:rPr>
                        <a:t>で</a:t>
                      </a:r>
                      <a:endParaRPr lang="ja-JP" altLang="en-US" sz="2400" b="0" i="0" u="none" strike="noStrike">
                        <a:solidFill>
                          <a:srgbClr val="000000"/>
                        </a:solidFill>
                        <a:latin typeface="DFPKyoKaSho-W4" pitchFamily="18" charset="-128"/>
                        <a:ea typeface="DFPKyoKaSho-W4" pitchFamily="18" charset="-12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16564">
                <a:tc>
                  <a:txBody>
                    <a:bodyPr/>
                    <a:lstStyle/>
                    <a:p>
                      <a:pPr algn="l" fontAlgn="b"/>
                      <a:r>
                        <a:rPr lang="en-US" sz="2400" b="0" i="0" u="none" strike="noStrike" dirty="0">
                          <a:solidFill>
                            <a:srgbClr val="000000"/>
                          </a:solidFill>
                          <a:latin typeface="Calibri"/>
                        </a:rPr>
                        <a:t>Copula verb</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2400" b="0" i="0" u="none" strike="noStrike">
                          <a:solidFill>
                            <a:srgbClr val="000000"/>
                          </a:solidFill>
                          <a:latin typeface="DFPKyoKaSho-W4" pitchFamily="18" charset="-128"/>
                          <a:ea typeface="DFPKyoKaSho-W4" pitchFamily="18" charset="-128"/>
                        </a:rPr>
                        <a:t>やすみ</a:t>
                      </a:r>
                      <a:r>
                        <a:rPr lang="ja-JP" altLang="en-US" sz="2400" b="0" i="0" u="none" strike="noStrike">
                          <a:solidFill>
                            <a:srgbClr val="FF0000"/>
                          </a:solidFill>
                          <a:latin typeface="DFPKyoKaSho-W4" pitchFamily="18" charset="-128"/>
                          <a:ea typeface="DFPKyoKaSho-W4" pitchFamily="18" charset="-128"/>
                        </a:rPr>
                        <a:t>です</a:t>
                      </a:r>
                      <a:endParaRPr lang="ja-JP" altLang="en-US" sz="2400" b="0" i="0" u="none" strike="noStrike">
                        <a:solidFill>
                          <a:srgbClr val="000000"/>
                        </a:solidFill>
                        <a:latin typeface="DFPKyoKaSho-W4" pitchFamily="18" charset="-128"/>
                        <a:ea typeface="DFPKyoKaSho-W4" pitchFamily="18" charset="-128"/>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2400" b="0" i="0" u="none" strike="noStrike" dirty="0">
                          <a:solidFill>
                            <a:srgbClr val="000000"/>
                          </a:solidFill>
                          <a:latin typeface="DFPKyoKaSho-W4" pitchFamily="18" charset="-128"/>
                          <a:ea typeface="DFPKyoKaSho-W4" pitchFamily="18" charset="-128"/>
                        </a:rPr>
                        <a:t>やすみ</a:t>
                      </a:r>
                      <a:r>
                        <a:rPr lang="ja-JP" altLang="en-US" sz="2400" b="0" i="0" u="none" strike="noStrike" dirty="0">
                          <a:solidFill>
                            <a:srgbClr val="FF0000"/>
                          </a:solidFill>
                          <a:latin typeface="DFPKyoKaSho-W4" pitchFamily="18" charset="-128"/>
                          <a:ea typeface="DFPKyoKaSho-W4" pitchFamily="18" charset="-128"/>
                        </a:rPr>
                        <a:t>で</a:t>
                      </a:r>
                      <a:endParaRPr lang="ja-JP" altLang="en-US" sz="2400" b="0" i="0" u="none" strike="noStrike" dirty="0">
                        <a:solidFill>
                          <a:srgbClr val="000000"/>
                        </a:solidFill>
                        <a:latin typeface="DFPKyoKaSho-W4" pitchFamily="18" charset="-128"/>
                        <a:ea typeface="DFPKyoKaSho-W4" pitchFamily="18" charset="-12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1047750"/>
          </a:xfrm>
        </p:spPr>
        <p:txBody>
          <a:bodyPr>
            <a:normAutofit fontScale="92500" lnSpcReduction="20000"/>
          </a:bodyPr>
          <a:lstStyle/>
          <a:p>
            <a:pPr>
              <a:buNone/>
            </a:pPr>
            <a:r>
              <a:rPr lang="en-US" dirty="0" smtClean="0"/>
              <a:t>B. The </a:t>
            </a:r>
            <a:r>
              <a:rPr lang="ja-JP" altLang="en-US" smtClean="0"/>
              <a:t>て</a:t>
            </a:r>
            <a:r>
              <a:rPr lang="en-US" altLang="ja-JP" dirty="0" smtClean="0"/>
              <a:t>-form of adjectives indicating “and”</a:t>
            </a:r>
          </a:p>
          <a:p>
            <a:r>
              <a:rPr lang="en-US" sz="1800" dirty="0" smtClean="0"/>
              <a:t>The </a:t>
            </a:r>
            <a:r>
              <a:rPr lang="ja-JP" altLang="en-US" sz="1800" smtClean="0"/>
              <a:t>て</a:t>
            </a:r>
            <a:r>
              <a:rPr lang="en-US" altLang="ja-JP" sz="1800" dirty="0" smtClean="0"/>
              <a:t>-form of adjectives and the copula verbs can connect phrases.</a:t>
            </a:r>
            <a:endParaRPr lang="en-US" sz="1800" dirty="0" smtClean="0"/>
          </a:p>
          <a:p>
            <a:pPr>
              <a:buNone/>
            </a:pPr>
            <a:r>
              <a:rPr lang="en-US" sz="1800" dirty="0" smtClean="0"/>
              <a:t>	</a:t>
            </a:r>
            <a:endParaRPr lang="en-US" sz="1800" dirty="0"/>
          </a:p>
        </p:txBody>
      </p:sp>
      <p:sp>
        <p:nvSpPr>
          <p:cNvPr id="4" name="Slide Number Placeholder 3"/>
          <p:cNvSpPr>
            <a:spLocks noGrp="1"/>
          </p:cNvSpPr>
          <p:nvPr>
            <p:ph type="sldNum" sz="quarter" idx="12"/>
          </p:nvPr>
        </p:nvSpPr>
        <p:spPr/>
        <p:txBody>
          <a:bodyPr/>
          <a:lstStyle/>
          <a:p>
            <a:fld id="{DD9E3E14-38A0-0946-BEFB-FD0F2B06ADD2}" type="slidenum">
              <a:rPr lang="en-US" smtClean="0"/>
              <a:pPr/>
              <a:t>11</a:t>
            </a:fld>
            <a:endParaRPr lang="en-US" dirty="0"/>
          </a:p>
        </p:txBody>
      </p:sp>
      <p:sp>
        <p:nvSpPr>
          <p:cNvPr id="5" name="Title 1"/>
          <p:cNvSpPr>
            <a:spLocks noGrp="1"/>
          </p:cNvSpPr>
          <p:nvPr>
            <p:ph type="title"/>
          </p:nvPr>
        </p:nvSpPr>
        <p:spPr>
          <a:xfrm>
            <a:off x="457200" y="274638"/>
            <a:ext cx="8229600" cy="1143000"/>
          </a:xfrm>
          <a:solidFill>
            <a:schemeClr val="accent6">
              <a:lumMod val="60000"/>
              <a:lumOff val="40000"/>
            </a:schemeClr>
          </a:solidFill>
        </p:spPr>
        <p:txBody>
          <a:bodyPr>
            <a:normAutofit/>
          </a:bodyPr>
          <a:lstStyle/>
          <a:p>
            <a:pPr algn="l"/>
            <a:r>
              <a:rPr lang="ja-JP" altLang="en-US" sz="2400" smtClean="0"/>
              <a:t>ぶんぽう４：</a:t>
            </a:r>
            <a:r>
              <a:rPr lang="en-US" altLang="ja-JP" sz="2400" dirty="0" smtClean="0"/>
              <a:t>Connecting phrase, using the </a:t>
            </a:r>
            <a:r>
              <a:rPr lang="ja-JP" altLang="en-US" sz="2400" smtClean="0"/>
              <a:t>て</a:t>
            </a:r>
            <a:r>
              <a:rPr lang="en-US" altLang="ja-JP" sz="2400" dirty="0" smtClean="0"/>
              <a:t>-form of verbs and</a:t>
            </a:r>
            <a:br>
              <a:rPr lang="en-US" altLang="ja-JP" sz="2400" dirty="0" smtClean="0"/>
            </a:br>
            <a:r>
              <a:rPr lang="en-US" altLang="ja-JP" sz="2400" dirty="0" smtClean="0"/>
              <a:t>			 adjectives</a:t>
            </a:r>
            <a:endParaRPr lang="ja-JP" altLang="en-US" sz="2400" dirty="0"/>
          </a:p>
        </p:txBody>
      </p:sp>
      <p:pic>
        <p:nvPicPr>
          <p:cNvPr id="67586" name="Picture 2"/>
          <p:cNvPicPr>
            <a:picLocks noChangeAspect="1" noChangeArrowheads="1"/>
          </p:cNvPicPr>
          <p:nvPr/>
        </p:nvPicPr>
        <p:blipFill>
          <a:blip r:embed="rId2"/>
          <a:srcRect/>
          <a:stretch>
            <a:fillRect/>
          </a:stretch>
        </p:blipFill>
        <p:spPr bwMode="auto">
          <a:xfrm>
            <a:off x="857249" y="2647951"/>
            <a:ext cx="4716577" cy="647699"/>
          </a:xfrm>
          <a:prstGeom prst="rect">
            <a:avLst/>
          </a:prstGeom>
          <a:noFill/>
          <a:ln w="9525">
            <a:noFill/>
            <a:miter lim="800000"/>
            <a:headEnd/>
            <a:tailEnd/>
          </a:ln>
        </p:spPr>
      </p:pic>
      <p:pic>
        <p:nvPicPr>
          <p:cNvPr id="67587" name="Picture 3"/>
          <p:cNvPicPr>
            <a:picLocks noChangeAspect="1" noChangeArrowheads="1"/>
          </p:cNvPicPr>
          <p:nvPr/>
        </p:nvPicPr>
        <p:blipFill>
          <a:blip r:embed="rId3"/>
          <a:srcRect/>
          <a:stretch>
            <a:fillRect/>
          </a:stretch>
        </p:blipFill>
        <p:spPr bwMode="auto">
          <a:xfrm>
            <a:off x="857248" y="3295650"/>
            <a:ext cx="4716577" cy="35688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35375"/>
            <a:ext cx="8420100" cy="3086100"/>
          </a:xfrm>
        </p:spPr>
        <p:txBody>
          <a:bodyPr>
            <a:normAutofit/>
          </a:bodyPr>
          <a:lstStyle/>
          <a:p>
            <a:r>
              <a:rPr lang="ja-JP" altLang="en-US" sz="2000" smtClean="0">
                <a:latin typeface="DFPKyoKaSho-W4" pitchFamily="18" charset="-128"/>
                <a:ea typeface="DFPKyoKaSho-W4" pitchFamily="18" charset="-128"/>
              </a:rPr>
              <a:t>日本ごの　じゅぎょうは　おもしろいです。</a:t>
            </a:r>
            <a:endParaRPr lang="en-US" altLang="ja-JP" sz="2000" dirty="0" smtClean="0">
              <a:latin typeface="DFPKyoKaSho-W4" pitchFamily="18" charset="-128"/>
              <a:ea typeface="DFPKyoKaSho-W4" pitchFamily="18" charset="-128"/>
            </a:endParaRPr>
          </a:p>
          <a:p>
            <a:r>
              <a:rPr lang="ja-JP" altLang="en-US" sz="2000" smtClean="0">
                <a:latin typeface="DFPKyoKaSho-W4" pitchFamily="18" charset="-128"/>
                <a:ea typeface="DFPKyoKaSho-W4" pitchFamily="18" charset="-128"/>
              </a:rPr>
              <a:t>日本ごの　じゅぎょうは　たのしいです。</a:t>
            </a:r>
            <a:endParaRPr lang="en-US" altLang="ja-JP" sz="2000" dirty="0" smtClean="0">
              <a:latin typeface="DFPKyoKaSho-W4" pitchFamily="18" charset="-128"/>
              <a:ea typeface="DFPKyoKaSho-W4" pitchFamily="18" charset="-128"/>
            </a:endParaRPr>
          </a:p>
          <a:p>
            <a:pPr>
              <a:buNone/>
            </a:pPr>
            <a:r>
              <a:rPr lang="ja-JP" altLang="en-US" sz="2000" smtClean="0">
                <a:latin typeface="DFPKyoKaSho-W4" pitchFamily="18" charset="-128"/>
                <a:ea typeface="DFPKyoKaSho-W4" pitchFamily="18" charset="-128"/>
              </a:rPr>
              <a:t>→</a:t>
            </a:r>
            <a:r>
              <a:rPr lang="en-US" altLang="ja-JP" sz="2000" dirty="0" smtClean="0">
                <a:latin typeface="DFPKyoKaSho-W4" pitchFamily="18" charset="-128"/>
                <a:ea typeface="DFPKyoKaSho-W4" pitchFamily="18" charset="-128"/>
              </a:rPr>
              <a:t>	</a:t>
            </a:r>
            <a:r>
              <a:rPr lang="ja-JP" altLang="en-US" sz="2000" smtClean="0">
                <a:latin typeface="DFPKyoKaSho-W4" pitchFamily="18" charset="-128"/>
                <a:ea typeface="DFPKyoKaSho-W4" pitchFamily="18" charset="-128"/>
              </a:rPr>
              <a:t>日本ごの　じゅぎょうは　おもしろく</a:t>
            </a:r>
            <a:r>
              <a:rPr lang="ja-JP" altLang="en-US" sz="2000" u="sng" smtClean="0">
                <a:solidFill>
                  <a:srgbClr val="FF0000"/>
                </a:solidFill>
                <a:latin typeface="DFPKyoKaSho-W4" pitchFamily="18" charset="-128"/>
                <a:ea typeface="DFPKyoKaSho-W4" pitchFamily="18" charset="-128"/>
              </a:rPr>
              <a:t>て</a:t>
            </a:r>
            <a:r>
              <a:rPr lang="ja-JP" altLang="en-US" sz="2000" smtClean="0">
                <a:latin typeface="DFPKyoKaSho-W4" pitchFamily="18" charset="-128"/>
                <a:ea typeface="DFPKyoKaSho-W4" pitchFamily="18" charset="-128"/>
              </a:rPr>
              <a:t>、たのしいです。</a:t>
            </a:r>
            <a:endParaRPr lang="en-US" altLang="ja-JP" sz="2000" dirty="0" smtClean="0">
              <a:latin typeface="DFPKyoKaSho-W4" pitchFamily="18" charset="-128"/>
              <a:ea typeface="DFPKyoKaSho-W4" pitchFamily="18" charset="-128"/>
            </a:endParaRPr>
          </a:p>
          <a:p>
            <a:pPr>
              <a:buNone/>
            </a:pPr>
            <a:endParaRPr lang="en-US" altLang="ja-JP" sz="2000" dirty="0" smtClean="0">
              <a:latin typeface="DFPKyoKaSho-W4" pitchFamily="18" charset="-128"/>
              <a:ea typeface="DFPKyoKaSho-W4" pitchFamily="18" charset="-128"/>
            </a:endParaRPr>
          </a:p>
          <a:p>
            <a:r>
              <a:rPr lang="ja-JP" altLang="en-US" sz="2000" smtClean="0">
                <a:latin typeface="DFPKyoKaSho-W4" pitchFamily="18" charset="-128"/>
                <a:ea typeface="DFPKyoKaSho-W4" pitchFamily="18" charset="-128"/>
              </a:rPr>
              <a:t>日本ごの　じゅぎょうは　おもしろいです。</a:t>
            </a:r>
            <a:endParaRPr lang="en-US" altLang="ja-JP" sz="2000" dirty="0" smtClean="0">
              <a:latin typeface="DFPKyoKaSho-W4" pitchFamily="18" charset="-128"/>
              <a:ea typeface="DFPKyoKaSho-W4" pitchFamily="18" charset="-128"/>
            </a:endParaRPr>
          </a:p>
          <a:p>
            <a:r>
              <a:rPr lang="ja-JP" altLang="en-US" sz="2000" smtClean="0">
                <a:latin typeface="DFPKyoKaSho-W4" pitchFamily="18" charset="-128"/>
                <a:ea typeface="DFPKyoKaSho-W4" pitchFamily="18" charset="-128"/>
              </a:rPr>
              <a:t>日本ごの　じゅぎょうは　むずかしいです。</a:t>
            </a:r>
            <a:endParaRPr lang="en-US" altLang="ja-JP" sz="2000" dirty="0" smtClean="0">
              <a:latin typeface="DFPKyoKaSho-W4" pitchFamily="18" charset="-128"/>
              <a:ea typeface="DFPKyoKaSho-W4" pitchFamily="18" charset="-128"/>
            </a:endParaRPr>
          </a:p>
          <a:p>
            <a:pPr>
              <a:buNone/>
            </a:pPr>
            <a:r>
              <a:rPr lang="ja-JP" altLang="en-US" sz="2000" smtClean="0">
                <a:latin typeface="DFPKyoKaSho-W4" pitchFamily="18" charset="-128"/>
                <a:ea typeface="DFPKyoKaSho-W4" pitchFamily="18" charset="-128"/>
              </a:rPr>
              <a:t>→</a:t>
            </a:r>
            <a:r>
              <a:rPr lang="en-US" altLang="ja-JP" sz="2000" dirty="0" smtClean="0">
                <a:latin typeface="DFPKyoKaSho-W4" pitchFamily="18" charset="-128"/>
                <a:ea typeface="DFPKyoKaSho-W4" pitchFamily="18" charset="-128"/>
              </a:rPr>
              <a:t>	</a:t>
            </a:r>
            <a:r>
              <a:rPr lang="ja-JP" altLang="en-US" sz="2000" smtClean="0">
                <a:latin typeface="DFPKyoKaSho-W4" pitchFamily="18" charset="-128"/>
                <a:ea typeface="DFPKyoKaSho-W4" pitchFamily="18" charset="-128"/>
              </a:rPr>
              <a:t>日本ごの　じゅぎょうは　おもしろいです</a:t>
            </a:r>
            <a:r>
              <a:rPr lang="ja-JP" altLang="en-US" sz="2000" u="sng" smtClean="0">
                <a:solidFill>
                  <a:srgbClr val="FF0000"/>
                </a:solidFill>
                <a:latin typeface="DFPKyoKaSho-W4" pitchFamily="18" charset="-128"/>
                <a:ea typeface="DFPKyoKaSho-W4" pitchFamily="18" charset="-128"/>
              </a:rPr>
              <a:t>が</a:t>
            </a:r>
            <a:r>
              <a:rPr lang="ja-JP" altLang="en-US" sz="2000" smtClean="0">
                <a:latin typeface="DFPKyoKaSho-W4" pitchFamily="18" charset="-128"/>
                <a:ea typeface="DFPKyoKaSho-W4" pitchFamily="18" charset="-128"/>
              </a:rPr>
              <a:t>、むずかしいです。</a:t>
            </a:r>
            <a:endParaRPr lang="en-US" altLang="ja-JP" sz="2000" dirty="0" smtClean="0">
              <a:latin typeface="DFPKyoKaSho-W4" pitchFamily="18" charset="-128"/>
              <a:ea typeface="DFPKyoKaSho-W4" pitchFamily="18" charset="-128"/>
            </a:endParaRPr>
          </a:p>
          <a:p>
            <a:pPr>
              <a:buNone/>
            </a:pPr>
            <a:r>
              <a:rPr lang="ja-JP" altLang="en-US" sz="2000" smtClean="0">
                <a:latin typeface="DFPKyoKaSho-W4" pitchFamily="18" charset="-128"/>
                <a:ea typeface="DFPKyoKaSho-W4" pitchFamily="18" charset="-128"/>
              </a:rPr>
              <a:t>→</a:t>
            </a:r>
            <a:r>
              <a:rPr lang="en-US" altLang="ja-JP" sz="2000" dirty="0" smtClean="0">
                <a:latin typeface="DFPKyoKaSho-W4" pitchFamily="18" charset="-128"/>
                <a:ea typeface="DFPKyoKaSho-W4" pitchFamily="18" charset="-128"/>
              </a:rPr>
              <a:t> </a:t>
            </a:r>
            <a:r>
              <a:rPr lang="ja-JP" altLang="en-US" sz="2000" smtClean="0">
                <a:latin typeface="DFPKyoKaSho-W4" pitchFamily="18" charset="-128"/>
                <a:ea typeface="DFPKyoKaSho-W4" pitchFamily="18" charset="-128"/>
              </a:rPr>
              <a:t>日本ごの　じゅぎょうは　おもしろいです。</a:t>
            </a:r>
            <a:r>
              <a:rPr lang="ja-JP" altLang="en-US" sz="2000" u="sng" smtClean="0">
                <a:solidFill>
                  <a:srgbClr val="FF0000"/>
                </a:solidFill>
                <a:latin typeface="DFPKyoKaSho-W4" pitchFamily="18" charset="-128"/>
                <a:ea typeface="DFPKyoKaSho-W4" pitchFamily="18" charset="-128"/>
              </a:rPr>
              <a:t>でも</a:t>
            </a:r>
            <a:r>
              <a:rPr lang="ja-JP" altLang="en-US" sz="2000" smtClean="0">
                <a:latin typeface="DFPKyoKaSho-W4" pitchFamily="18" charset="-128"/>
                <a:ea typeface="DFPKyoKaSho-W4" pitchFamily="18" charset="-128"/>
              </a:rPr>
              <a:t>、むずかしいです。</a:t>
            </a:r>
            <a:endParaRPr lang="en-US" altLang="ja-JP" sz="2000" dirty="0" smtClean="0">
              <a:latin typeface="DFPKyoKaSho-W4" pitchFamily="18" charset="-128"/>
              <a:ea typeface="DFPKyoKaSho-W4" pitchFamily="18" charset="-128"/>
            </a:endParaRPr>
          </a:p>
        </p:txBody>
      </p:sp>
      <p:sp>
        <p:nvSpPr>
          <p:cNvPr id="4" name="Slide Number Placeholder 3"/>
          <p:cNvSpPr>
            <a:spLocks noGrp="1"/>
          </p:cNvSpPr>
          <p:nvPr>
            <p:ph type="sldNum" sz="quarter" idx="12"/>
          </p:nvPr>
        </p:nvSpPr>
        <p:spPr/>
        <p:txBody>
          <a:bodyPr/>
          <a:lstStyle/>
          <a:p>
            <a:fld id="{DD9E3E14-38A0-0946-BEFB-FD0F2B06ADD2}" type="slidenum">
              <a:rPr lang="en-US" smtClean="0"/>
              <a:pPr/>
              <a:t>12</a:t>
            </a:fld>
            <a:endParaRPr lang="en-US" dirty="0"/>
          </a:p>
        </p:txBody>
      </p:sp>
      <p:sp>
        <p:nvSpPr>
          <p:cNvPr id="5" name="Title 1"/>
          <p:cNvSpPr>
            <a:spLocks noGrp="1"/>
          </p:cNvSpPr>
          <p:nvPr>
            <p:ph type="title"/>
          </p:nvPr>
        </p:nvSpPr>
        <p:spPr>
          <a:xfrm>
            <a:off x="457200" y="274638"/>
            <a:ext cx="8229600" cy="1143000"/>
          </a:xfrm>
          <a:solidFill>
            <a:schemeClr val="accent6">
              <a:lumMod val="60000"/>
              <a:lumOff val="40000"/>
            </a:schemeClr>
          </a:solidFill>
        </p:spPr>
        <p:txBody>
          <a:bodyPr>
            <a:normAutofit/>
          </a:bodyPr>
          <a:lstStyle/>
          <a:p>
            <a:pPr algn="l"/>
            <a:r>
              <a:rPr lang="ja-JP" altLang="en-US" sz="2400" smtClean="0"/>
              <a:t>ぶんぽう４：</a:t>
            </a:r>
            <a:r>
              <a:rPr lang="en-US" altLang="ja-JP" sz="2400" dirty="0" smtClean="0"/>
              <a:t>Connecting phrase, using the </a:t>
            </a:r>
            <a:r>
              <a:rPr lang="ja-JP" altLang="en-US" sz="2400" smtClean="0"/>
              <a:t>て</a:t>
            </a:r>
            <a:r>
              <a:rPr lang="en-US" altLang="ja-JP" sz="2400" dirty="0" smtClean="0"/>
              <a:t>-form of verbs and</a:t>
            </a:r>
            <a:br>
              <a:rPr lang="en-US" altLang="ja-JP" sz="2400" dirty="0" smtClean="0"/>
            </a:br>
            <a:r>
              <a:rPr lang="en-US" altLang="ja-JP" sz="2400" dirty="0" smtClean="0"/>
              <a:t>			 adjectives</a:t>
            </a:r>
            <a:endParaRPr lang="ja-JP" altLang="en-US" sz="2400" dirty="0"/>
          </a:p>
        </p:txBody>
      </p:sp>
      <p:pic>
        <p:nvPicPr>
          <p:cNvPr id="68610" name="Picture 2" descr="C:\Users\tokumasu\Desktop\Nakama1_2nd\illustration-web\ch3\class.jpg"/>
          <p:cNvPicPr>
            <a:picLocks noChangeAspect="1" noChangeArrowheads="1"/>
          </p:cNvPicPr>
          <p:nvPr/>
        </p:nvPicPr>
        <p:blipFill>
          <a:blip r:embed="rId2"/>
          <a:srcRect/>
          <a:stretch>
            <a:fillRect/>
          </a:stretch>
        </p:blipFill>
        <p:spPr bwMode="auto">
          <a:xfrm>
            <a:off x="3443287" y="1703388"/>
            <a:ext cx="1795463" cy="1647751"/>
          </a:xfrm>
          <a:prstGeom prst="rect">
            <a:avLst/>
          </a:prstGeom>
          <a:noFill/>
          <a:ln>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686800" cy="5121275"/>
          </a:xfrm>
        </p:spPr>
        <p:txBody>
          <a:bodyPr>
            <a:normAutofit/>
          </a:bodyPr>
          <a:lstStyle/>
          <a:p>
            <a:r>
              <a:rPr lang="en-US" sz="1800" dirty="0" smtClean="0"/>
              <a:t>The negative question from of a verb </a:t>
            </a:r>
            <a:r>
              <a:rPr lang="ja-JP" altLang="en-US" sz="1800" smtClean="0">
                <a:latin typeface="DFPKyoKaSho-W4" pitchFamily="18" charset="-128"/>
                <a:ea typeface="DFPKyoKaSho-W4" pitchFamily="18" charset="-128"/>
              </a:rPr>
              <a:t>～ませんか</a:t>
            </a:r>
            <a:r>
              <a:rPr lang="en-US" altLang="ja-JP" sz="1800" dirty="0" smtClean="0"/>
              <a:t> is often used to extend an invitation.</a:t>
            </a:r>
          </a:p>
          <a:p>
            <a:endParaRPr lang="en-US" altLang="ja-JP" sz="1800" dirty="0" smtClean="0"/>
          </a:p>
          <a:p>
            <a:endParaRPr lang="en-US" altLang="ja-JP" sz="1800" dirty="0" smtClean="0"/>
          </a:p>
          <a:p>
            <a:endParaRPr lang="en-US" altLang="ja-JP" sz="1800" dirty="0" smtClean="0"/>
          </a:p>
          <a:p>
            <a:pPr>
              <a:buNone/>
            </a:pPr>
            <a:endParaRPr lang="en-US" altLang="ja-JP" sz="1800" dirty="0" smtClean="0"/>
          </a:p>
          <a:p>
            <a:pPr>
              <a:buNone/>
            </a:pPr>
            <a:endParaRPr lang="en-US" altLang="ja-JP" sz="1800" dirty="0" smtClean="0"/>
          </a:p>
          <a:p>
            <a:endParaRPr lang="en-US" altLang="ja-JP" sz="1800" dirty="0" smtClean="0"/>
          </a:p>
          <a:p>
            <a:pPr>
              <a:buNone/>
            </a:pPr>
            <a:endParaRPr lang="en-US" sz="1800" dirty="0" smtClean="0"/>
          </a:p>
          <a:p>
            <a:pPr>
              <a:buNone/>
            </a:pPr>
            <a:endParaRPr lang="en-US" sz="1800" dirty="0" smtClean="0"/>
          </a:p>
          <a:p>
            <a:pPr>
              <a:buNone/>
            </a:pPr>
            <a:endParaRPr lang="en-US" sz="1800" dirty="0" smtClean="0"/>
          </a:p>
          <a:p>
            <a:pPr>
              <a:buNone/>
            </a:pPr>
            <a:endParaRPr lang="en-US" sz="1800" dirty="0" smtClean="0"/>
          </a:p>
          <a:p>
            <a:pPr>
              <a:buNone/>
            </a:pPr>
            <a:endParaRPr lang="en-US" sz="1800" dirty="0" smtClean="0"/>
          </a:p>
          <a:p>
            <a:pPr>
              <a:buNone/>
            </a:pPr>
            <a:r>
              <a:rPr lang="en-US" sz="1800" dirty="0" smtClean="0"/>
              <a:t>Why don’t we go to a move on the next day off?</a:t>
            </a:r>
          </a:p>
        </p:txBody>
      </p:sp>
      <p:sp>
        <p:nvSpPr>
          <p:cNvPr id="4" name="Slide Number Placeholder 3"/>
          <p:cNvSpPr>
            <a:spLocks noGrp="1"/>
          </p:cNvSpPr>
          <p:nvPr>
            <p:ph type="sldNum" sz="quarter" idx="12"/>
          </p:nvPr>
        </p:nvSpPr>
        <p:spPr/>
        <p:txBody>
          <a:bodyPr/>
          <a:lstStyle/>
          <a:p>
            <a:fld id="{DD9E3E14-38A0-0946-BEFB-FD0F2B06ADD2}" type="slidenum">
              <a:rPr lang="en-US" smtClean="0"/>
              <a:pPr/>
              <a:t>13</a:t>
            </a:fld>
            <a:endParaRPr lang="en-US" dirty="0"/>
          </a:p>
        </p:txBody>
      </p:sp>
      <p:sp>
        <p:nvSpPr>
          <p:cNvPr id="5" name="Title 1"/>
          <p:cNvSpPr>
            <a:spLocks noGrp="1"/>
          </p:cNvSpPr>
          <p:nvPr>
            <p:ph type="title"/>
          </p:nvPr>
        </p:nvSpPr>
        <p:spPr>
          <a:xfrm>
            <a:off x="457200" y="274638"/>
            <a:ext cx="8229600" cy="1143000"/>
          </a:xfrm>
          <a:solidFill>
            <a:schemeClr val="accent6">
              <a:lumMod val="60000"/>
              <a:lumOff val="40000"/>
            </a:schemeClr>
          </a:solidFill>
        </p:spPr>
        <p:txBody>
          <a:bodyPr>
            <a:normAutofit/>
          </a:bodyPr>
          <a:lstStyle/>
          <a:p>
            <a:pPr algn="l"/>
            <a:r>
              <a:rPr lang="ja-JP" altLang="en-US" sz="2400" smtClean="0"/>
              <a:t>ぶんぽう５：</a:t>
            </a:r>
            <a:r>
              <a:rPr lang="en-US" altLang="ja-JP" sz="2400" dirty="0" smtClean="0"/>
              <a:t>Extending and invitation using </a:t>
            </a:r>
            <a:r>
              <a:rPr lang="ja-JP" altLang="en-US" sz="2400" smtClean="0"/>
              <a:t>ませんか</a:t>
            </a:r>
            <a:endParaRPr lang="ja-JP" altLang="en-US" sz="2400" dirty="0"/>
          </a:p>
        </p:txBody>
      </p:sp>
      <p:graphicFrame>
        <p:nvGraphicFramePr>
          <p:cNvPr id="7" name="Table 6"/>
          <p:cNvGraphicFramePr>
            <a:graphicFrameLocks noGrp="1"/>
          </p:cNvGraphicFramePr>
          <p:nvPr/>
        </p:nvGraphicFramePr>
        <p:xfrm>
          <a:off x="457201" y="4457700"/>
          <a:ext cx="8229601" cy="891880"/>
        </p:xfrm>
        <a:graphic>
          <a:graphicData uri="http://schemas.openxmlformats.org/drawingml/2006/table">
            <a:tbl>
              <a:tblPr/>
              <a:tblGrid>
                <a:gridCol w="1028699"/>
                <a:gridCol w="361950"/>
                <a:gridCol w="971550"/>
                <a:gridCol w="342900"/>
                <a:gridCol w="1638300"/>
                <a:gridCol w="1009650"/>
                <a:gridCol w="419100"/>
                <a:gridCol w="2457452"/>
              </a:tblGrid>
              <a:tr h="285411">
                <a:tc>
                  <a:txBody>
                    <a:bodyPr/>
                    <a:lstStyle/>
                    <a:p>
                      <a:pPr algn="l" fontAlgn="b"/>
                      <a:r>
                        <a:rPr lang="en-US" sz="2400" b="0" i="0" u="none" strike="noStrike" dirty="0">
                          <a:solidFill>
                            <a:srgbClr val="000000"/>
                          </a:solidFill>
                          <a:latin typeface="DFPKyoKaSho-W4" pitchFamily="18" charset="-128"/>
                          <a:ea typeface="DFPKyoKaSho-W4" pitchFamily="18"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2400" b="0" i="0" u="none" strike="noStrike" dirty="0">
                          <a:solidFill>
                            <a:srgbClr val="000000"/>
                          </a:solidFill>
                          <a:latin typeface="DFPKyoKaSho-W4" pitchFamily="18" charset="-128"/>
                          <a:ea typeface="DFPKyoKaSho-W4" pitchFamily="18"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2400" b="0" i="0" u="none" strike="noStrike" dirty="0">
                          <a:solidFill>
                            <a:srgbClr val="000000"/>
                          </a:solidFill>
                          <a:latin typeface="DFPKyoKaSho-W4" pitchFamily="18" charset="-128"/>
                          <a:ea typeface="DFPKyoKaSho-W4" pitchFamily="18"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2400" b="0" i="0" u="none" strike="noStrike">
                          <a:solidFill>
                            <a:srgbClr val="000000"/>
                          </a:solidFill>
                          <a:latin typeface="DFPKyoKaSho-W4" pitchFamily="18" charset="-128"/>
                          <a:ea typeface="DFPKyoKaSho-W4" pitchFamily="18"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2400" b="0" i="0" u="none" strike="noStrike" dirty="0">
                          <a:solidFill>
                            <a:srgbClr val="000000"/>
                          </a:solidFill>
                          <a:latin typeface="DFPKyoKaSho-W4" pitchFamily="18" charset="-128"/>
                          <a:ea typeface="DFPKyoKaSho-W4" pitchFamily="18"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2400" b="0" i="0" u="none" strike="noStrike">
                          <a:solidFill>
                            <a:srgbClr val="000000"/>
                          </a:solidFill>
                          <a:latin typeface="DFPKyoKaSho-W4" pitchFamily="18" charset="-128"/>
                          <a:ea typeface="DFPKyoKaSho-W4" pitchFamily="18"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2400" b="0" i="0" u="none" strike="noStrike" dirty="0">
                          <a:solidFill>
                            <a:srgbClr val="000000"/>
                          </a:solidFill>
                          <a:latin typeface="DFPKyoKaSho-W4" pitchFamily="18" charset="-128"/>
                          <a:ea typeface="DFPKyoKaSho-W4" pitchFamily="18"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2000" b="0" i="0" u="none" strike="noStrike" dirty="0">
                          <a:solidFill>
                            <a:srgbClr val="00B0F0"/>
                          </a:solidFill>
                          <a:latin typeface="Times New Roman" pitchFamily="18" charset="0"/>
                          <a:ea typeface="DFPKyoKaSho-W4" pitchFamily="18" charset="-128"/>
                          <a:cs typeface="Times New Roman" pitchFamily="18" charset="0"/>
                        </a:rPr>
                        <a:t>Verb stem</a:t>
                      </a:r>
                      <a:r>
                        <a:rPr lang="en-US" sz="2000" b="0" i="0" u="none" strike="noStrike" dirty="0" smtClean="0">
                          <a:solidFill>
                            <a:srgbClr val="000000"/>
                          </a:solidFill>
                          <a:latin typeface="Times New Roman" pitchFamily="18" charset="0"/>
                          <a:ea typeface="DFPKyoKaSho-W4" pitchFamily="18" charset="-128"/>
                          <a:cs typeface="Times New Roman" pitchFamily="18" charset="0"/>
                        </a:rPr>
                        <a:t>+</a:t>
                      </a:r>
                      <a:r>
                        <a:rPr lang="ja-JP" altLang="en-US" sz="2000" b="0" i="0" u="none" strike="noStrike" smtClean="0">
                          <a:solidFill>
                            <a:srgbClr val="FF0000"/>
                          </a:solidFill>
                          <a:latin typeface="DFPKyoKaSho-W4" pitchFamily="18" charset="-128"/>
                          <a:ea typeface="DFPKyoKaSho-W4" pitchFamily="18" charset="-128"/>
                        </a:rPr>
                        <a:t>ま</a:t>
                      </a:r>
                      <a:r>
                        <a:rPr lang="ja-JP" altLang="en-US" sz="2000" b="0" i="0" u="none" strike="noStrike">
                          <a:solidFill>
                            <a:srgbClr val="FF0000"/>
                          </a:solidFill>
                          <a:latin typeface="DFPKyoKaSho-W4" pitchFamily="18" charset="-128"/>
                          <a:ea typeface="DFPKyoKaSho-W4" pitchFamily="18" charset="-128"/>
                        </a:rPr>
                        <a:t>せんか</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516595">
                <a:tc>
                  <a:txBody>
                    <a:bodyPr/>
                    <a:lstStyle/>
                    <a:p>
                      <a:pPr algn="l" fontAlgn="b"/>
                      <a:r>
                        <a:rPr lang="ja-JP" altLang="en-US" sz="2400" b="0" i="0" u="none" strike="noStrike">
                          <a:solidFill>
                            <a:srgbClr val="000000"/>
                          </a:solidFill>
                          <a:latin typeface="DFPKyoKaSho-W4" pitchFamily="18" charset="-128"/>
                          <a:ea typeface="DFPKyoKaSho-W4" pitchFamily="18" charset="-128"/>
                        </a:rPr>
                        <a:t>こんど</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2400" b="0" i="0" u="none" strike="noStrike">
                          <a:solidFill>
                            <a:srgbClr val="000000"/>
                          </a:solidFill>
                          <a:latin typeface="DFPKyoKaSho-W4" pitchFamily="18" charset="-128"/>
                          <a:ea typeface="DFPKyoKaSho-W4" pitchFamily="18" charset="-128"/>
                        </a:rPr>
                        <a:t>の</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2400" b="0" i="0" u="none" strike="noStrike">
                          <a:solidFill>
                            <a:srgbClr val="000000"/>
                          </a:solidFill>
                          <a:latin typeface="DFPKyoKaSho-W4" pitchFamily="18" charset="-128"/>
                          <a:ea typeface="DFPKyoKaSho-W4" pitchFamily="18" charset="-128"/>
                        </a:rPr>
                        <a:t>や</a:t>
                      </a:r>
                      <a:r>
                        <a:rPr lang="ja-JP" altLang="en-US" sz="2400" b="0" i="0" u="none" strike="noStrike" smtClean="0">
                          <a:solidFill>
                            <a:srgbClr val="000000"/>
                          </a:solidFill>
                          <a:latin typeface="DFPKyoKaSho-W4" pitchFamily="18" charset="-128"/>
                          <a:ea typeface="DFPKyoKaSho-W4" pitchFamily="18" charset="-128"/>
                        </a:rPr>
                        <a:t>すみ　</a:t>
                      </a:r>
                      <a:endParaRPr lang="ja-JP" altLang="en-US" sz="2400" b="0" i="0" u="none" strike="noStrike">
                        <a:solidFill>
                          <a:srgbClr val="000000"/>
                        </a:solidFill>
                        <a:latin typeface="DFPKyoKaSho-W4" pitchFamily="18" charset="-128"/>
                        <a:ea typeface="DFPKyoKaSho-W4" pitchFamily="18" charset="-12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2400" b="0" i="0" u="none" strike="noStrike">
                          <a:solidFill>
                            <a:srgbClr val="000000"/>
                          </a:solidFill>
                          <a:latin typeface="DFPKyoKaSho-W4" pitchFamily="18" charset="-128"/>
                          <a:ea typeface="DFPKyoKaSho-W4" pitchFamily="18" charset="-128"/>
                        </a:rPr>
                        <a:t>に</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2400" b="0" i="0" u="none" strike="noStrike">
                          <a:solidFill>
                            <a:srgbClr val="000000"/>
                          </a:solidFill>
                          <a:latin typeface="DFPKyoKaSho-W4" pitchFamily="18" charset="-128"/>
                          <a:ea typeface="DFPKyoKaSho-W4" pitchFamily="18" charset="-128"/>
                        </a:rPr>
                        <a:t>いっしょに</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2400" b="0" i="0" u="none" strike="noStrike">
                          <a:solidFill>
                            <a:srgbClr val="000000"/>
                          </a:solidFill>
                          <a:latin typeface="DFPKyoKaSho-W4" pitchFamily="18" charset="-128"/>
                          <a:ea typeface="DFPKyoKaSho-W4" pitchFamily="18" charset="-128"/>
                        </a:rPr>
                        <a:t>えいが</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2400" b="0" i="0" u="none" strike="noStrike">
                          <a:solidFill>
                            <a:srgbClr val="000000"/>
                          </a:solidFill>
                          <a:latin typeface="DFPKyoKaSho-W4" pitchFamily="18" charset="-128"/>
                          <a:ea typeface="DFPKyoKaSho-W4" pitchFamily="18" charset="-128"/>
                        </a:rPr>
                        <a:t>に</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2400" b="0" i="0" u="none" strike="noStrike">
                          <a:solidFill>
                            <a:srgbClr val="00B0F0"/>
                          </a:solidFill>
                          <a:latin typeface="DFPKyoKaSho-W4" pitchFamily="18" charset="-128"/>
                          <a:ea typeface="DFPKyoKaSho-W4" pitchFamily="18" charset="-128"/>
                        </a:rPr>
                        <a:t>いき</a:t>
                      </a:r>
                      <a:r>
                        <a:rPr lang="ja-JP" altLang="en-US" sz="2400" b="0" i="0" u="none" strike="noStrike">
                          <a:solidFill>
                            <a:srgbClr val="FF0000"/>
                          </a:solidFill>
                          <a:latin typeface="DFPKyoKaSho-W4" pitchFamily="18" charset="-128"/>
                          <a:ea typeface="DFPKyoKaSho-W4" pitchFamily="18" charset="-128"/>
                        </a:rPr>
                        <a:t>ませんか</a:t>
                      </a:r>
                      <a:r>
                        <a:rPr lang="ja-JP" altLang="en-US" sz="2400" b="0" i="0" u="none" strike="noStrike">
                          <a:solidFill>
                            <a:srgbClr val="000000"/>
                          </a:solidFill>
                          <a:latin typeface="DFPKyoKaSho-W4" pitchFamily="18" charset="-128"/>
                          <a:ea typeface="DFPKyoKaSho-W4" pitchFamily="18" charset="-128"/>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8" name="Picture 3" descr="D:\JPG\04\1.jpg"/>
          <p:cNvPicPr>
            <a:picLocks noChangeAspect="1" noChangeArrowheads="1"/>
          </p:cNvPicPr>
          <p:nvPr/>
        </p:nvPicPr>
        <p:blipFill>
          <a:blip r:embed="rId2"/>
          <a:srcRect/>
          <a:stretch>
            <a:fillRect/>
          </a:stretch>
        </p:blipFill>
        <p:spPr bwMode="auto">
          <a:xfrm>
            <a:off x="3257551" y="2240551"/>
            <a:ext cx="2733675" cy="1969499"/>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121275"/>
          </a:xfrm>
        </p:spPr>
        <p:txBody>
          <a:bodyPr>
            <a:normAutofit/>
          </a:bodyPr>
          <a:lstStyle/>
          <a:p>
            <a:r>
              <a:rPr lang="en-US" sz="1800" dirty="0" smtClean="0"/>
              <a:t>Before extending an invitation, the speaker often checks the listener’s availability or interest, or willingness. Because an overt rejection can often strain a relationship, Japanese people tend to avoid creating a situation in which a person may have to reject an offer or an invitation.</a:t>
            </a:r>
          </a:p>
          <a:p>
            <a:pPr>
              <a:buNone/>
            </a:pPr>
            <a:endParaRPr lang="en-US" altLang="ja-JP" sz="1800" dirty="0" smtClean="0"/>
          </a:p>
          <a:p>
            <a:pPr>
              <a:buNone/>
            </a:pPr>
            <a:r>
              <a:rPr lang="ja-JP" altLang="en-US" sz="2600" smtClean="0">
                <a:latin typeface="DFPKyoKaSho-W4" pitchFamily="18" charset="-128"/>
                <a:ea typeface="DFPKyoKaSho-W4" pitchFamily="18" charset="-128"/>
              </a:rPr>
              <a:t>みちこ：</a:t>
            </a:r>
            <a:r>
              <a:rPr lang="en-US" altLang="ja-JP" sz="2600" dirty="0" smtClean="0">
                <a:latin typeface="DFPKyoKaSho-W4" pitchFamily="18" charset="-128"/>
                <a:ea typeface="DFPKyoKaSho-W4" pitchFamily="18" charset="-128"/>
              </a:rPr>
              <a:t>	</a:t>
            </a:r>
            <a:r>
              <a:rPr lang="ja-JP" altLang="en-US" sz="2600" smtClean="0">
                <a:latin typeface="DFPKyoKaSho-W4" pitchFamily="18" charset="-128"/>
                <a:ea typeface="DFPKyoKaSho-W4" pitchFamily="18" charset="-128"/>
              </a:rPr>
              <a:t>こんどの　やすみは　いそがしいですか。</a:t>
            </a:r>
            <a:endParaRPr lang="en-US" altLang="ja-JP" sz="2600" dirty="0" smtClean="0">
              <a:latin typeface="DFPKyoKaSho-W4" pitchFamily="18" charset="-128"/>
              <a:ea typeface="DFPKyoKaSho-W4" pitchFamily="18" charset="-128"/>
            </a:endParaRPr>
          </a:p>
          <a:p>
            <a:pPr>
              <a:buNone/>
            </a:pPr>
            <a:r>
              <a:rPr lang="en-US" altLang="ja-JP" sz="2600" dirty="0" smtClean="0">
                <a:latin typeface="DFPKyoKaSho-W4" pitchFamily="18" charset="-128"/>
                <a:ea typeface="DFPKyoKaSho-W4" pitchFamily="18" charset="-128"/>
              </a:rPr>
              <a:t>				</a:t>
            </a:r>
            <a:r>
              <a:rPr lang="en-US" altLang="ja-JP" sz="1800" dirty="0" smtClean="0">
                <a:latin typeface="Times New Roman" pitchFamily="18" charset="0"/>
                <a:ea typeface="DFPKyoKaSho-W4" pitchFamily="18" charset="-128"/>
                <a:cs typeface="Times New Roman" pitchFamily="18" charset="0"/>
              </a:rPr>
              <a:t>Are you busy during the next holiday?</a:t>
            </a:r>
            <a:endParaRPr lang="en-US" altLang="ja-JP" sz="2600" dirty="0" smtClean="0">
              <a:latin typeface="DFPKyoKaSho-W4" pitchFamily="18" charset="-128"/>
              <a:ea typeface="DFPKyoKaSho-W4" pitchFamily="18" charset="-128"/>
            </a:endParaRPr>
          </a:p>
          <a:p>
            <a:pPr>
              <a:buNone/>
            </a:pPr>
            <a:r>
              <a:rPr lang="ja-JP" altLang="en-US" sz="2600" smtClean="0">
                <a:latin typeface="DFPKyoKaSho-W4" pitchFamily="18" charset="-128"/>
                <a:ea typeface="DFPKyoKaSho-W4" pitchFamily="18" charset="-128"/>
              </a:rPr>
              <a:t>たろう：</a:t>
            </a:r>
            <a:r>
              <a:rPr lang="en-US" altLang="ja-JP" sz="2600" dirty="0" smtClean="0">
                <a:latin typeface="DFPKyoKaSho-W4" pitchFamily="18" charset="-128"/>
                <a:ea typeface="DFPKyoKaSho-W4" pitchFamily="18" charset="-128"/>
              </a:rPr>
              <a:t>	</a:t>
            </a:r>
            <a:r>
              <a:rPr lang="ja-JP" altLang="en-US" sz="2600" smtClean="0">
                <a:latin typeface="DFPKyoKaSho-W4" pitchFamily="18" charset="-128"/>
                <a:ea typeface="DFPKyoKaSho-W4" pitchFamily="18" charset="-128"/>
              </a:rPr>
              <a:t>いいえ、いそがくしくありません。</a:t>
            </a:r>
            <a:endParaRPr lang="en-US" altLang="ja-JP" sz="2600" dirty="0" smtClean="0">
              <a:latin typeface="DFPKyoKaSho-W4" pitchFamily="18" charset="-128"/>
              <a:ea typeface="DFPKyoKaSho-W4" pitchFamily="18" charset="-128"/>
            </a:endParaRPr>
          </a:p>
          <a:p>
            <a:pPr>
              <a:buNone/>
            </a:pPr>
            <a:r>
              <a:rPr lang="en-US" altLang="ja-JP" sz="1800" dirty="0" smtClean="0">
                <a:latin typeface="Times New Roman" pitchFamily="18" charset="0"/>
                <a:ea typeface="DFPKyoKaSho-W4" pitchFamily="18" charset="-128"/>
                <a:cs typeface="Times New Roman" pitchFamily="18" charset="0"/>
              </a:rPr>
              <a:t>				No, not really.</a:t>
            </a:r>
          </a:p>
          <a:p>
            <a:pPr>
              <a:buNone/>
            </a:pPr>
            <a:r>
              <a:rPr lang="ja-JP" altLang="en-US" sz="2600" smtClean="0">
                <a:latin typeface="DFPKyoKaSho-W4" pitchFamily="18" charset="-128"/>
                <a:ea typeface="DFPKyoKaSho-W4" pitchFamily="18" charset="-128"/>
              </a:rPr>
              <a:t>みちこ：</a:t>
            </a:r>
            <a:r>
              <a:rPr lang="en-US" altLang="ja-JP" sz="2600" dirty="0" smtClean="0">
                <a:latin typeface="DFPKyoKaSho-W4" pitchFamily="18" charset="-128"/>
                <a:ea typeface="DFPKyoKaSho-W4" pitchFamily="18" charset="-128"/>
              </a:rPr>
              <a:t>	</a:t>
            </a:r>
            <a:r>
              <a:rPr lang="ja-JP" altLang="en-US" sz="2600" smtClean="0">
                <a:latin typeface="DFPKyoKaSho-W4" pitchFamily="18" charset="-128"/>
                <a:ea typeface="DFPKyoKaSho-W4" pitchFamily="18" charset="-128"/>
              </a:rPr>
              <a:t>じゃあ、えいがに　いきませんか。</a:t>
            </a:r>
            <a:endParaRPr lang="en-US" altLang="ja-JP" sz="2600" dirty="0" smtClean="0">
              <a:latin typeface="DFPKyoKaSho-W4" pitchFamily="18" charset="-128"/>
              <a:ea typeface="DFPKyoKaSho-W4" pitchFamily="18" charset="-128"/>
            </a:endParaRPr>
          </a:p>
          <a:p>
            <a:pPr>
              <a:buNone/>
            </a:pPr>
            <a:r>
              <a:rPr lang="en-US" altLang="ja-JP" sz="2600" dirty="0" smtClean="0">
                <a:latin typeface="DFPKyoKaSho-W4" pitchFamily="18" charset="-128"/>
                <a:ea typeface="DFPKyoKaSho-W4" pitchFamily="18" charset="-128"/>
              </a:rPr>
              <a:t>				</a:t>
            </a:r>
            <a:r>
              <a:rPr lang="en-US" altLang="ja-JP" sz="1800" dirty="0" smtClean="0">
                <a:latin typeface="Times New Roman" pitchFamily="18" charset="0"/>
                <a:ea typeface="DFPKyoKaSho-W4" pitchFamily="18" charset="-128"/>
                <a:cs typeface="Times New Roman" pitchFamily="18" charset="0"/>
              </a:rPr>
              <a:t>Then, why don’t we go to a movie?</a:t>
            </a:r>
            <a:endParaRPr lang="en-US" altLang="ja-JP" sz="2600" dirty="0" smtClean="0">
              <a:latin typeface="DFPKyoKaSho-W4" pitchFamily="18" charset="-128"/>
              <a:ea typeface="DFPKyoKaSho-W4" pitchFamily="18" charset="-128"/>
            </a:endParaRPr>
          </a:p>
          <a:p>
            <a:pPr>
              <a:buNone/>
            </a:pPr>
            <a:endParaRPr lang="en-US" sz="1800" dirty="0" smtClean="0"/>
          </a:p>
          <a:p>
            <a:pPr>
              <a:buNone/>
            </a:pPr>
            <a:endParaRPr lang="en-US" sz="1800" dirty="0" smtClean="0"/>
          </a:p>
          <a:p>
            <a:pPr>
              <a:buNone/>
            </a:pPr>
            <a:endParaRPr lang="en-US" sz="1800" dirty="0" smtClean="0"/>
          </a:p>
          <a:p>
            <a:pPr>
              <a:buNone/>
            </a:pPr>
            <a:endParaRPr lang="en-US" sz="1800" dirty="0" smtClean="0"/>
          </a:p>
        </p:txBody>
      </p:sp>
      <p:sp>
        <p:nvSpPr>
          <p:cNvPr id="4" name="Slide Number Placeholder 3"/>
          <p:cNvSpPr>
            <a:spLocks noGrp="1"/>
          </p:cNvSpPr>
          <p:nvPr>
            <p:ph type="sldNum" sz="quarter" idx="12"/>
          </p:nvPr>
        </p:nvSpPr>
        <p:spPr/>
        <p:txBody>
          <a:bodyPr/>
          <a:lstStyle/>
          <a:p>
            <a:fld id="{DD9E3E14-38A0-0946-BEFB-FD0F2B06ADD2}" type="slidenum">
              <a:rPr lang="en-US" smtClean="0"/>
              <a:pPr/>
              <a:t>14</a:t>
            </a:fld>
            <a:endParaRPr lang="en-US" dirty="0"/>
          </a:p>
        </p:txBody>
      </p:sp>
      <p:sp>
        <p:nvSpPr>
          <p:cNvPr id="5" name="Title 1"/>
          <p:cNvSpPr>
            <a:spLocks noGrp="1"/>
          </p:cNvSpPr>
          <p:nvPr>
            <p:ph type="title"/>
          </p:nvPr>
        </p:nvSpPr>
        <p:spPr>
          <a:xfrm>
            <a:off x="457200" y="274638"/>
            <a:ext cx="8229600" cy="1143000"/>
          </a:xfrm>
          <a:solidFill>
            <a:schemeClr val="accent6">
              <a:lumMod val="60000"/>
              <a:lumOff val="40000"/>
            </a:schemeClr>
          </a:solidFill>
        </p:spPr>
        <p:txBody>
          <a:bodyPr>
            <a:normAutofit/>
          </a:bodyPr>
          <a:lstStyle/>
          <a:p>
            <a:pPr algn="l"/>
            <a:r>
              <a:rPr lang="ja-JP" altLang="en-US" sz="2400" smtClean="0"/>
              <a:t>ぶんぽう５：</a:t>
            </a:r>
            <a:r>
              <a:rPr lang="en-US" altLang="ja-JP" sz="2400" dirty="0" smtClean="0"/>
              <a:t>Extending and invitation using </a:t>
            </a:r>
            <a:r>
              <a:rPr lang="ja-JP" altLang="en-US" sz="2400" smtClean="0"/>
              <a:t>ませんか</a:t>
            </a:r>
            <a:endParaRPr lang="ja-JP" altLang="en-US" sz="2400" dirty="0"/>
          </a:p>
        </p:txBody>
      </p:sp>
      <p:pic>
        <p:nvPicPr>
          <p:cNvPr id="74755" name="Picture 3" descr="D:\JPG\04\1.jpg"/>
          <p:cNvPicPr>
            <a:picLocks noChangeAspect="1" noChangeArrowheads="1"/>
          </p:cNvPicPr>
          <p:nvPr/>
        </p:nvPicPr>
        <p:blipFill>
          <a:blip r:embed="rId2"/>
          <a:srcRect/>
          <a:stretch>
            <a:fillRect/>
          </a:stretch>
        </p:blipFill>
        <p:spPr bwMode="auto">
          <a:xfrm>
            <a:off x="6722104" y="5594211"/>
            <a:ext cx="1564646" cy="1127263"/>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121275"/>
          </a:xfrm>
        </p:spPr>
        <p:txBody>
          <a:bodyPr>
            <a:normAutofit/>
          </a:bodyPr>
          <a:lstStyle/>
          <a:p>
            <a:r>
              <a:rPr lang="en-US" sz="1800" dirty="0" smtClean="0"/>
              <a:t>Japanese people often avoid saying no explicitly to an invitation in order not to hurt other people’s feelings. When you cannot accept an invitation, it’s customary to apologize for not being able to accept it, and then give a reason. I you don’t want to give a specific reason, use the following phrases.</a:t>
            </a:r>
          </a:p>
          <a:p>
            <a:pPr>
              <a:buNone/>
            </a:pPr>
            <a:endParaRPr lang="en-US" altLang="ja-JP" sz="1800" dirty="0" smtClean="0"/>
          </a:p>
          <a:p>
            <a:pPr>
              <a:buNone/>
            </a:pPr>
            <a:r>
              <a:rPr lang="en-US" altLang="ja-JP" sz="2600" dirty="0" smtClean="0">
                <a:latin typeface="DFPKyoKaSho-W4" pitchFamily="18" charset="-128"/>
                <a:ea typeface="DFPKyoKaSho-W4" pitchFamily="18" charset="-128"/>
              </a:rPr>
              <a:t>	</a:t>
            </a:r>
            <a:r>
              <a:rPr lang="ja-JP" altLang="en-US" sz="2600" smtClean="0">
                <a:latin typeface="DFPKyoKaSho-W4" pitchFamily="18" charset="-128"/>
                <a:ea typeface="DFPKyoKaSho-W4" pitchFamily="18" charset="-128"/>
              </a:rPr>
              <a:t>すみません、ちょっと　つごうが　わるくて。</a:t>
            </a:r>
            <a:endParaRPr lang="en-US" altLang="ja-JP" sz="2600" dirty="0" smtClean="0">
              <a:latin typeface="DFPKyoKaSho-W4" pitchFamily="18" charset="-128"/>
              <a:ea typeface="DFPKyoKaSho-W4" pitchFamily="18" charset="-128"/>
            </a:endParaRPr>
          </a:p>
          <a:p>
            <a:pPr>
              <a:buNone/>
            </a:pPr>
            <a:r>
              <a:rPr lang="en-US" altLang="ja-JP" sz="1800" dirty="0" smtClean="0">
                <a:latin typeface="Times New Roman" pitchFamily="18" charset="0"/>
                <a:ea typeface="DFPKyoKaSho-W4" pitchFamily="18" charset="-128"/>
                <a:cs typeface="Times New Roman" pitchFamily="18" charset="0"/>
              </a:rPr>
              <a:t>		Sorry, I’m a little busy. (Literally, sorry, it’s a little inconvenient.)</a:t>
            </a:r>
          </a:p>
          <a:p>
            <a:pPr>
              <a:buNone/>
            </a:pPr>
            <a:r>
              <a:rPr lang="en-US" altLang="ja-JP" sz="2600" dirty="0" smtClean="0">
                <a:latin typeface="DFPKyoKaSho-W4" pitchFamily="18" charset="-128"/>
                <a:ea typeface="DFPKyoKaSho-W4" pitchFamily="18" charset="-128"/>
              </a:rPr>
              <a:t>	</a:t>
            </a:r>
            <a:r>
              <a:rPr lang="ja-JP" altLang="en-US" sz="2600" smtClean="0">
                <a:latin typeface="DFPKyoKaSho-W4" pitchFamily="18" charset="-128"/>
                <a:ea typeface="DFPKyoKaSho-W4" pitchFamily="18" charset="-128"/>
              </a:rPr>
              <a:t>すみません、ちょっと　ようじが　あって。</a:t>
            </a:r>
            <a:endParaRPr lang="en-US" altLang="ja-JP" sz="2600" dirty="0" smtClean="0">
              <a:latin typeface="DFPKyoKaSho-W4" pitchFamily="18" charset="-128"/>
              <a:ea typeface="DFPKyoKaSho-W4" pitchFamily="18" charset="-128"/>
            </a:endParaRPr>
          </a:p>
          <a:p>
            <a:pPr>
              <a:buNone/>
            </a:pPr>
            <a:r>
              <a:rPr lang="en-US" altLang="ja-JP" sz="1800" dirty="0" smtClean="0">
                <a:latin typeface="Times New Roman" pitchFamily="18" charset="0"/>
                <a:ea typeface="DFPKyoKaSho-W4" pitchFamily="18" charset="-128"/>
                <a:cs typeface="Times New Roman" pitchFamily="18" charset="0"/>
              </a:rPr>
              <a:t>		Sorry, I have some errands/business to attend to.</a:t>
            </a:r>
          </a:p>
          <a:p>
            <a:pPr>
              <a:buNone/>
            </a:pPr>
            <a:endParaRPr lang="en-US" sz="1800" dirty="0" smtClean="0"/>
          </a:p>
          <a:p>
            <a:pPr>
              <a:buNone/>
            </a:pPr>
            <a:endParaRPr lang="en-US" sz="1800" dirty="0" smtClean="0"/>
          </a:p>
          <a:p>
            <a:pPr>
              <a:buNone/>
            </a:pPr>
            <a:endParaRPr lang="en-US" sz="1800" dirty="0" smtClean="0"/>
          </a:p>
          <a:p>
            <a:pPr>
              <a:buNone/>
            </a:pPr>
            <a:endParaRPr lang="en-US" sz="1800" dirty="0" smtClean="0"/>
          </a:p>
        </p:txBody>
      </p:sp>
      <p:sp>
        <p:nvSpPr>
          <p:cNvPr id="4" name="Slide Number Placeholder 3"/>
          <p:cNvSpPr>
            <a:spLocks noGrp="1"/>
          </p:cNvSpPr>
          <p:nvPr>
            <p:ph type="sldNum" sz="quarter" idx="12"/>
          </p:nvPr>
        </p:nvSpPr>
        <p:spPr/>
        <p:txBody>
          <a:bodyPr/>
          <a:lstStyle/>
          <a:p>
            <a:fld id="{DD9E3E14-38A0-0946-BEFB-FD0F2B06ADD2}" type="slidenum">
              <a:rPr lang="en-US" smtClean="0"/>
              <a:pPr/>
              <a:t>15</a:t>
            </a:fld>
            <a:endParaRPr lang="en-US" dirty="0"/>
          </a:p>
        </p:txBody>
      </p:sp>
      <p:sp>
        <p:nvSpPr>
          <p:cNvPr id="5" name="Title 1"/>
          <p:cNvSpPr>
            <a:spLocks noGrp="1"/>
          </p:cNvSpPr>
          <p:nvPr>
            <p:ph type="title"/>
          </p:nvPr>
        </p:nvSpPr>
        <p:spPr>
          <a:xfrm>
            <a:off x="457200" y="274638"/>
            <a:ext cx="8229600" cy="1143000"/>
          </a:xfrm>
          <a:solidFill>
            <a:schemeClr val="accent6">
              <a:lumMod val="60000"/>
              <a:lumOff val="40000"/>
            </a:schemeClr>
          </a:solidFill>
        </p:spPr>
        <p:txBody>
          <a:bodyPr>
            <a:normAutofit/>
          </a:bodyPr>
          <a:lstStyle/>
          <a:p>
            <a:pPr algn="l"/>
            <a:r>
              <a:rPr lang="ja-JP" altLang="en-US" sz="2400" smtClean="0"/>
              <a:t>ぶんぽう５：</a:t>
            </a:r>
            <a:r>
              <a:rPr lang="en-US" altLang="ja-JP" sz="2400" dirty="0" smtClean="0"/>
              <a:t>Extending and invitation using </a:t>
            </a:r>
            <a:r>
              <a:rPr lang="ja-JP" altLang="en-US" sz="2400" smtClean="0"/>
              <a:t>ませんか</a:t>
            </a:r>
            <a:endParaRPr lang="ja-JP" altLang="en-U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121275"/>
          </a:xfrm>
        </p:spPr>
        <p:txBody>
          <a:bodyPr>
            <a:normAutofit/>
          </a:bodyPr>
          <a:lstStyle/>
          <a:p>
            <a:r>
              <a:rPr lang="en-US" sz="1800" dirty="0" smtClean="0"/>
              <a:t>Some common expressions for accepting an invitation  are:</a:t>
            </a:r>
          </a:p>
          <a:p>
            <a:pPr>
              <a:buNone/>
            </a:pPr>
            <a:endParaRPr lang="en-US" altLang="ja-JP" sz="1800" dirty="0" smtClean="0"/>
          </a:p>
          <a:p>
            <a:pPr>
              <a:buNone/>
            </a:pPr>
            <a:r>
              <a:rPr lang="en-US" altLang="ja-JP" sz="2600" dirty="0" smtClean="0">
                <a:latin typeface="DFPKyoKaSho-W4" pitchFamily="18" charset="-128"/>
                <a:ea typeface="DFPKyoKaSho-W4" pitchFamily="18" charset="-128"/>
              </a:rPr>
              <a:t>	</a:t>
            </a:r>
            <a:r>
              <a:rPr lang="ja-JP" altLang="en-US" sz="2600" smtClean="0">
                <a:latin typeface="DFPKyoKaSho-W4" pitchFamily="18" charset="-128"/>
                <a:ea typeface="DFPKyoKaSho-W4" pitchFamily="18" charset="-128"/>
              </a:rPr>
              <a:t>いいですね。</a:t>
            </a:r>
            <a:endParaRPr lang="en-US" altLang="ja-JP" sz="2600" dirty="0" smtClean="0">
              <a:latin typeface="DFPKyoKaSho-W4" pitchFamily="18" charset="-128"/>
              <a:ea typeface="DFPKyoKaSho-W4" pitchFamily="18" charset="-128"/>
            </a:endParaRPr>
          </a:p>
          <a:p>
            <a:pPr>
              <a:buNone/>
            </a:pPr>
            <a:r>
              <a:rPr lang="en-US" altLang="ja-JP" sz="1800" dirty="0" smtClean="0">
                <a:latin typeface="Times New Roman" pitchFamily="18" charset="0"/>
                <a:ea typeface="DFPKyoKaSho-W4" pitchFamily="18" charset="-128"/>
                <a:cs typeface="Times New Roman" pitchFamily="18" charset="0"/>
              </a:rPr>
              <a:t>		That sounds great.</a:t>
            </a:r>
          </a:p>
          <a:p>
            <a:pPr>
              <a:buNone/>
            </a:pPr>
            <a:r>
              <a:rPr lang="en-US" altLang="ja-JP" sz="2600" dirty="0" smtClean="0">
                <a:latin typeface="DFPKyoKaSho-W4" pitchFamily="18" charset="-128"/>
                <a:ea typeface="DFPKyoKaSho-W4" pitchFamily="18" charset="-128"/>
              </a:rPr>
              <a:t>	</a:t>
            </a:r>
            <a:r>
              <a:rPr lang="ja-JP" altLang="en-US" sz="2600" smtClean="0">
                <a:latin typeface="DFPKyoKaSho-W4" pitchFamily="18" charset="-128"/>
                <a:ea typeface="DFPKyoKaSho-W4" pitchFamily="18" charset="-128"/>
              </a:rPr>
              <a:t>ええ、ぜひ。</a:t>
            </a:r>
            <a:endParaRPr lang="en-US" altLang="ja-JP" sz="2600" dirty="0" smtClean="0">
              <a:latin typeface="DFPKyoKaSho-W4" pitchFamily="18" charset="-128"/>
              <a:ea typeface="DFPKyoKaSho-W4" pitchFamily="18" charset="-128"/>
            </a:endParaRPr>
          </a:p>
          <a:p>
            <a:pPr>
              <a:buNone/>
            </a:pPr>
            <a:r>
              <a:rPr lang="en-US" altLang="ja-JP" sz="1800" dirty="0" smtClean="0">
                <a:latin typeface="Times New Roman" pitchFamily="18" charset="0"/>
                <a:ea typeface="DFPKyoKaSho-W4" pitchFamily="18" charset="-128"/>
                <a:cs typeface="Times New Roman" pitchFamily="18" charset="0"/>
              </a:rPr>
              <a:t>		Yes, I’d love to. (literally, Yes by all means.)</a:t>
            </a:r>
          </a:p>
          <a:p>
            <a:pPr>
              <a:buNone/>
            </a:pPr>
            <a:r>
              <a:rPr lang="en-US" altLang="ja-JP" sz="2400" dirty="0" smtClean="0">
                <a:latin typeface="DFPKyoKaSho-W4" pitchFamily="18" charset="-128"/>
                <a:ea typeface="DFPKyoKaSho-W4" pitchFamily="18" charset="-128"/>
                <a:cs typeface="Times New Roman" pitchFamily="18" charset="0"/>
              </a:rPr>
              <a:t>	</a:t>
            </a:r>
            <a:r>
              <a:rPr lang="ja-JP" altLang="en-US" sz="2400" smtClean="0">
                <a:latin typeface="DFPKyoKaSho-W4" pitchFamily="18" charset="-128"/>
                <a:ea typeface="DFPKyoKaSho-W4" pitchFamily="18" charset="-128"/>
                <a:cs typeface="Times New Roman" pitchFamily="18" charset="0"/>
              </a:rPr>
              <a:t>ええ、いいですよ。</a:t>
            </a:r>
            <a:endParaRPr lang="en-US" altLang="ja-JP" sz="2400" dirty="0" smtClean="0">
              <a:latin typeface="DFPKyoKaSho-W4" pitchFamily="18" charset="-128"/>
              <a:ea typeface="DFPKyoKaSho-W4" pitchFamily="18" charset="-128"/>
              <a:cs typeface="Times New Roman" pitchFamily="18" charset="0"/>
            </a:endParaRPr>
          </a:p>
          <a:p>
            <a:pPr>
              <a:buNone/>
            </a:pPr>
            <a:r>
              <a:rPr lang="en-US" altLang="ja-JP" sz="2400" dirty="0" smtClean="0">
                <a:latin typeface="DFPKyoKaSho-W4" pitchFamily="18" charset="-128"/>
                <a:ea typeface="DFPKyoKaSho-W4" pitchFamily="18" charset="-128"/>
                <a:cs typeface="Times New Roman" pitchFamily="18" charset="0"/>
              </a:rPr>
              <a:t>		</a:t>
            </a:r>
            <a:r>
              <a:rPr lang="en-US" altLang="ja-JP" sz="1800" dirty="0" smtClean="0">
                <a:latin typeface="Times New Roman" pitchFamily="18" charset="0"/>
                <a:ea typeface="DFPKyoKaSho-W4" pitchFamily="18" charset="-128"/>
                <a:cs typeface="Times New Roman" pitchFamily="18" charset="0"/>
              </a:rPr>
              <a:t>Yes, that would be fine.</a:t>
            </a:r>
            <a:endParaRPr lang="en-US" altLang="ja-JP" sz="2400" dirty="0" smtClean="0">
              <a:latin typeface="DFPKyoKaSho-W4" pitchFamily="18" charset="-128"/>
              <a:ea typeface="DFPKyoKaSho-W4" pitchFamily="18" charset="-128"/>
              <a:cs typeface="Times New Roman" pitchFamily="18" charset="0"/>
            </a:endParaRPr>
          </a:p>
          <a:p>
            <a:pPr>
              <a:buNone/>
            </a:pPr>
            <a:endParaRPr lang="en-US" sz="1800" dirty="0" smtClean="0"/>
          </a:p>
          <a:p>
            <a:pPr>
              <a:buNone/>
            </a:pPr>
            <a:endParaRPr lang="en-US" sz="1800" dirty="0" smtClean="0"/>
          </a:p>
          <a:p>
            <a:pPr>
              <a:buNone/>
            </a:pPr>
            <a:endParaRPr lang="en-US" sz="1800" dirty="0" smtClean="0"/>
          </a:p>
          <a:p>
            <a:pPr>
              <a:buNone/>
            </a:pPr>
            <a:endParaRPr lang="en-US" sz="1800" dirty="0" smtClean="0"/>
          </a:p>
        </p:txBody>
      </p:sp>
      <p:sp>
        <p:nvSpPr>
          <p:cNvPr id="4" name="Slide Number Placeholder 3"/>
          <p:cNvSpPr>
            <a:spLocks noGrp="1"/>
          </p:cNvSpPr>
          <p:nvPr>
            <p:ph type="sldNum" sz="quarter" idx="12"/>
          </p:nvPr>
        </p:nvSpPr>
        <p:spPr/>
        <p:txBody>
          <a:bodyPr/>
          <a:lstStyle/>
          <a:p>
            <a:fld id="{DD9E3E14-38A0-0946-BEFB-FD0F2B06ADD2}" type="slidenum">
              <a:rPr lang="en-US" smtClean="0"/>
              <a:pPr/>
              <a:t>16</a:t>
            </a:fld>
            <a:endParaRPr lang="en-US" dirty="0"/>
          </a:p>
        </p:txBody>
      </p:sp>
      <p:sp>
        <p:nvSpPr>
          <p:cNvPr id="5" name="Title 1"/>
          <p:cNvSpPr>
            <a:spLocks noGrp="1"/>
          </p:cNvSpPr>
          <p:nvPr>
            <p:ph type="title"/>
          </p:nvPr>
        </p:nvSpPr>
        <p:spPr>
          <a:xfrm>
            <a:off x="457200" y="274638"/>
            <a:ext cx="8229600" cy="1143000"/>
          </a:xfrm>
          <a:solidFill>
            <a:schemeClr val="accent6">
              <a:lumMod val="60000"/>
              <a:lumOff val="40000"/>
            </a:schemeClr>
          </a:solidFill>
        </p:spPr>
        <p:txBody>
          <a:bodyPr>
            <a:normAutofit/>
          </a:bodyPr>
          <a:lstStyle/>
          <a:p>
            <a:pPr algn="l"/>
            <a:r>
              <a:rPr lang="ja-JP" altLang="en-US" sz="2400" smtClean="0"/>
              <a:t>ぶんぽう５：</a:t>
            </a:r>
            <a:r>
              <a:rPr lang="en-US" altLang="ja-JP" sz="2400" dirty="0" smtClean="0"/>
              <a:t>Extending and invitation using </a:t>
            </a:r>
            <a:r>
              <a:rPr lang="ja-JP" altLang="en-US" sz="2400" smtClean="0"/>
              <a:t>ませんか</a:t>
            </a:r>
            <a:endParaRPr lang="ja-JP" altLang="en-U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686800" cy="5121275"/>
          </a:xfrm>
        </p:spPr>
        <p:txBody>
          <a:bodyPr>
            <a:normAutofit/>
          </a:bodyPr>
          <a:lstStyle/>
          <a:p>
            <a:pPr>
              <a:buNone/>
            </a:pPr>
            <a:endParaRPr lang="en-US" altLang="ja-JP" sz="1800" dirty="0" smtClean="0"/>
          </a:p>
          <a:p>
            <a:pPr>
              <a:buNone/>
            </a:pPr>
            <a:endParaRPr lang="en-US" altLang="ja-JP" sz="1800" dirty="0" smtClean="0"/>
          </a:p>
          <a:p>
            <a:pPr>
              <a:buNone/>
            </a:pPr>
            <a:endParaRPr lang="en-US" altLang="ja-JP" sz="1800" dirty="0" smtClean="0"/>
          </a:p>
          <a:p>
            <a:pPr>
              <a:buNone/>
            </a:pPr>
            <a:endParaRPr lang="en-US" altLang="ja-JP" sz="1800" dirty="0" smtClean="0"/>
          </a:p>
          <a:p>
            <a:pPr>
              <a:buNone/>
            </a:pPr>
            <a:endParaRPr lang="en-US" altLang="ja-JP" sz="2400" dirty="0" smtClean="0">
              <a:latin typeface="DFPKyoKaSho-W4" pitchFamily="18" charset="-128"/>
              <a:ea typeface="DFPKyoKaSho-W4" pitchFamily="18" charset="-128"/>
            </a:endParaRPr>
          </a:p>
          <a:p>
            <a:pPr>
              <a:buNone/>
            </a:pPr>
            <a:endParaRPr lang="en-US" altLang="ja-JP" sz="2400" dirty="0" smtClean="0">
              <a:latin typeface="DFPKyoKaSho-W4" pitchFamily="18" charset="-128"/>
              <a:ea typeface="DFPKyoKaSho-W4" pitchFamily="18" charset="-128"/>
            </a:endParaRPr>
          </a:p>
          <a:p>
            <a:pPr>
              <a:buNone/>
            </a:pPr>
            <a:endParaRPr lang="en-US" altLang="ja-JP" sz="2400" dirty="0" smtClean="0">
              <a:latin typeface="DFPKyoKaSho-W4" pitchFamily="18" charset="-128"/>
              <a:ea typeface="DFPKyoKaSho-W4" pitchFamily="18" charset="-128"/>
            </a:endParaRPr>
          </a:p>
          <a:p>
            <a:pPr>
              <a:buNone/>
            </a:pPr>
            <a:r>
              <a:rPr lang="ja-JP" altLang="en-US" sz="2400" smtClean="0">
                <a:latin typeface="DFPKyoKaSho-W4" pitchFamily="18" charset="-128"/>
                <a:ea typeface="DFPKyoKaSho-W4" pitchFamily="18" charset="-128"/>
              </a:rPr>
              <a:t>みちこ：</a:t>
            </a:r>
            <a:r>
              <a:rPr lang="en-US" altLang="ja-JP" sz="2400" dirty="0" smtClean="0">
                <a:latin typeface="DFPKyoKaSho-W4" pitchFamily="18" charset="-128"/>
                <a:ea typeface="DFPKyoKaSho-W4" pitchFamily="18" charset="-128"/>
              </a:rPr>
              <a:t>	</a:t>
            </a:r>
            <a:r>
              <a:rPr lang="ja-JP" altLang="en-US" sz="2400" smtClean="0">
                <a:latin typeface="DFPKyoKaSho-W4" pitchFamily="18" charset="-128"/>
                <a:ea typeface="DFPKyoKaSho-W4" pitchFamily="18" charset="-128"/>
              </a:rPr>
              <a:t>　　こんどの　やすみは　いそがしいですか。</a:t>
            </a:r>
            <a:endParaRPr lang="en-US" altLang="ja-JP" sz="2400" dirty="0" smtClean="0">
              <a:latin typeface="DFPKyoKaSho-W4" pitchFamily="18" charset="-128"/>
              <a:ea typeface="DFPKyoKaSho-W4" pitchFamily="18" charset="-128"/>
            </a:endParaRPr>
          </a:p>
          <a:p>
            <a:pPr>
              <a:buNone/>
            </a:pPr>
            <a:r>
              <a:rPr lang="ja-JP" altLang="en-US" sz="2400" smtClean="0">
                <a:latin typeface="DFPKyoKaSho-W4" pitchFamily="18" charset="-128"/>
                <a:ea typeface="DFPKyoKaSho-W4" pitchFamily="18" charset="-128"/>
              </a:rPr>
              <a:t>たろう：</a:t>
            </a:r>
            <a:r>
              <a:rPr lang="en-US" altLang="ja-JP" sz="2400" dirty="0" smtClean="0">
                <a:latin typeface="DFPKyoKaSho-W4" pitchFamily="18" charset="-128"/>
                <a:ea typeface="DFPKyoKaSho-W4" pitchFamily="18" charset="-128"/>
              </a:rPr>
              <a:t>	</a:t>
            </a:r>
            <a:r>
              <a:rPr lang="ja-JP" altLang="en-US" sz="2400" smtClean="0">
                <a:latin typeface="DFPKyoKaSho-W4" pitchFamily="18" charset="-128"/>
                <a:ea typeface="DFPKyoKaSho-W4" pitchFamily="18" charset="-128"/>
              </a:rPr>
              <a:t>　　いいえ、いそがくしくありません。</a:t>
            </a:r>
            <a:endParaRPr lang="en-US" altLang="ja-JP" sz="2400" dirty="0" smtClean="0">
              <a:latin typeface="DFPKyoKaSho-W4" pitchFamily="18" charset="-128"/>
              <a:ea typeface="DFPKyoKaSho-W4" pitchFamily="18" charset="-128"/>
            </a:endParaRPr>
          </a:p>
          <a:p>
            <a:pPr>
              <a:buNone/>
            </a:pPr>
            <a:r>
              <a:rPr lang="ja-JP" altLang="en-US" sz="2400" smtClean="0">
                <a:latin typeface="DFPKyoKaSho-W4" pitchFamily="18" charset="-128"/>
                <a:ea typeface="DFPKyoKaSho-W4" pitchFamily="18" charset="-128"/>
              </a:rPr>
              <a:t>みちこ：</a:t>
            </a:r>
            <a:r>
              <a:rPr lang="en-US" altLang="ja-JP" sz="2400" dirty="0" smtClean="0">
                <a:latin typeface="DFPKyoKaSho-W4" pitchFamily="18" charset="-128"/>
                <a:ea typeface="DFPKyoKaSho-W4" pitchFamily="18" charset="-128"/>
              </a:rPr>
              <a:t>	</a:t>
            </a:r>
            <a:r>
              <a:rPr lang="ja-JP" altLang="en-US" sz="2400" smtClean="0">
                <a:latin typeface="DFPKyoKaSho-W4" pitchFamily="18" charset="-128"/>
                <a:ea typeface="DFPKyoKaSho-W4" pitchFamily="18" charset="-128"/>
              </a:rPr>
              <a:t>　　じゃあ、えいがに　いきませんか。</a:t>
            </a:r>
            <a:endParaRPr lang="en-US" altLang="ja-JP" sz="2400" dirty="0" smtClean="0">
              <a:latin typeface="DFPKyoKaSho-W4" pitchFamily="18" charset="-128"/>
              <a:ea typeface="DFPKyoKaSho-W4" pitchFamily="18" charset="-128"/>
            </a:endParaRPr>
          </a:p>
          <a:p>
            <a:pPr>
              <a:buNone/>
            </a:pPr>
            <a:r>
              <a:rPr lang="ja-JP" altLang="en-US" sz="2400" smtClean="0">
                <a:latin typeface="DFPKyoKaSho-W4" pitchFamily="18" charset="-128"/>
                <a:ea typeface="DFPKyoKaSho-W4" pitchFamily="18" charset="-128"/>
              </a:rPr>
              <a:t>たろう：</a:t>
            </a:r>
            <a:r>
              <a:rPr lang="en-US" altLang="ja-JP" sz="2400" dirty="0" smtClean="0">
                <a:latin typeface="DFPKyoKaSho-W4" pitchFamily="18" charset="-128"/>
                <a:ea typeface="DFPKyoKaSho-W4" pitchFamily="18" charset="-128"/>
              </a:rPr>
              <a:t>	</a:t>
            </a:r>
            <a:r>
              <a:rPr lang="ja-JP" altLang="en-US" sz="2400" smtClean="0">
                <a:latin typeface="DFPKyoKaSho-W4" pitchFamily="18" charset="-128"/>
                <a:ea typeface="DFPKyoKaSho-W4" pitchFamily="18" charset="-128"/>
              </a:rPr>
              <a:t>◎　いいですね。</a:t>
            </a:r>
            <a:endParaRPr lang="en-US" altLang="ja-JP" sz="2400" dirty="0" smtClean="0">
              <a:latin typeface="DFPKyoKaSho-W4" pitchFamily="18" charset="-128"/>
              <a:ea typeface="DFPKyoKaSho-W4" pitchFamily="18" charset="-128"/>
              <a:cs typeface="Times New Roman" pitchFamily="18" charset="0"/>
            </a:endParaRPr>
          </a:p>
          <a:p>
            <a:pPr>
              <a:buNone/>
            </a:pPr>
            <a:r>
              <a:rPr lang="en-US" altLang="ja-JP" sz="2400" dirty="0" smtClean="0">
                <a:latin typeface="DFPKyoKaSho-W4" pitchFamily="18" charset="-128"/>
                <a:ea typeface="DFPKyoKaSho-W4" pitchFamily="18" charset="-128"/>
              </a:rPr>
              <a:t>				×	 </a:t>
            </a:r>
            <a:r>
              <a:rPr lang="ja-JP" altLang="en-US" sz="2400" smtClean="0">
                <a:latin typeface="DFPKyoKaSho-W4" pitchFamily="18" charset="-128"/>
                <a:ea typeface="DFPKyoKaSho-W4" pitchFamily="18" charset="-128"/>
              </a:rPr>
              <a:t>すみません、ちょっと　ようじが　あって。</a:t>
            </a:r>
            <a:endParaRPr lang="en-US" altLang="ja-JP" sz="2400" dirty="0" smtClean="0">
              <a:latin typeface="DFPKyoKaSho-W4" pitchFamily="18" charset="-128"/>
              <a:ea typeface="DFPKyoKaSho-W4" pitchFamily="18" charset="-128"/>
            </a:endParaRPr>
          </a:p>
          <a:p>
            <a:pPr>
              <a:buNone/>
            </a:pPr>
            <a:endParaRPr lang="en-US" sz="1800" dirty="0" smtClean="0"/>
          </a:p>
        </p:txBody>
      </p:sp>
      <p:sp>
        <p:nvSpPr>
          <p:cNvPr id="4" name="Slide Number Placeholder 3"/>
          <p:cNvSpPr>
            <a:spLocks noGrp="1"/>
          </p:cNvSpPr>
          <p:nvPr>
            <p:ph type="sldNum" sz="quarter" idx="12"/>
          </p:nvPr>
        </p:nvSpPr>
        <p:spPr/>
        <p:txBody>
          <a:bodyPr/>
          <a:lstStyle/>
          <a:p>
            <a:fld id="{DD9E3E14-38A0-0946-BEFB-FD0F2B06ADD2}" type="slidenum">
              <a:rPr lang="en-US" smtClean="0"/>
              <a:pPr/>
              <a:t>17</a:t>
            </a:fld>
            <a:endParaRPr lang="en-US" dirty="0"/>
          </a:p>
        </p:txBody>
      </p:sp>
      <p:sp>
        <p:nvSpPr>
          <p:cNvPr id="5" name="Title 1"/>
          <p:cNvSpPr>
            <a:spLocks noGrp="1"/>
          </p:cNvSpPr>
          <p:nvPr>
            <p:ph type="title"/>
          </p:nvPr>
        </p:nvSpPr>
        <p:spPr>
          <a:xfrm>
            <a:off x="457200" y="274638"/>
            <a:ext cx="8229600" cy="1143000"/>
          </a:xfrm>
          <a:solidFill>
            <a:schemeClr val="accent6">
              <a:lumMod val="60000"/>
              <a:lumOff val="40000"/>
            </a:schemeClr>
          </a:solidFill>
        </p:spPr>
        <p:txBody>
          <a:bodyPr>
            <a:normAutofit/>
          </a:bodyPr>
          <a:lstStyle/>
          <a:p>
            <a:pPr algn="l"/>
            <a:r>
              <a:rPr lang="ja-JP" altLang="en-US" sz="2400" smtClean="0"/>
              <a:t>ぶんぽう５：</a:t>
            </a:r>
            <a:r>
              <a:rPr lang="en-US" altLang="ja-JP" sz="2400" dirty="0" smtClean="0"/>
              <a:t>Extending and invitation using </a:t>
            </a:r>
            <a:r>
              <a:rPr lang="ja-JP" altLang="en-US" sz="2400" smtClean="0"/>
              <a:t>ませんか</a:t>
            </a:r>
            <a:endParaRPr lang="ja-JP" altLang="en-US" sz="2400" dirty="0"/>
          </a:p>
        </p:txBody>
      </p:sp>
      <p:pic>
        <p:nvPicPr>
          <p:cNvPr id="74755" name="Picture 3" descr="D:\JPG\04\1.jpg"/>
          <p:cNvPicPr>
            <a:picLocks noChangeAspect="1" noChangeArrowheads="1"/>
          </p:cNvPicPr>
          <p:nvPr/>
        </p:nvPicPr>
        <p:blipFill>
          <a:blip r:embed="rId2"/>
          <a:srcRect/>
          <a:stretch>
            <a:fillRect/>
          </a:stretch>
        </p:blipFill>
        <p:spPr bwMode="auto">
          <a:xfrm>
            <a:off x="3235953" y="1878081"/>
            <a:ext cx="2628629" cy="1893819"/>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35427"/>
            <a:ext cx="8229600" cy="1143000"/>
          </a:xfrm>
          <a:solidFill>
            <a:schemeClr val="accent2">
              <a:lumMod val="60000"/>
              <a:lumOff val="40000"/>
            </a:schemeClr>
          </a:solidFill>
        </p:spPr>
        <p:txBody>
          <a:bodyPr>
            <a:normAutofit/>
          </a:bodyPr>
          <a:lstStyle/>
          <a:p>
            <a:r>
              <a:rPr lang="ja-JP" altLang="en-US" smtClean="0"/>
              <a:t>かんじ</a:t>
            </a:r>
            <a:endParaRPr lang="en-US" dirty="0"/>
          </a:p>
        </p:txBody>
      </p:sp>
      <p:sp>
        <p:nvSpPr>
          <p:cNvPr id="4" name="Slide Number Placeholder 3"/>
          <p:cNvSpPr>
            <a:spLocks noGrp="1"/>
          </p:cNvSpPr>
          <p:nvPr>
            <p:ph type="sldNum" sz="quarter" idx="12"/>
          </p:nvPr>
        </p:nvSpPr>
        <p:spPr/>
        <p:txBody>
          <a:bodyPr/>
          <a:lstStyle/>
          <a:p>
            <a:fld id="{DD9E3E14-38A0-0946-BEFB-FD0F2B06ADD2}"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6">
              <a:lumMod val="60000"/>
              <a:lumOff val="40000"/>
            </a:schemeClr>
          </a:solidFill>
        </p:spPr>
        <p:txBody>
          <a:bodyPr>
            <a:normAutofit fontScale="90000"/>
          </a:bodyPr>
          <a:lstStyle/>
          <a:p>
            <a:r>
              <a:rPr lang="en-US" sz="3600" dirty="0" smtClean="0"/>
              <a:t>Kanji derived from pictures and symbols (2)</a:t>
            </a:r>
            <a:br>
              <a:rPr lang="en-US" sz="3600" dirty="0" smtClean="0"/>
            </a:br>
            <a:r>
              <a:rPr lang="en-US" sz="3600" dirty="0" smtClean="0"/>
              <a:t>(p243)</a:t>
            </a:r>
            <a:endParaRPr lang="en-US" sz="3600" dirty="0"/>
          </a:p>
        </p:txBody>
      </p:sp>
      <p:pic>
        <p:nvPicPr>
          <p:cNvPr id="75779" name="Picture 3"/>
          <p:cNvPicPr>
            <a:picLocks noChangeAspect="1" noChangeArrowheads="1"/>
          </p:cNvPicPr>
          <p:nvPr/>
        </p:nvPicPr>
        <p:blipFill>
          <a:blip r:embed="rId3"/>
          <a:srcRect/>
          <a:stretch>
            <a:fillRect/>
          </a:stretch>
        </p:blipFill>
        <p:spPr bwMode="auto">
          <a:xfrm>
            <a:off x="457200" y="1690688"/>
            <a:ext cx="8229600" cy="35435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normAutofit/>
          </a:bodyPr>
          <a:lstStyle/>
          <a:p>
            <a:r>
              <a:rPr lang="ja-JP" altLang="en-US" smtClean="0"/>
              <a:t>１１月２３日</a:t>
            </a:r>
            <a:r>
              <a:rPr lang="ja-JP" altLang="en-US" dirty="0" smtClean="0"/>
              <a:t>月</a:t>
            </a:r>
            <a:r>
              <a:rPr lang="ja-JP" altLang="en-US" smtClean="0"/>
              <a:t>曜</a:t>
            </a:r>
            <a:r>
              <a:rPr lang="ja-JP" altLang="en-US" dirty="0" smtClean="0"/>
              <a:t>日</a:t>
            </a:r>
            <a:endParaRPr lang="en-US" dirty="0"/>
          </a:p>
        </p:txBody>
      </p:sp>
      <p:sp>
        <p:nvSpPr>
          <p:cNvPr id="3" name="Content Placeholder 2"/>
          <p:cNvSpPr>
            <a:spLocks noGrp="1"/>
          </p:cNvSpPr>
          <p:nvPr>
            <p:ph idx="1"/>
          </p:nvPr>
        </p:nvSpPr>
        <p:spPr>
          <a:xfrm>
            <a:off x="0" y="1600200"/>
            <a:ext cx="9144000" cy="4756150"/>
          </a:xfrm>
        </p:spPr>
        <p:txBody>
          <a:bodyPr>
            <a:normAutofit/>
          </a:bodyPr>
          <a:lstStyle/>
          <a:p>
            <a:r>
              <a:rPr lang="ja-JP" altLang="en-US" smtClean="0"/>
              <a:t>ぶ</a:t>
            </a:r>
            <a:r>
              <a:rPr lang="ja-JP" altLang="en-US" dirty="0" smtClean="0"/>
              <a:t>んぽ</a:t>
            </a:r>
            <a:r>
              <a:rPr lang="ja-JP" altLang="en-US" smtClean="0"/>
              <a:t>う４（</a:t>
            </a:r>
            <a:r>
              <a:rPr lang="en-US" altLang="ja-JP" dirty="0" smtClean="0"/>
              <a:t>Connecting phrases, using </a:t>
            </a:r>
            <a:r>
              <a:rPr lang="ja-JP" altLang="en-US" smtClean="0"/>
              <a:t>て</a:t>
            </a:r>
            <a:r>
              <a:rPr lang="en-US" altLang="ja-JP" dirty="0" smtClean="0"/>
              <a:t>-form</a:t>
            </a:r>
            <a:r>
              <a:rPr lang="ja-JP" altLang="en-US" smtClean="0"/>
              <a:t>）</a:t>
            </a:r>
            <a:endParaRPr lang="en-US" altLang="ja-JP" dirty="0" smtClean="0"/>
          </a:p>
          <a:p>
            <a:r>
              <a:rPr lang="ja-JP" altLang="en-US" dirty="0" smtClean="0"/>
              <a:t>ぶんぽ</a:t>
            </a:r>
            <a:r>
              <a:rPr lang="ja-JP" altLang="en-US" smtClean="0"/>
              <a:t>う５（</a:t>
            </a:r>
            <a:r>
              <a:rPr lang="en-US" altLang="ja-JP" dirty="0" smtClean="0"/>
              <a:t>Extending an invitation using </a:t>
            </a:r>
            <a:r>
              <a:rPr lang="ja-JP" altLang="en-US" smtClean="0"/>
              <a:t>ませんか）</a:t>
            </a:r>
            <a:endParaRPr lang="en-US" altLang="ja-JP" dirty="0" smtClean="0"/>
          </a:p>
          <a:p>
            <a:r>
              <a:rPr lang="ja-JP" altLang="en-US" dirty="0" smtClean="0"/>
              <a:t>かん</a:t>
            </a:r>
            <a:r>
              <a:rPr lang="ja-JP" altLang="en-US" smtClean="0"/>
              <a:t>じ（今、私、月、火、水、木、金、土、</a:t>
            </a:r>
            <a:endParaRPr lang="en-US" altLang="ja-JP" dirty="0" smtClean="0"/>
          </a:p>
          <a:p>
            <a:pPr>
              <a:buNone/>
            </a:pPr>
            <a:r>
              <a:rPr lang="en-US" altLang="ja-JP" dirty="0" smtClean="0"/>
              <a:t>				</a:t>
            </a:r>
            <a:r>
              <a:rPr lang="ja-JP" altLang="en-US" smtClean="0"/>
              <a:t>　曜、何、週、末、休）</a:t>
            </a:r>
            <a:endParaRPr lang="en-US" altLang="ja-JP" dirty="0" smtClean="0"/>
          </a:p>
          <a:p>
            <a:pPr>
              <a:buNone/>
            </a:pPr>
            <a:endParaRPr lang="en-US" altLang="ja-JP" dirty="0" smtClean="0"/>
          </a:p>
          <a:p>
            <a:pPr>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DD9E3E14-38A0-0946-BEFB-FD0F2B06ADD2}"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lstStyle/>
          <a:p>
            <a:r>
              <a:rPr lang="ja-JP" altLang="en-US" smtClean="0"/>
              <a:t>きょうのかんじ</a:t>
            </a:r>
            <a:endParaRPr lang="en-US" dirty="0"/>
          </a:p>
        </p:txBody>
      </p:sp>
      <p:sp>
        <p:nvSpPr>
          <p:cNvPr id="3" name="Content Placeholder 2"/>
          <p:cNvSpPr>
            <a:spLocks noGrp="1"/>
          </p:cNvSpPr>
          <p:nvPr>
            <p:ph idx="1"/>
          </p:nvPr>
        </p:nvSpPr>
        <p:spPr>
          <a:xfrm>
            <a:off x="457200" y="1600200"/>
            <a:ext cx="8686800" cy="4525963"/>
          </a:xfrm>
        </p:spPr>
        <p:txBody>
          <a:bodyPr>
            <a:normAutofit/>
          </a:bodyPr>
          <a:lstStyle/>
          <a:p>
            <a:r>
              <a:rPr lang="ja-JP" altLang="en-US" sz="4800" smtClean="0">
                <a:latin typeface="DFPKyoKaSho-W4" pitchFamily="18" charset="-128"/>
                <a:ea typeface="DFPKyoKaSho-W4" pitchFamily="18" charset="-128"/>
              </a:rPr>
              <a:t>今、私、月、火、水、木、金</a:t>
            </a:r>
            <a:endParaRPr lang="en-US" altLang="ja-JP" sz="4800" dirty="0" smtClean="0">
              <a:latin typeface="DFPKyoKaSho-W4" pitchFamily="18" charset="-128"/>
              <a:ea typeface="DFPKyoKaSho-W4" pitchFamily="18" charset="-128"/>
            </a:endParaRPr>
          </a:p>
          <a:p>
            <a:pPr>
              <a:buNone/>
            </a:pPr>
            <a:r>
              <a:rPr lang="en-US" altLang="ja-JP" sz="4800" dirty="0" smtClean="0">
                <a:latin typeface="DFPKyoKaSho-W4" pitchFamily="18" charset="-128"/>
                <a:ea typeface="DFPKyoKaSho-W4" pitchFamily="18" charset="-128"/>
              </a:rPr>
              <a:t>	</a:t>
            </a:r>
            <a:r>
              <a:rPr lang="ja-JP" altLang="en-US" sz="4800" smtClean="0">
                <a:latin typeface="DFPKyoKaSho-W4" pitchFamily="18" charset="-128"/>
                <a:ea typeface="DFPKyoKaSho-W4" pitchFamily="18" charset="-128"/>
              </a:rPr>
              <a:t>土、曜、何、週、末、休</a:t>
            </a:r>
            <a:r>
              <a:rPr lang="ja-JP" altLang="en-US" sz="4800" dirty="0">
                <a:latin typeface="DFPKyoKaSho-W4" pitchFamily="18" charset="-128"/>
                <a:ea typeface="DFPKyoKaSho-W4" pitchFamily="18" charset="-128"/>
              </a:rPr>
              <a:t>　</a:t>
            </a:r>
            <a:endParaRPr lang="en-US" altLang="ja-JP" sz="4800" dirty="0" smtClean="0">
              <a:latin typeface="DFPKyoKaSho-W4" pitchFamily="18" charset="-128"/>
              <a:ea typeface="DFPKyoKaSho-W4" pitchFamily="18" charset="-128"/>
            </a:endParaRPr>
          </a:p>
        </p:txBody>
      </p:sp>
      <p:sp>
        <p:nvSpPr>
          <p:cNvPr id="4" name="Slide Number Placeholder 3"/>
          <p:cNvSpPr>
            <a:spLocks noGrp="1"/>
          </p:cNvSpPr>
          <p:nvPr>
            <p:ph type="sldNum" sz="quarter" idx="12"/>
          </p:nvPr>
        </p:nvSpPr>
        <p:spPr/>
        <p:txBody>
          <a:bodyPr/>
          <a:lstStyle/>
          <a:p>
            <a:fld id="{DD9E3E14-38A0-0946-BEFB-FD0F2B06ADD2}"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9E3E14-38A0-0946-BEFB-FD0F2B06ADD2}" type="slidenum">
              <a:rPr lang="en-US" smtClean="0"/>
              <a:pPr/>
              <a:t>21</a:t>
            </a:fld>
            <a:endParaRPr lang="en-US" dirty="0"/>
          </a:p>
        </p:txBody>
      </p:sp>
      <p:sp>
        <p:nvSpPr>
          <p:cNvPr id="5" name="TextBox 4"/>
          <p:cNvSpPr txBox="1"/>
          <p:nvPr/>
        </p:nvSpPr>
        <p:spPr>
          <a:xfrm>
            <a:off x="774915" y="5151815"/>
            <a:ext cx="7640665" cy="1200329"/>
          </a:xfrm>
          <a:prstGeom prst="rect">
            <a:avLst/>
          </a:prstGeom>
          <a:solidFill>
            <a:schemeClr val="accent2">
              <a:lumMod val="60000"/>
              <a:lumOff val="40000"/>
            </a:schemeClr>
          </a:solidFill>
        </p:spPr>
        <p:txBody>
          <a:bodyPr wrap="square" rtlCol="0">
            <a:spAutoFit/>
          </a:bodyPr>
          <a:lstStyle/>
          <a:p>
            <a:pPr>
              <a:buFont typeface="Arial" pitchFamily="34" charset="0"/>
              <a:buChar char="•"/>
            </a:pPr>
            <a:r>
              <a:rPr lang="ja-JP" altLang="en-US" sz="2400" smtClean="0">
                <a:latin typeface="DFPKyoKaSho-W4" pitchFamily="18" charset="-128"/>
                <a:ea typeface="DFPKyoKaSho-W4" pitchFamily="18" charset="-128"/>
              </a:rPr>
              <a:t>いま</a:t>
            </a:r>
            <a:endParaRPr lang="en-US" altLang="ja-JP" sz="2400" dirty="0" smtClean="0">
              <a:latin typeface="DFPKyoKaSho-W4" pitchFamily="18" charset="-128"/>
              <a:ea typeface="DFPKyoKaSho-W4" pitchFamily="18" charset="-128"/>
            </a:endParaRPr>
          </a:p>
          <a:p>
            <a:pPr>
              <a:buFont typeface="Arial" pitchFamily="34" charset="0"/>
              <a:buChar char="•"/>
            </a:pPr>
            <a:r>
              <a:rPr lang="ja-JP" altLang="en-US" sz="2400" smtClean="0">
                <a:latin typeface="DFPKyoKaSho-W4" pitchFamily="18" charset="-128"/>
                <a:ea typeface="DFPKyoKaSho-W4" pitchFamily="18" charset="-128"/>
              </a:rPr>
              <a:t>コン</a:t>
            </a:r>
            <a:endParaRPr lang="en-US" altLang="ja-JP" sz="2400" dirty="0" smtClean="0">
              <a:latin typeface="DFPKyoKaSho-W4" pitchFamily="18" charset="-128"/>
              <a:ea typeface="DFPKyoKaSho-W4" pitchFamily="18" charset="-128"/>
            </a:endParaRPr>
          </a:p>
          <a:p>
            <a:pPr>
              <a:buFont typeface="Arial" pitchFamily="34" charset="0"/>
              <a:buChar char="•"/>
            </a:pPr>
            <a:r>
              <a:rPr lang="ja-JP" altLang="en-US" sz="2400" smtClean="0">
                <a:latin typeface="DFPKyoKaSho-W4" pitchFamily="18" charset="-128"/>
                <a:ea typeface="DFPKyoKaSho-W4" pitchFamily="18" charset="-128"/>
              </a:rPr>
              <a:t>今、何時ですか。今週、今日</a:t>
            </a:r>
            <a:endParaRPr lang="en-US" sz="2400" dirty="0">
              <a:latin typeface="DFPKyoKaSho-W4" pitchFamily="18" charset="-128"/>
              <a:ea typeface="DFPKyoKaSho-W4" pitchFamily="18" charset="-128"/>
            </a:endParaRPr>
          </a:p>
        </p:txBody>
      </p:sp>
      <p:sp>
        <p:nvSpPr>
          <p:cNvPr id="6" name="Rounded Rectangle 5"/>
          <p:cNvSpPr/>
          <p:nvPr/>
        </p:nvSpPr>
        <p:spPr>
          <a:xfrm>
            <a:off x="2401712" y="526942"/>
            <a:ext cx="4328097" cy="4169044"/>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7" name="imac.mov">
            <a:hlinkClick r:id="" action="ppaction://media"/>
          </p:cNvPr>
          <p:cNvPicPr/>
          <p:nvPr>
            <a:videoFile r:link="rId1"/>
          </p:nvPr>
        </p:nvPicPr>
        <p:blipFill>
          <a:blip r:embed="rId3"/>
          <a:stretch>
            <a:fillRect/>
          </a:stretch>
        </p:blipFill>
        <p:spPr>
          <a:xfrm>
            <a:off x="2539999" y="1143000"/>
            <a:ext cx="4030133" cy="3022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9E3E14-38A0-0946-BEFB-FD0F2B06ADD2}" type="slidenum">
              <a:rPr lang="en-US" smtClean="0"/>
              <a:pPr/>
              <a:t>22</a:t>
            </a:fld>
            <a:endParaRPr lang="en-US" dirty="0"/>
          </a:p>
        </p:txBody>
      </p:sp>
      <p:sp>
        <p:nvSpPr>
          <p:cNvPr id="5" name="TextBox 4"/>
          <p:cNvSpPr txBox="1"/>
          <p:nvPr/>
        </p:nvSpPr>
        <p:spPr>
          <a:xfrm>
            <a:off x="774915" y="5151815"/>
            <a:ext cx="7640665" cy="830997"/>
          </a:xfrm>
          <a:prstGeom prst="rect">
            <a:avLst/>
          </a:prstGeom>
          <a:solidFill>
            <a:schemeClr val="accent2">
              <a:lumMod val="60000"/>
              <a:lumOff val="40000"/>
            </a:schemeClr>
          </a:solidFill>
        </p:spPr>
        <p:txBody>
          <a:bodyPr wrap="square" rtlCol="0">
            <a:spAutoFit/>
          </a:bodyPr>
          <a:lstStyle/>
          <a:p>
            <a:pPr>
              <a:buFont typeface="Arial" pitchFamily="34" charset="0"/>
              <a:buChar char="•"/>
            </a:pPr>
            <a:r>
              <a:rPr lang="ja-JP" altLang="en-US" sz="2400" smtClean="0">
                <a:latin typeface="DFPKyoKaSho-W4" pitchFamily="18" charset="-128"/>
                <a:ea typeface="DFPKyoKaSho-W4" pitchFamily="18" charset="-128"/>
              </a:rPr>
              <a:t>わたし</a:t>
            </a:r>
            <a:endParaRPr lang="en-US" altLang="ja-JP" sz="2400" dirty="0" smtClean="0">
              <a:latin typeface="DFPKyoKaSho-W4" pitchFamily="18" charset="-128"/>
              <a:ea typeface="DFPKyoKaSho-W4" pitchFamily="18" charset="-128"/>
            </a:endParaRPr>
          </a:p>
          <a:p>
            <a:pPr>
              <a:buFont typeface="Arial" pitchFamily="34" charset="0"/>
              <a:buChar char="•"/>
            </a:pPr>
            <a:r>
              <a:rPr lang="ja-JP" altLang="en-US" sz="2400" smtClean="0">
                <a:latin typeface="DFPKyoKaSho-W4" pitchFamily="18" charset="-128"/>
                <a:ea typeface="DFPKyoKaSho-W4" pitchFamily="18" charset="-128"/>
              </a:rPr>
              <a:t>私は日本人です。</a:t>
            </a:r>
            <a:endParaRPr lang="en-US" sz="2400" dirty="0">
              <a:latin typeface="DFPKyoKaSho-W4" pitchFamily="18" charset="-128"/>
              <a:ea typeface="DFPKyoKaSho-W4" pitchFamily="18" charset="-128"/>
            </a:endParaRPr>
          </a:p>
        </p:txBody>
      </p:sp>
      <p:sp>
        <p:nvSpPr>
          <p:cNvPr id="6" name="Rounded Rectangle 5"/>
          <p:cNvSpPr/>
          <p:nvPr/>
        </p:nvSpPr>
        <p:spPr>
          <a:xfrm>
            <a:off x="2401712" y="526942"/>
            <a:ext cx="4328097" cy="4169044"/>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7" name="watashic.mov">
            <a:hlinkClick r:id="" action="ppaction://media"/>
          </p:cNvPr>
          <p:cNvPicPr/>
          <p:nvPr>
            <a:videoFile r:link="rId1"/>
          </p:nvPr>
        </p:nvPicPr>
        <p:blipFill>
          <a:blip r:embed="rId3"/>
          <a:stretch>
            <a:fillRect/>
          </a:stretch>
        </p:blipFill>
        <p:spPr>
          <a:xfrm>
            <a:off x="2540000" y="1143000"/>
            <a:ext cx="3962400" cy="2971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9E3E14-38A0-0946-BEFB-FD0F2B06ADD2}" type="slidenum">
              <a:rPr lang="en-US" smtClean="0"/>
              <a:pPr/>
              <a:t>23</a:t>
            </a:fld>
            <a:endParaRPr lang="en-US" dirty="0"/>
          </a:p>
        </p:txBody>
      </p:sp>
      <p:sp>
        <p:nvSpPr>
          <p:cNvPr id="5" name="TextBox 4"/>
          <p:cNvSpPr txBox="1"/>
          <p:nvPr/>
        </p:nvSpPr>
        <p:spPr>
          <a:xfrm>
            <a:off x="774915" y="5151815"/>
            <a:ext cx="7640665" cy="1200329"/>
          </a:xfrm>
          <a:prstGeom prst="rect">
            <a:avLst/>
          </a:prstGeom>
          <a:solidFill>
            <a:schemeClr val="accent2">
              <a:lumMod val="60000"/>
              <a:lumOff val="40000"/>
            </a:schemeClr>
          </a:solidFill>
        </p:spPr>
        <p:txBody>
          <a:bodyPr wrap="square" rtlCol="0">
            <a:spAutoFit/>
          </a:bodyPr>
          <a:lstStyle/>
          <a:p>
            <a:pPr>
              <a:buFont typeface="Arial" pitchFamily="34" charset="0"/>
              <a:buChar char="•"/>
            </a:pPr>
            <a:r>
              <a:rPr lang="ja-JP" altLang="en-US" sz="2400" smtClean="0">
                <a:latin typeface="DFPKyoKaSho-W4" pitchFamily="18" charset="-128"/>
                <a:ea typeface="DFPKyoKaSho-W4" pitchFamily="18" charset="-128"/>
              </a:rPr>
              <a:t>つき</a:t>
            </a:r>
            <a:endParaRPr lang="en-US" altLang="ja-JP" sz="2400" dirty="0" smtClean="0">
              <a:latin typeface="DFPKyoKaSho-W4" pitchFamily="18" charset="-128"/>
              <a:ea typeface="DFPKyoKaSho-W4" pitchFamily="18" charset="-128"/>
            </a:endParaRPr>
          </a:p>
          <a:p>
            <a:pPr>
              <a:buFont typeface="Arial" pitchFamily="34" charset="0"/>
              <a:buChar char="•"/>
            </a:pPr>
            <a:r>
              <a:rPr lang="ja-JP" altLang="en-US" sz="2400" smtClean="0">
                <a:latin typeface="DFPKyoKaSho-W4" pitchFamily="18" charset="-128"/>
                <a:ea typeface="DFPKyoKaSho-W4" pitchFamily="18" charset="-128"/>
              </a:rPr>
              <a:t>ゲツ</a:t>
            </a:r>
            <a:endParaRPr lang="en-US" altLang="ja-JP" sz="2400" dirty="0" smtClean="0">
              <a:latin typeface="DFPKyoKaSho-W4" pitchFamily="18" charset="-128"/>
              <a:ea typeface="DFPKyoKaSho-W4" pitchFamily="18" charset="-128"/>
            </a:endParaRPr>
          </a:p>
          <a:p>
            <a:pPr>
              <a:buFont typeface="Arial" pitchFamily="34" charset="0"/>
              <a:buChar char="•"/>
            </a:pPr>
            <a:r>
              <a:rPr lang="ja-JP" altLang="en-US" sz="2400" smtClean="0">
                <a:latin typeface="DFPKyoKaSho-W4" pitchFamily="18" charset="-128"/>
                <a:ea typeface="DFPKyoKaSho-W4" pitchFamily="18" charset="-128"/>
              </a:rPr>
              <a:t>月、月曜日</a:t>
            </a:r>
            <a:endParaRPr lang="en-US" sz="2400" dirty="0">
              <a:latin typeface="DFPKyoKaSho-W4" pitchFamily="18" charset="-128"/>
              <a:ea typeface="DFPKyoKaSho-W4" pitchFamily="18" charset="-128"/>
            </a:endParaRPr>
          </a:p>
        </p:txBody>
      </p:sp>
      <p:sp>
        <p:nvSpPr>
          <p:cNvPr id="6" name="Rounded Rectangle 5"/>
          <p:cNvSpPr/>
          <p:nvPr/>
        </p:nvSpPr>
        <p:spPr>
          <a:xfrm>
            <a:off x="2401712" y="526942"/>
            <a:ext cx="4328097" cy="4169044"/>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7" name="getsuc.mov">
            <a:hlinkClick r:id="" action="ppaction://media"/>
          </p:cNvPr>
          <p:cNvPicPr/>
          <p:nvPr>
            <a:videoFile r:link="rId1"/>
          </p:nvPr>
        </p:nvPicPr>
        <p:blipFill>
          <a:blip r:embed="rId3"/>
          <a:stretch>
            <a:fillRect/>
          </a:stretch>
        </p:blipFill>
        <p:spPr>
          <a:xfrm>
            <a:off x="2540001" y="1143001"/>
            <a:ext cx="4013200" cy="30099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9E3E14-38A0-0946-BEFB-FD0F2B06ADD2}" type="slidenum">
              <a:rPr lang="en-US" smtClean="0"/>
              <a:pPr/>
              <a:t>24</a:t>
            </a:fld>
            <a:endParaRPr lang="en-US" dirty="0"/>
          </a:p>
        </p:txBody>
      </p:sp>
      <p:sp>
        <p:nvSpPr>
          <p:cNvPr id="5" name="TextBox 4"/>
          <p:cNvSpPr txBox="1"/>
          <p:nvPr/>
        </p:nvSpPr>
        <p:spPr>
          <a:xfrm>
            <a:off x="774915" y="5151815"/>
            <a:ext cx="7640665" cy="1200329"/>
          </a:xfrm>
          <a:prstGeom prst="rect">
            <a:avLst/>
          </a:prstGeom>
          <a:solidFill>
            <a:schemeClr val="accent2">
              <a:lumMod val="60000"/>
              <a:lumOff val="40000"/>
            </a:schemeClr>
          </a:solidFill>
        </p:spPr>
        <p:txBody>
          <a:bodyPr wrap="square" rtlCol="0">
            <a:spAutoFit/>
          </a:bodyPr>
          <a:lstStyle/>
          <a:p>
            <a:pPr>
              <a:buFont typeface="Arial" pitchFamily="34" charset="0"/>
              <a:buChar char="•"/>
            </a:pPr>
            <a:r>
              <a:rPr lang="ja-JP" altLang="en-US" sz="2400" smtClean="0">
                <a:latin typeface="DFPKyoKaSho-W4" pitchFamily="18" charset="-128"/>
                <a:ea typeface="DFPKyoKaSho-W4" pitchFamily="18" charset="-128"/>
              </a:rPr>
              <a:t>ひ</a:t>
            </a:r>
            <a:endParaRPr lang="en-US" altLang="ja-JP" sz="2400" dirty="0" smtClean="0">
              <a:latin typeface="DFPKyoKaSho-W4" pitchFamily="18" charset="-128"/>
              <a:ea typeface="DFPKyoKaSho-W4" pitchFamily="18" charset="-128"/>
            </a:endParaRPr>
          </a:p>
          <a:p>
            <a:pPr>
              <a:buFont typeface="Arial" pitchFamily="34" charset="0"/>
              <a:buChar char="•"/>
            </a:pPr>
            <a:r>
              <a:rPr lang="ja-JP" altLang="en-US" sz="2400" smtClean="0">
                <a:latin typeface="DFPKyoKaSho-W4" pitchFamily="18" charset="-128"/>
                <a:ea typeface="DFPKyoKaSho-W4" pitchFamily="18" charset="-128"/>
              </a:rPr>
              <a:t>ヒ</a:t>
            </a:r>
            <a:endParaRPr lang="en-US" altLang="ja-JP" sz="2400" dirty="0" smtClean="0">
              <a:latin typeface="DFPKyoKaSho-W4" pitchFamily="18" charset="-128"/>
              <a:ea typeface="DFPKyoKaSho-W4" pitchFamily="18" charset="-128"/>
            </a:endParaRPr>
          </a:p>
          <a:p>
            <a:pPr>
              <a:buFont typeface="Arial" pitchFamily="34" charset="0"/>
              <a:buChar char="•"/>
            </a:pPr>
            <a:r>
              <a:rPr lang="ja-JP" altLang="en-US" sz="2400" smtClean="0">
                <a:latin typeface="DFPKyoKaSho-W4" pitchFamily="18" charset="-128"/>
                <a:ea typeface="DFPKyoKaSho-W4" pitchFamily="18" charset="-128"/>
              </a:rPr>
              <a:t>火、火曜日</a:t>
            </a:r>
            <a:endParaRPr lang="en-US" sz="2400" dirty="0">
              <a:latin typeface="DFPKyoKaSho-W4" pitchFamily="18" charset="-128"/>
              <a:ea typeface="DFPKyoKaSho-W4" pitchFamily="18" charset="-128"/>
            </a:endParaRPr>
          </a:p>
        </p:txBody>
      </p:sp>
      <p:sp>
        <p:nvSpPr>
          <p:cNvPr id="6" name="Rounded Rectangle 5"/>
          <p:cNvSpPr/>
          <p:nvPr/>
        </p:nvSpPr>
        <p:spPr>
          <a:xfrm>
            <a:off x="2401712" y="526942"/>
            <a:ext cx="4328097" cy="4169044"/>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7" name="kac.mov">
            <a:hlinkClick r:id="" action="ppaction://media"/>
          </p:cNvPr>
          <p:cNvPicPr/>
          <p:nvPr>
            <a:videoFile r:link="rId1"/>
          </p:nvPr>
        </p:nvPicPr>
        <p:blipFill>
          <a:blip r:embed="rId3"/>
          <a:stretch>
            <a:fillRect/>
          </a:stretch>
        </p:blipFill>
        <p:spPr>
          <a:xfrm>
            <a:off x="2665809" y="1143000"/>
            <a:ext cx="3887391" cy="291554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9E3E14-38A0-0946-BEFB-FD0F2B06ADD2}" type="slidenum">
              <a:rPr lang="en-US" smtClean="0"/>
              <a:pPr/>
              <a:t>25</a:t>
            </a:fld>
            <a:endParaRPr lang="en-US" dirty="0"/>
          </a:p>
        </p:txBody>
      </p:sp>
      <p:sp>
        <p:nvSpPr>
          <p:cNvPr id="5" name="TextBox 4"/>
          <p:cNvSpPr txBox="1"/>
          <p:nvPr/>
        </p:nvSpPr>
        <p:spPr>
          <a:xfrm>
            <a:off x="774915" y="5151815"/>
            <a:ext cx="7640665" cy="1200329"/>
          </a:xfrm>
          <a:prstGeom prst="rect">
            <a:avLst/>
          </a:prstGeom>
          <a:solidFill>
            <a:schemeClr val="accent2">
              <a:lumMod val="60000"/>
              <a:lumOff val="40000"/>
            </a:schemeClr>
          </a:solidFill>
        </p:spPr>
        <p:txBody>
          <a:bodyPr wrap="square" rtlCol="0">
            <a:spAutoFit/>
          </a:bodyPr>
          <a:lstStyle/>
          <a:p>
            <a:pPr>
              <a:buFont typeface="Arial" pitchFamily="34" charset="0"/>
              <a:buChar char="•"/>
            </a:pPr>
            <a:r>
              <a:rPr lang="ja-JP" altLang="en-US" sz="2400" smtClean="0">
                <a:latin typeface="DFPKyoKaSho-W4" pitchFamily="18" charset="-128"/>
                <a:ea typeface="DFPKyoKaSho-W4" pitchFamily="18" charset="-128"/>
              </a:rPr>
              <a:t>みず</a:t>
            </a:r>
            <a:endParaRPr lang="en-US" altLang="ja-JP" sz="2400" dirty="0" smtClean="0">
              <a:latin typeface="DFPKyoKaSho-W4" pitchFamily="18" charset="-128"/>
              <a:ea typeface="DFPKyoKaSho-W4" pitchFamily="18" charset="-128"/>
            </a:endParaRPr>
          </a:p>
          <a:p>
            <a:pPr>
              <a:buFont typeface="Arial" pitchFamily="34" charset="0"/>
              <a:buChar char="•"/>
            </a:pPr>
            <a:r>
              <a:rPr lang="ja-JP" altLang="en-US" sz="2400" smtClean="0">
                <a:latin typeface="DFPKyoKaSho-W4" pitchFamily="18" charset="-128"/>
                <a:ea typeface="DFPKyoKaSho-W4" pitchFamily="18" charset="-128"/>
              </a:rPr>
              <a:t>スイ</a:t>
            </a:r>
            <a:endParaRPr lang="en-US" altLang="ja-JP" sz="2400" dirty="0" smtClean="0">
              <a:latin typeface="DFPKyoKaSho-W4" pitchFamily="18" charset="-128"/>
              <a:ea typeface="DFPKyoKaSho-W4" pitchFamily="18" charset="-128"/>
            </a:endParaRPr>
          </a:p>
          <a:p>
            <a:pPr>
              <a:buFont typeface="Arial" pitchFamily="34" charset="0"/>
              <a:buChar char="•"/>
            </a:pPr>
            <a:r>
              <a:rPr lang="ja-JP" altLang="en-US" sz="2400" smtClean="0">
                <a:latin typeface="DFPKyoKaSho-W4" pitchFamily="18" charset="-128"/>
                <a:ea typeface="DFPKyoKaSho-W4" pitchFamily="18" charset="-128"/>
              </a:rPr>
              <a:t>水、水曜日</a:t>
            </a:r>
            <a:endParaRPr lang="en-US" sz="2400" dirty="0">
              <a:latin typeface="DFPKyoKaSho-W4" pitchFamily="18" charset="-128"/>
              <a:ea typeface="DFPKyoKaSho-W4" pitchFamily="18" charset="-128"/>
            </a:endParaRPr>
          </a:p>
        </p:txBody>
      </p:sp>
      <p:sp>
        <p:nvSpPr>
          <p:cNvPr id="6" name="Rounded Rectangle 5"/>
          <p:cNvSpPr/>
          <p:nvPr/>
        </p:nvSpPr>
        <p:spPr>
          <a:xfrm>
            <a:off x="2401712" y="526942"/>
            <a:ext cx="4328097" cy="4169044"/>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7" name="suic.mov">
            <a:hlinkClick r:id="" action="ppaction://media"/>
          </p:cNvPr>
          <p:cNvPicPr/>
          <p:nvPr>
            <a:videoFile r:link="rId1"/>
          </p:nvPr>
        </p:nvPicPr>
        <p:blipFill>
          <a:blip r:embed="rId3"/>
          <a:stretch>
            <a:fillRect/>
          </a:stretch>
        </p:blipFill>
        <p:spPr>
          <a:xfrm>
            <a:off x="2564209" y="1143000"/>
            <a:ext cx="3988991" cy="299174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9E3E14-38A0-0946-BEFB-FD0F2B06ADD2}" type="slidenum">
              <a:rPr lang="en-US" smtClean="0"/>
              <a:pPr/>
              <a:t>26</a:t>
            </a:fld>
            <a:endParaRPr lang="en-US" dirty="0"/>
          </a:p>
        </p:txBody>
      </p:sp>
      <p:sp>
        <p:nvSpPr>
          <p:cNvPr id="5" name="TextBox 4"/>
          <p:cNvSpPr txBox="1"/>
          <p:nvPr/>
        </p:nvSpPr>
        <p:spPr>
          <a:xfrm>
            <a:off x="774915" y="5151815"/>
            <a:ext cx="7640665" cy="1200329"/>
          </a:xfrm>
          <a:prstGeom prst="rect">
            <a:avLst/>
          </a:prstGeom>
          <a:solidFill>
            <a:schemeClr val="accent2">
              <a:lumMod val="60000"/>
              <a:lumOff val="40000"/>
            </a:schemeClr>
          </a:solidFill>
        </p:spPr>
        <p:txBody>
          <a:bodyPr wrap="square" rtlCol="0">
            <a:spAutoFit/>
          </a:bodyPr>
          <a:lstStyle/>
          <a:p>
            <a:pPr>
              <a:buFont typeface="Arial" pitchFamily="34" charset="0"/>
              <a:buChar char="•"/>
            </a:pPr>
            <a:r>
              <a:rPr lang="ja-JP" altLang="en-US" sz="2400" smtClean="0">
                <a:latin typeface="DFPKyoKaSho-W4" pitchFamily="18" charset="-128"/>
                <a:ea typeface="DFPKyoKaSho-W4" pitchFamily="18" charset="-128"/>
              </a:rPr>
              <a:t>き</a:t>
            </a:r>
            <a:endParaRPr lang="en-US" altLang="ja-JP" sz="2400" dirty="0" smtClean="0">
              <a:latin typeface="DFPKyoKaSho-W4" pitchFamily="18" charset="-128"/>
              <a:ea typeface="DFPKyoKaSho-W4" pitchFamily="18" charset="-128"/>
            </a:endParaRPr>
          </a:p>
          <a:p>
            <a:pPr>
              <a:buFont typeface="Arial" pitchFamily="34" charset="0"/>
              <a:buChar char="•"/>
            </a:pPr>
            <a:r>
              <a:rPr lang="ja-JP" altLang="en-US" sz="2400" smtClean="0">
                <a:latin typeface="DFPKyoKaSho-W4" pitchFamily="18" charset="-128"/>
                <a:ea typeface="DFPKyoKaSho-W4" pitchFamily="18" charset="-128"/>
              </a:rPr>
              <a:t>モク</a:t>
            </a:r>
            <a:endParaRPr lang="en-US" altLang="ja-JP" sz="2400" dirty="0" smtClean="0">
              <a:latin typeface="DFPKyoKaSho-W4" pitchFamily="18" charset="-128"/>
              <a:ea typeface="DFPKyoKaSho-W4" pitchFamily="18" charset="-128"/>
            </a:endParaRPr>
          </a:p>
          <a:p>
            <a:pPr>
              <a:buFont typeface="Arial" pitchFamily="34" charset="0"/>
              <a:buChar char="•"/>
            </a:pPr>
            <a:r>
              <a:rPr lang="ja-JP" altLang="en-US" sz="2400" smtClean="0">
                <a:latin typeface="DFPKyoKaSho-W4" pitchFamily="18" charset="-128"/>
                <a:ea typeface="DFPKyoKaSho-W4" pitchFamily="18" charset="-128"/>
              </a:rPr>
              <a:t>木曜日、木があります。</a:t>
            </a:r>
            <a:endParaRPr lang="en-US" altLang="ja-JP" sz="2400" dirty="0" smtClean="0">
              <a:latin typeface="DFPKyoKaSho-W4" pitchFamily="18" charset="-128"/>
              <a:ea typeface="DFPKyoKaSho-W4" pitchFamily="18" charset="-128"/>
            </a:endParaRPr>
          </a:p>
        </p:txBody>
      </p:sp>
      <p:sp>
        <p:nvSpPr>
          <p:cNvPr id="6" name="Rounded Rectangle 5"/>
          <p:cNvSpPr/>
          <p:nvPr/>
        </p:nvSpPr>
        <p:spPr>
          <a:xfrm>
            <a:off x="2401712" y="526942"/>
            <a:ext cx="4328097" cy="4169044"/>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7" name="boku4C5A.mov">
            <a:hlinkClick r:id="" action="ppaction://media"/>
          </p:cNvPr>
          <p:cNvPicPr/>
          <p:nvPr>
            <a:videoFile r:link="rId1"/>
          </p:nvPr>
        </p:nvPicPr>
        <p:blipFill>
          <a:blip r:embed="rId3"/>
          <a:stretch>
            <a:fillRect/>
          </a:stretch>
        </p:blipFill>
        <p:spPr>
          <a:xfrm>
            <a:off x="2539999" y="1143000"/>
            <a:ext cx="3894667" cy="2921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9E3E14-38A0-0946-BEFB-FD0F2B06ADD2}" type="slidenum">
              <a:rPr lang="en-US" smtClean="0"/>
              <a:pPr/>
              <a:t>27</a:t>
            </a:fld>
            <a:endParaRPr lang="en-US" dirty="0"/>
          </a:p>
        </p:txBody>
      </p:sp>
      <p:sp>
        <p:nvSpPr>
          <p:cNvPr id="5" name="TextBox 4"/>
          <p:cNvSpPr txBox="1"/>
          <p:nvPr/>
        </p:nvSpPr>
        <p:spPr>
          <a:xfrm>
            <a:off x="774915" y="5151815"/>
            <a:ext cx="7640665" cy="1200329"/>
          </a:xfrm>
          <a:prstGeom prst="rect">
            <a:avLst/>
          </a:prstGeom>
          <a:solidFill>
            <a:schemeClr val="accent2">
              <a:lumMod val="60000"/>
              <a:lumOff val="40000"/>
            </a:schemeClr>
          </a:solidFill>
        </p:spPr>
        <p:txBody>
          <a:bodyPr wrap="square" rtlCol="0">
            <a:spAutoFit/>
          </a:bodyPr>
          <a:lstStyle/>
          <a:p>
            <a:pPr>
              <a:buFont typeface="Arial" pitchFamily="34" charset="0"/>
              <a:buChar char="•"/>
            </a:pPr>
            <a:r>
              <a:rPr lang="ja-JP" altLang="en-US" sz="2400" smtClean="0">
                <a:latin typeface="DFPKyoKaSho-W4" pitchFamily="18" charset="-128"/>
                <a:ea typeface="DFPKyoKaSho-W4" pitchFamily="18" charset="-128"/>
              </a:rPr>
              <a:t>かね</a:t>
            </a:r>
            <a:endParaRPr lang="en-US" altLang="ja-JP" sz="2400" dirty="0" smtClean="0">
              <a:latin typeface="DFPKyoKaSho-W4" pitchFamily="18" charset="-128"/>
              <a:ea typeface="DFPKyoKaSho-W4" pitchFamily="18" charset="-128"/>
            </a:endParaRPr>
          </a:p>
          <a:p>
            <a:pPr>
              <a:buFont typeface="Arial" pitchFamily="34" charset="0"/>
              <a:buChar char="•"/>
            </a:pPr>
            <a:r>
              <a:rPr lang="ja-JP" altLang="en-US" sz="2400" smtClean="0">
                <a:latin typeface="DFPKyoKaSho-W4" pitchFamily="18" charset="-128"/>
                <a:ea typeface="DFPKyoKaSho-W4" pitchFamily="18" charset="-128"/>
              </a:rPr>
              <a:t>キン</a:t>
            </a:r>
            <a:endParaRPr lang="en-US" altLang="ja-JP" sz="2400" dirty="0" smtClean="0">
              <a:latin typeface="DFPKyoKaSho-W4" pitchFamily="18" charset="-128"/>
              <a:ea typeface="DFPKyoKaSho-W4" pitchFamily="18" charset="-128"/>
            </a:endParaRPr>
          </a:p>
          <a:p>
            <a:pPr>
              <a:buFont typeface="Arial" pitchFamily="34" charset="0"/>
              <a:buChar char="•"/>
            </a:pPr>
            <a:r>
              <a:rPr lang="ja-JP" altLang="en-US" sz="2400" smtClean="0">
                <a:latin typeface="DFPKyoKaSho-W4" pitchFamily="18" charset="-128"/>
                <a:ea typeface="DFPKyoKaSho-W4" pitchFamily="18" charset="-128"/>
              </a:rPr>
              <a:t>金、お金、金曜日</a:t>
            </a:r>
            <a:endParaRPr lang="en-US" sz="2400" dirty="0">
              <a:latin typeface="DFPKyoKaSho-W4" pitchFamily="18" charset="-128"/>
              <a:ea typeface="DFPKyoKaSho-W4" pitchFamily="18" charset="-128"/>
            </a:endParaRPr>
          </a:p>
        </p:txBody>
      </p:sp>
      <p:sp>
        <p:nvSpPr>
          <p:cNvPr id="6" name="Rounded Rectangle 5"/>
          <p:cNvSpPr/>
          <p:nvPr/>
        </p:nvSpPr>
        <p:spPr>
          <a:xfrm>
            <a:off x="2401712" y="526942"/>
            <a:ext cx="4328097" cy="4169044"/>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7" name="kinc.mov">
            <a:hlinkClick r:id="" action="ppaction://media"/>
          </p:cNvPr>
          <p:cNvPicPr/>
          <p:nvPr>
            <a:videoFile r:link="rId1"/>
          </p:nvPr>
        </p:nvPicPr>
        <p:blipFill>
          <a:blip r:embed="rId3"/>
          <a:stretch>
            <a:fillRect/>
          </a:stretch>
        </p:blipFill>
        <p:spPr>
          <a:xfrm>
            <a:off x="2768599" y="1155592"/>
            <a:ext cx="3877877" cy="290840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9E3E14-38A0-0946-BEFB-FD0F2B06ADD2}" type="slidenum">
              <a:rPr lang="en-US" smtClean="0"/>
              <a:pPr/>
              <a:t>28</a:t>
            </a:fld>
            <a:endParaRPr lang="en-US" dirty="0"/>
          </a:p>
        </p:txBody>
      </p:sp>
      <p:sp>
        <p:nvSpPr>
          <p:cNvPr id="5" name="TextBox 4"/>
          <p:cNvSpPr txBox="1"/>
          <p:nvPr/>
        </p:nvSpPr>
        <p:spPr>
          <a:xfrm>
            <a:off x="774915" y="5151815"/>
            <a:ext cx="7640665" cy="1200329"/>
          </a:xfrm>
          <a:prstGeom prst="rect">
            <a:avLst/>
          </a:prstGeom>
          <a:solidFill>
            <a:schemeClr val="accent2">
              <a:lumMod val="60000"/>
              <a:lumOff val="40000"/>
            </a:schemeClr>
          </a:solidFill>
        </p:spPr>
        <p:txBody>
          <a:bodyPr wrap="square" rtlCol="0">
            <a:spAutoFit/>
          </a:bodyPr>
          <a:lstStyle/>
          <a:p>
            <a:pPr>
              <a:buFont typeface="Arial" pitchFamily="34" charset="0"/>
              <a:buChar char="•"/>
            </a:pPr>
            <a:r>
              <a:rPr lang="ja-JP" altLang="en-US" sz="2400" smtClean="0">
                <a:latin typeface="DFPKyoKaSho-W4" pitchFamily="18" charset="-128"/>
                <a:ea typeface="DFPKyoKaSho-W4" pitchFamily="18" charset="-128"/>
              </a:rPr>
              <a:t>つち</a:t>
            </a:r>
            <a:endParaRPr lang="en-US" altLang="ja-JP" sz="2400" dirty="0" smtClean="0">
              <a:latin typeface="DFPKyoKaSho-W4" pitchFamily="18" charset="-128"/>
              <a:ea typeface="DFPKyoKaSho-W4" pitchFamily="18" charset="-128"/>
            </a:endParaRPr>
          </a:p>
          <a:p>
            <a:pPr>
              <a:buFont typeface="Arial" pitchFamily="34" charset="0"/>
              <a:buChar char="•"/>
            </a:pPr>
            <a:r>
              <a:rPr lang="ja-JP" altLang="en-US" sz="2400" smtClean="0">
                <a:latin typeface="DFPKyoKaSho-W4" pitchFamily="18" charset="-128"/>
                <a:ea typeface="DFPKyoKaSho-W4" pitchFamily="18" charset="-128"/>
              </a:rPr>
              <a:t>ド</a:t>
            </a:r>
            <a:endParaRPr lang="en-US" altLang="ja-JP" sz="2400" dirty="0" smtClean="0">
              <a:latin typeface="DFPKyoKaSho-W4" pitchFamily="18" charset="-128"/>
              <a:ea typeface="DFPKyoKaSho-W4" pitchFamily="18" charset="-128"/>
            </a:endParaRPr>
          </a:p>
          <a:p>
            <a:pPr>
              <a:buFont typeface="Arial" pitchFamily="34" charset="0"/>
              <a:buChar char="•"/>
            </a:pPr>
            <a:r>
              <a:rPr lang="ja-JP" altLang="en-US" sz="2400" smtClean="0">
                <a:latin typeface="DFPKyoKaSho-W4" pitchFamily="18" charset="-128"/>
                <a:ea typeface="DFPKyoKaSho-W4" pitchFamily="18" charset="-128"/>
              </a:rPr>
              <a:t>土、土曜日</a:t>
            </a:r>
            <a:endParaRPr lang="en-US" sz="2400" dirty="0">
              <a:latin typeface="DFPKyoKaSho-W4" pitchFamily="18" charset="-128"/>
              <a:ea typeface="DFPKyoKaSho-W4" pitchFamily="18" charset="-128"/>
            </a:endParaRPr>
          </a:p>
        </p:txBody>
      </p:sp>
      <p:sp>
        <p:nvSpPr>
          <p:cNvPr id="6" name="Rounded Rectangle 5"/>
          <p:cNvSpPr/>
          <p:nvPr/>
        </p:nvSpPr>
        <p:spPr>
          <a:xfrm>
            <a:off x="2401712" y="526942"/>
            <a:ext cx="4328097" cy="4169044"/>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7" name="do455A.mov">
            <a:hlinkClick r:id="" action="ppaction://media"/>
          </p:cNvPr>
          <p:cNvPicPr/>
          <p:nvPr>
            <a:videoFile r:link="rId1"/>
          </p:nvPr>
        </p:nvPicPr>
        <p:blipFill>
          <a:blip r:embed="rId3"/>
          <a:stretch>
            <a:fillRect/>
          </a:stretch>
        </p:blipFill>
        <p:spPr>
          <a:xfrm>
            <a:off x="2539999" y="1143000"/>
            <a:ext cx="4013201" cy="3009901"/>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9E3E14-38A0-0946-BEFB-FD0F2B06ADD2}" type="slidenum">
              <a:rPr lang="en-US" smtClean="0"/>
              <a:pPr/>
              <a:t>29</a:t>
            </a:fld>
            <a:endParaRPr lang="en-US" dirty="0"/>
          </a:p>
        </p:txBody>
      </p:sp>
      <p:sp>
        <p:nvSpPr>
          <p:cNvPr id="5" name="TextBox 4"/>
          <p:cNvSpPr txBox="1"/>
          <p:nvPr/>
        </p:nvSpPr>
        <p:spPr>
          <a:xfrm>
            <a:off x="774915" y="5151815"/>
            <a:ext cx="7640665" cy="1200329"/>
          </a:xfrm>
          <a:prstGeom prst="rect">
            <a:avLst/>
          </a:prstGeom>
          <a:solidFill>
            <a:schemeClr val="accent2">
              <a:lumMod val="60000"/>
              <a:lumOff val="40000"/>
            </a:schemeClr>
          </a:solidFill>
        </p:spPr>
        <p:txBody>
          <a:bodyPr wrap="square" rtlCol="0">
            <a:spAutoFit/>
          </a:bodyPr>
          <a:lstStyle/>
          <a:p>
            <a:pPr>
              <a:buFont typeface="Arial" pitchFamily="34" charset="0"/>
              <a:buChar char="•"/>
            </a:pPr>
            <a:r>
              <a:rPr lang="ja-JP" altLang="en-US" sz="2400" smtClean="0">
                <a:latin typeface="DFPKyoKaSho-W4" pitchFamily="18" charset="-128"/>
                <a:ea typeface="DFPKyoKaSho-W4" pitchFamily="18" charset="-128"/>
              </a:rPr>
              <a:t>ヨウ</a:t>
            </a:r>
            <a:endParaRPr lang="en-US" altLang="ja-JP" sz="2400" dirty="0" smtClean="0">
              <a:latin typeface="DFPKyoKaSho-W4" pitchFamily="18" charset="-128"/>
              <a:ea typeface="DFPKyoKaSho-W4" pitchFamily="18" charset="-128"/>
            </a:endParaRPr>
          </a:p>
          <a:p>
            <a:pPr>
              <a:buFont typeface="Arial" pitchFamily="34" charset="0"/>
              <a:buChar char="•"/>
            </a:pPr>
            <a:r>
              <a:rPr lang="ja-JP" altLang="en-US" sz="2400" smtClean="0">
                <a:latin typeface="DFPKyoKaSho-W4" pitchFamily="18" charset="-128"/>
                <a:ea typeface="DFPKyoKaSho-W4" pitchFamily="18" charset="-128"/>
              </a:rPr>
              <a:t>日曜日、月曜日、火曜日、水曜日、</a:t>
            </a:r>
            <a:endParaRPr lang="en-US" altLang="ja-JP" sz="2400" dirty="0" smtClean="0">
              <a:latin typeface="DFPKyoKaSho-W4" pitchFamily="18" charset="-128"/>
              <a:ea typeface="DFPKyoKaSho-W4" pitchFamily="18" charset="-128"/>
            </a:endParaRPr>
          </a:p>
          <a:p>
            <a:r>
              <a:rPr lang="en-US" altLang="ja-JP" sz="2400" dirty="0" smtClean="0">
                <a:latin typeface="DFPKyoKaSho-W4" pitchFamily="18" charset="-128"/>
                <a:ea typeface="DFPKyoKaSho-W4" pitchFamily="18" charset="-128"/>
              </a:rPr>
              <a:t> </a:t>
            </a:r>
            <a:r>
              <a:rPr lang="ja-JP" altLang="en-US" sz="2400" smtClean="0">
                <a:latin typeface="DFPKyoKaSho-W4" pitchFamily="18" charset="-128"/>
                <a:ea typeface="DFPKyoKaSho-W4" pitchFamily="18" charset="-128"/>
              </a:rPr>
              <a:t>木曜日、金曜日、土曜日</a:t>
            </a:r>
            <a:endParaRPr lang="en-US" altLang="ja-JP" sz="2400" dirty="0" smtClean="0">
              <a:latin typeface="DFPKyoKaSho-W4" pitchFamily="18" charset="-128"/>
              <a:ea typeface="DFPKyoKaSho-W4" pitchFamily="18" charset="-128"/>
            </a:endParaRPr>
          </a:p>
        </p:txBody>
      </p:sp>
      <p:sp>
        <p:nvSpPr>
          <p:cNvPr id="6" name="Rounded Rectangle 5"/>
          <p:cNvSpPr/>
          <p:nvPr/>
        </p:nvSpPr>
        <p:spPr>
          <a:xfrm>
            <a:off x="2401712" y="526942"/>
            <a:ext cx="4328097" cy="4169044"/>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7" name="youc.mov">
            <a:hlinkClick r:id="" action="ppaction://media"/>
          </p:cNvPr>
          <p:cNvPicPr/>
          <p:nvPr>
            <a:videoFile r:link="rId1"/>
          </p:nvPr>
        </p:nvPicPr>
        <p:blipFill>
          <a:blip r:embed="rId3"/>
          <a:stretch>
            <a:fillRect/>
          </a:stretch>
        </p:blipFill>
        <p:spPr>
          <a:xfrm>
            <a:off x="2539999" y="1308099"/>
            <a:ext cx="4013201" cy="3009901"/>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35427"/>
            <a:ext cx="8229600" cy="1143000"/>
          </a:xfrm>
          <a:solidFill>
            <a:schemeClr val="accent2">
              <a:lumMod val="60000"/>
              <a:lumOff val="40000"/>
            </a:schemeClr>
          </a:solidFill>
        </p:spPr>
        <p:txBody>
          <a:bodyPr>
            <a:normAutofit/>
          </a:bodyPr>
          <a:lstStyle/>
          <a:p>
            <a:r>
              <a:rPr lang="ja-JP" altLang="en-US" smtClean="0"/>
              <a:t>ぶんぽう</a:t>
            </a:r>
            <a:endParaRPr lang="en-US" dirty="0"/>
          </a:p>
        </p:txBody>
      </p:sp>
      <p:sp>
        <p:nvSpPr>
          <p:cNvPr id="4" name="Slide Number Placeholder 3"/>
          <p:cNvSpPr>
            <a:spLocks noGrp="1"/>
          </p:cNvSpPr>
          <p:nvPr>
            <p:ph type="sldNum" sz="quarter" idx="12"/>
          </p:nvPr>
        </p:nvSpPr>
        <p:spPr/>
        <p:txBody>
          <a:bodyPr/>
          <a:lstStyle/>
          <a:p>
            <a:fld id="{DD9E3E14-38A0-0946-BEFB-FD0F2B06ADD2}"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9E3E14-38A0-0946-BEFB-FD0F2B06ADD2}" type="slidenum">
              <a:rPr lang="en-US" smtClean="0"/>
              <a:pPr/>
              <a:t>30</a:t>
            </a:fld>
            <a:endParaRPr lang="en-US" dirty="0"/>
          </a:p>
        </p:txBody>
      </p:sp>
      <p:sp>
        <p:nvSpPr>
          <p:cNvPr id="5" name="TextBox 4"/>
          <p:cNvSpPr txBox="1"/>
          <p:nvPr/>
        </p:nvSpPr>
        <p:spPr>
          <a:xfrm>
            <a:off x="774915" y="5151815"/>
            <a:ext cx="7640665" cy="830997"/>
          </a:xfrm>
          <a:prstGeom prst="rect">
            <a:avLst/>
          </a:prstGeom>
          <a:solidFill>
            <a:schemeClr val="accent2">
              <a:lumMod val="60000"/>
              <a:lumOff val="40000"/>
            </a:schemeClr>
          </a:solidFill>
        </p:spPr>
        <p:txBody>
          <a:bodyPr wrap="square" rtlCol="0">
            <a:spAutoFit/>
          </a:bodyPr>
          <a:lstStyle/>
          <a:p>
            <a:pPr>
              <a:buFont typeface="Arial" pitchFamily="34" charset="0"/>
              <a:buChar char="•"/>
            </a:pPr>
            <a:r>
              <a:rPr lang="ja-JP" altLang="en-US" sz="2400" smtClean="0">
                <a:latin typeface="DFPKyoKaSho-W4" pitchFamily="18" charset="-128"/>
                <a:ea typeface="DFPKyoKaSho-W4" pitchFamily="18" charset="-128"/>
              </a:rPr>
              <a:t>なに、なん</a:t>
            </a:r>
            <a:endParaRPr lang="en-US" altLang="ja-JP" sz="2400" dirty="0" smtClean="0">
              <a:latin typeface="DFPKyoKaSho-W4" pitchFamily="18" charset="-128"/>
              <a:ea typeface="DFPKyoKaSho-W4" pitchFamily="18" charset="-128"/>
            </a:endParaRPr>
          </a:p>
          <a:p>
            <a:pPr>
              <a:buFont typeface="Arial" pitchFamily="34" charset="0"/>
              <a:buChar char="•"/>
            </a:pPr>
            <a:r>
              <a:rPr lang="ja-JP" altLang="en-US" sz="2400" smtClean="0">
                <a:latin typeface="DFPKyoKaSho-W4" pitchFamily="18" charset="-128"/>
                <a:ea typeface="DFPKyoKaSho-W4" pitchFamily="18" charset="-128"/>
              </a:rPr>
              <a:t>何ですか。何時ですか。</a:t>
            </a:r>
            <a:endParaRPr lang="en-US" altLang="ja-JP" sz="2400" dirty="0" smtClean="0">
              <a:latin typeface="DFPKyoKaSho-W4" pitchFamily="18" charset="-128"/>
              <a:ea typeface="DFPKyoKaSho-W4" pitchFamily="18" charset="-128"/>
            </a:endParaRPr>
          </a:p>
        </p:txBody>
      </p:sp>
      <p:sp>
        <p:nvSpPr>
          <p:cNvPr id="6" name="Rounded Rectangle 5"/>
          <p:cNvSpPr/>
          <p:nvPr/>
        </p:nvSpPr>
        <p:spPr>
          <a:xfrm>
            <a:off x="2401712" y="526942"/>
            <a:ext cx="4328097" cy="4169044"/>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7" name="nanic.mov">
            <a:hlinkClick r:id="" action="ppaction://media"/>
          </p:cNvPr>
          <p:cNvPicPr/>
          <p:nvPr>
            <a:videoFile r:link="rId1"/>
          </p:nvPr>
        </p:nvPicPr>
        <p:blipFill>
          <a:blip r:embed="rId3"/>
          <a:stretch>
            <a:fillRect/>
          </a:stretch>
        </p:blipFill>
        <p:spPr>
          <a:xfrm>
            <a:off x="2540000" y="1143000"/>
            <a:ext cx="3860800" cy="2895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9E3E14-38A0-0946-BEFB-FD0F2B06ADD2}" type="slidenum">
              <a:rPr lang="en-US" smtClean="0"/>
              <a:pPr/>
              <a:t>31</a:t>
            </a:fld>
            <a:endParaRPr lang="en-US" dirty="0"/>
          </a:p>
        </p:txBody>
      </p:sp>
      <p:sp>
        <p:nvSpPr>
          <p:cNvPr id="5" name="TextBox 4"/>
          <p:cNvSpPr txBox="1"/>
          <p:nvPr/>
        </p:nvSpPr>
        <p:spPr>
          <a:xfrm>
            <a:off x="774915" y="5151815"/>
            <a:ext cx="7640665" cy="830997"/>
          </a:xfrm>
          <a:prstGeom prst="rect">
            <a:avLst/>
          </a:prstGeom>
          <a:solidFill>
            <a:schemeClr val="accent2">
              <a:lumMod val="60000"/>
              <a:lumOff val="40000"/>
            </a:schemeClr>
          </a:solidFill>
        </p:spPr>
        <p:txBody>
          <a:bodyPr wrap="square" rtlCol="0">
            <a:spAutoFit/>
          </a:bodyPr>
          <a:lstStyle/>
          <a:p>
            <a:pPr>
              <a:buFont typeface="Arial" pitchFamily="34" charset="0"/>
              <a:buChar char="•"/>
            </a:pPr>
            <a:r>
              <a:rPr lang="ja-JP" altLang="en-US" sz="2400" smtClean="0">
                <a:latin typeface="DFPKyoKaSho-W4" pitchFamily="18" charset="-128"/>
                <a:ea typeface="DFPKyoKaSho-W4" pitchFamily="18" charset="-128"/>
              </a:rPr>
              <a:t>シュウ</a:t>
            </a:r>
            <a:endParaRPr lang="en-US" altLang="ja-JP" sz="2400" dirty="0" smtClean="0">
              <a:latin typeface="DFPKyoKaSho-W4" pitchFamily="18" charset="-128"/>
              <a:ea typeface="DFPKyoKaSho-W4" pitchFamily="18" charset="-128"/>
            </a:endParaRPr>
          </a:p>
          <a:p>
            <a:pPr>
              <a:buFont typeface="Arial" pitchFamily="34" charset="0"/>
              <a:buChar char="•"/>
            </a:pPr>
            <a:r>
              <a:rPr lang="ja-JP" altLang="en-US" sz="2400" smtClean="0">
                <a:latin typeface="DFPKyoKaSho-W4" pitchFamily="18" charset="-128"/>
                <a:ea typeface="DFPKyoKaSho-W4" pitchFamily="18" charset="-128"/>
              </a:rPr>
              <a:t>今週の週末、先週</a:t>
            </a:r>
            <a:endParaRPr lang="en-US" altLang="ja-JP" sz="2400" dirty="0" smtClean="0">
              <a:latin typeface="DFPKyoKaSho-W4" pitchFamily="18" charset="-128"/>
              <a:ea typeface="DFPKyoKaSho-W4" pitchFamily="18" charset="-128"/>
            </a:endParaRPr>
          </a:p>
        </p:txBody>
      </p:sp>
      <p:sp>
        <p:nvSpPr>
          <p:cNvPr id="6" name="Rounded Rectangle 5"/>
          <p:cNvSpPr/>
          <p:nvPr/>
        </p:nvSpPr>
        <p:spPr>
          <a:xfrm>
            <a:off x="2401712" y="526942"/>
            <a:ext cx="4328097" cy="4169044"/>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7" name="syuuc.mov">
            <a:hlinkClick r:id="" action="ppaction://media"/>
          </p:cNvPr>
          <p:cNvPicPr/>
          <p:nvPr>
            <a:videoFile r:link="rId1"/>
          </p:nvPr>
        </p:nvPicPr>
        <p:blipFill>
          <a:blip r:embed="rId3"/>
          <a:stretch>
            <a:fillRect/>
          </a:stretch>
        </p:blipFill>
        <p:spPr>
          <a:xfrm>
            <a:off x="2540000" y="1143000"/>
            <a:ext cx="4064000" cy="3048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9E3E14-38A0-0946-BEFB-FD0F2B06ADD2}" type="slidenum">
              <a:rPr lang="en-US" smtClean="0"/>
              <a:pPr/>
              <a:t>32</a:t>
            </a:fld>
            <a:endParaRPr lang="en-US" dirty="0"/>
          </a:p>
        </p:txBody>
      </p:sp>
      <p:sp>
        <p:nvSpPr>
          <p:cNvPr id="5" name="TextBox 4"/>
          <p:cNvSpPr txBox="1"/>
          <p:nvPr/>
        </p:nvSpPr>
        <p:spPr>
          <a:xfrm>
            <a:off x="774915" y="5151815"/>
            <a:ext cx="7640665" cy="830997"/>
          </a:xfrm>
          <a:prstGeom prst="rect">
            <a:avLst/>
          </a:prstGeom>
          <a:solidFill>
            <a:schemeClr val="accent2">
              <a:lumMod val="60000"/>
              <a:lumOff val="40000"/>
            </a:schemeClr>
          </a:solidFill>
        </p:spPr>
        <p:txBody>
          <a:bodyPr wrap="square" rtlCol="0">
            <a:spAutoFit/>
          </a:bodyPr>
          <a:lstStyle/>
          <a:p>
            <a:pPr>
              <a:buFont typeface="Arial" pitchFamily="34" charset="0"/>
              <a:buChar char="•"/>
            </a:pPr>
            <a:r>
              <a:rPr lang="ja-JP" altLang="en-US" sz="2400" smtClean="0">
                <a:latin typeface="DFPKyoKaSho-W4" pitchFamily="18" charset="-128"/>
                <a:ea typeface="DFPKyoKaSho-W4" pitchFamily="18" charset="-128"/>
              </a:rPr>
              <a:t>マツ</a:t>
            </a:r>
            <a:endParaRPr lang="en-US" altLang="ja-JP" sz="2400" dirty="0" smtClean="0">
              <a:latin typeface="DFPKyoKaSho-W4" pitchFamily="18" charset="-128"/>
              <a:ea typeface="DFPKyoKaSho-W4" pitchFamily="18" charset="-128"/>
            </a:endParaRPr>
          </a:p>
          <a:p>
            <a:pPr>
              <a:buFont typeface="Arial" pitchFamily="34" charset="0"/>
              <a:buChar char="•"/>
            </a:pPr>
            <a:r>
              <a:rPr lang="ja-JP" altLang="en-US" sz="2400" smtClean="0">
                <a:latin typeface="DFPKyoKaSho-W4" pitchFamily="18" charset="-128"/>
                <a:ea typeface="DFPKyoKaSho-W4" pitchFamily="18" charset="-128"/>
              </a:rPr>
              <a:t>週末に何をしますか。</a:t>
            </a:r>
            <a:endParaRPr lang="en-US" altLang="ja-JP" sz="2400" dirty="0" smtClean="0">
              <a:latin typeface="DFPKyoKaSho-W4" pitchFamily="18" charset="-128"/>
              <a:ea typeface="DFPKyoKaSho-W4" pitchFamily="18" charset="-128"/>
            </a:endParaRPr>
          </a:p>
        </p:txBody>
      </p:sp>
      <p:sp>
        <p:nvSpPr>
          <p:cNvPr id="6" name="Rounded Rectangle 5"/>
          <p:cNvSpPr/>
          <p:nvPr/>
        </p:nvSpPr>
        <p:spPr>
          <a:xfrm>
            <a:off x="2401712" y="526942"/>
            <a:ext cx="4328097" cy="4169044"/>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7" name="suec.mov">
            <a:hlinkClick r:id="" action="ppaction://media"/>
          </p:cNvPr>
          <p:cNvPicPr/>
          <p:nvPr>
            <a:videoFile r:link="rId1"/>
          </p:nvPr>
        </p:nvPicPr>
        <p:blipFill>
          <a:blip r:embed="rId3"/>
          <a:stretch>
            <a:fillRect/>
          </a:stretch>
        </p:blipFill>
        <p:spPr>
          <a:xfrm>
            <a:off x="2540000" y="1143000"/>
            <a:ext cx="4064000" cy="3048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9E3E14-38A0-0946-BEFB-FD0F2B06ADD2}" type="slidenum">
              <a:rPr lang="en-US" smtClean="0"/>
              <a:pPr/>
              <a:t>33</a:t>
            </a:fld>
            <a:endParaRPr lang="en-US" dirty="0"/>
          </a:p>
        </p:txBody>
      </p:sp>
      <p:sp>
        <p:nvSpPr>
          <p:cNvPr id="5" name="TextBox 4"/>
          <p:cNvSpPr txBox="1"/>
          <p:nvPr/>
        </p:nvSpPr>
        <p:spPr>
          <a:xfrm>
            <a:off x="774915" y="5151815"/>
            <a:ext cx="7640665" cy="830997"/>
          </a:xfrm>
          <a:prstGeom prst="rect">
            <a:avLst/>
          </a:prstGeom>
          <a:solidFill>
            <a:schemeClr val="accent2">
              <a:lumMod val="60000"/>
              <a:lumOff val="40000"/>
            </a:schemeClr>
          </a:solidFill>
        </p:spPr>
        <p:txBody>
          <a:bodyPr wrap="square" rtlCol="0">
            <a:spAutoFit/>
          </a:bodyPr>
          <a:lstStyle/>
          <a:p>
            <a:pPr>
              <a:buFont typeface="Arial" pitchFamily="34" charset="0"/>
              <a:buChar char="•"/>
            </a:pPr>
            <a:r>
              <a:rPr lang="ja-JP" altLang="en-US" sz="2400" smtClean="0">
                <a:latin typeface="DFPKyoKaSho-W4" pitchFamily="18" charset="-128"/>
                <a:ea typeface="DFPKyoKaSho-W4" pitchFamily="18" charset="-128"/>
              </a:rPr>
              <a:t>やす（む）</a:t>
            </a:r>
            <a:endParaRPr lang="en-US" altLang="ja-JP" sz="2400" dirty="0" smtClean="0">
              <a:latin typeface="DFPKyoKaSho-W4" pitchFamily="18" charset="-128"/>
              <a:ea typeface="DFPKyoKaSho-W4" pitchFamily="18" charset="-128"/>
            </a:endParaRPr>
          </a:p>
          <a:p>
            <a:pPr>
              <a:buFont typeface="Arial" pitchFamily="34" charset="0"/>
              <a:buChar char="•"/>
            </a:pPr>
            <a:r>
              <a:rPr lang="ja-JP" altLang="en-US" sz="2400" smtClean="0">
                <a:latin typeface="DFPKyoKaSho-W4" pitchFamily="18" charset="-128"/>
                <a:ea typeface="DFPKyoKaSho-W4" pitchFamily="18" charset="-128"/>
              </a:rPr>
              <a:t>休みの日に何をしますか。</a:t>
            </a:r>
            <a:endParaRPr lang="en-US" altLang="ja-JP" sz="2400" dirty="0" smtClean="0">
              <a:latin typeface="DFPKyoKaSho-W4" pitchFamily="18" charset="-128"/>
              <a:ea typeface="DFPKyoKaSho-W4" pitchFamily="18" charset="-128"/>
            </a:endParaRPr>
          </a:p>
        </p:txBody>
      </p:sp>
      <p:sp>
        <p:nvSpPr>
          <p:cNvPr id="6" name="Rounded Rectangle 5"/>
          <p:cNvSpPr/>
          <p:nvPr/>
        </p:nvSpPr>
        <p:spPr>
          <a:xfrm>
            <a:off x="2401712" y="526942"/>
            <a:ext cx="4328097" cy="4169044"/>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8" name="yasumuc.mov">
            <a:hlinkClick r:id="" action="ppaction://media"/>
          </p:cNvPr>
          <p:cNvPicPr/>
          <p:nvPr>
            <a:videoFile r:link="rId1"/>
          </p:nvPr>
        </p:nvPicPr>
        <p:blipFill>
          <a:blip r:embed="rId3"/>
          <a:stretch>
            <a:fillRect/>
          </a:stretch>
        </p:blipFill>
        <p:spPr>
          <a:xfrm>
            <a:off x="2658533" y="1202266"/>
            <a:ext cx="3883379" cy="2912534"/>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9E3E14-38A0-0946-BEFB-FD0F2B06ADD2}" type="slidenum">
              <a:rPr lang="en-US" smtClean="0"/>
              <a:pPr/>
              <a:t>4</a:t>
            </a:fld>
            <a:endParaRPr lang="en-US" dirty="0"/>
          </a:p>
        </p:txBody>
      </p:sp>
      <p:sp>
        <p:nvSpPr>
          <p:cNvPr id="5" name="Title 1"/>
          <p:cNvSpPr>
            <a:spLocks noGrp="1"/>
          </p:cNvSpPr>
          <p:nvPr>
            <p:ph type="title"/>
          </p:nvPr>
        </p:nvSpPr>
        <p:spPr>
          <a:xfrm>
            <a:off x="489660" y="274638"/>
            <a:ext cx="8229600" cy="1143000"/>
          </a:xfrm>
          <a:solidFill>
            <a:schemeClr val="accent6">
              <a:lumMod val="60000"/>
              <a:lumOff val="40000"/>
            </a:schemeClr>
          </a:solidFill>
        </p:spPr>
        <p:txBody>
          <a:bodyPr>
            <a:normAutofit fontScale="90000"/>
          </a:bodyPr>
          <a:lstStyle/>
          <a:p>
            <a:pPr algn="l"/>
            <a:r>
              <a:rPr lang="ja-JP" altLang="en-US" sz="2800" smtClean="0"/>
              <a:t>ぶんぽう３：</a:t>
            </a:r>
            <a:r>
              <a:rPr lang="en-US" altLang="ja-JP" sz="2800" dirty="0" smtClean="0"/>
              <a:t>	Connecting verb and adjective phrases and </a:t>
            </a:r>
            <a:br>
              <a:rPr lang="en-US" altLang="ja-JP" sz="2800" dirty="0" smtClean="0"/>
            </a:br>
            <a:r>
              <a:rPr lang="en-US" altLang="ja-JP" sz="2800" dirty="0" smtClean="0"/>
              <a:t>				sentences using the </a:t>
            </a:r>
            <a:r>
              <a:rPr lang="ja-JP" altLang="en-US" sz="2800" smtClean="0"/>
              <a:t>て</a:t>
            </a:r>
            <a:r>
              <a:rPr lang="en-US" altLang="ja-JP" sz="2800" dirty="0" smtClean="0"/>
              <a:t>-form of verbs; making</a:t>
            </a:r>
            <a:br>
              <a:rPr lang="en-US" altLang="ja-JP" sz="2800" dirty="0" smtClean="0"/>
            </a:br>
            <a:r>
              <a:rPr lang="en-US" altLang="ja-JP" sz="2800" dirty="0" smtClean="0"/>
              <a:t>		 		requests using the </a:t>
            </a:r>
            <a:r>
              <a:rPr lang="ja-JP" altLang="en-US" sz="2800" smtClean="0"/>
              <a:t>て</a:t>
            </a:r>
            <a:r>
              <a:rPr lang="en-US" altLang="ja-JP" sz="2800" dirty="0" smtClean="0"/>
              <a:t>-form</a:t>
            </a:r>
            <a:endParaRPr lang="ja-JP" altLang="en-US" sz="2800" dirty="0"/>
          </a:p>
        </p:txBody>
      </p:sp>
      <p:pic>
        <p:nvPicPr>
          <p:cNvPr id="1026" name="Picture 2"/>
          <p:cNvPicPr>
            <a:picLocks noChangeAspect="1" noChangeArrowheads="1"/>
          </p:cNvPicPr>
          <p:nvPr/>
        </p:nvPicPr>
        <p:blipFill>
          <a:blip r:embed="rId2"/>
          <a:srcRect/>
          <a:stretch>
            <a:fillRect/>
          </a:stretch>
        </p:blipFill>
        <p:spPr bwMode="auto">
          <a:xfrm>
            <a:off x="2414588" y="1806952"/>
            <a:ext cx="5315979" cy="1858962"/>
          </a:xfrm>
          <a:prstGeom prst="rect">
            <a:avLst/>
          </a:prstGeom>
          <a:noFill/>
          <a:ln w="9525">
            <a:noFill/>
            <a:miter lim="800000"/>
            <a:headEnd/>
            <a:tailEnd/>
          </a:ln>
        </p:spPr>
      </p:pic>
      <p:pic>
        <p:nvPicPr>
          <p:cNvPr id="1027" name="Picture 3"/>
          <p:cNvPicPr>
            <a:picLocks noChangeAspect="1" noChangeArrowheads="1"/>
          </p:cNvPicPr>
          <p:nvPr/>
        </p:nvPicPr>
        <p:blipFill>
          <a:blip r:embed="rId3"/>
          <a:srcRect/>
          <a:stretch>
            <a:fillRect/>
          </a:stretch>
        </p:blipFill>
        <p:spPr bwMode="auto">
          <a:xfrm>
            <a:off x="2424112" y="3665914"/>
            <a:ext cx="5306455" cy="3055561"/>
          </a:xfrm>
          <a:prstGeom prst="rect">
            <a:avLst/>
          </a:prstGeom>
          <a:noFill/>
          <a:ln w="9525">
            <a:noFill/>
            <a:miter lim="800000"/>
            <a:headEnd/>
            <a:tailEnd/>
          </a:ln>
        </p:spPr>
      </p:pic>
      <p:sp>
        <p:nvSpPr>
          <p:cNvPr id="8" name="TextBox 7"/>
          <p:cNvSpPr txBox="1"/>
          <p:nvPr/>
        </p:nvSpPr>
        <p:spPr>
          <a:xfrm>
            <a:off x="489660" y="3435081"/>
            <a:ext cx="1548690" cy="461665"/>
          </a:xfrm>
          <a:prstGeom prst="rect">
            <a:avLst/>
          </a:prstGeom>
          <a:solidFill>
            <a:srgbClr val="92D050"/>
          </a:solidFill>
        </p:spPr>
        <p:txBody>
          <a:bodyPr wrap="square" rtlCol="0">
            <a:spAutoFit/>
          </a:bodyPr>
          <a:lstStyle/>
          <a:p>
            <a:pPr algn="ctr"/>
            <a:r>
              <a:rPr lang="en-US" sz="2400" dirty="0" smtClean="0"/>
              <a:t>Review</a:t>
            </a: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A. The </a:t>
            </a:r>
            <a:r>
              <a:rPr lang="ja-JP" altLang="en-US" smtClean="0"/>
              <a:t>て</a:t>
            </a:r>
            <a:r>
              <a:rPr lang="en-US" altLang="ja-JP" dirty="0" smtClean="0"/>
              <a:t>-form of verbs indicating “and”</a:t>
            </a:r>
          </a:p>
          <a:p>
            <a:r>
              <a:rPr lang="en-US" sz="1800" dirty="0" smtClean="0"/>
              <a:t>The </a:t>
            </a:r>
            <a:r>
              <a:rPr lang="ja-JP" altLang="en-US" sz="1800" smtClean="0"/>
              <a:t>て</a:t>
            </a:r>
            <a:r>
              <a:rPr lang="en-US" altLang="ja-JP" sz="1800" dirty="0" smtClean="0"/>
              <a:t>-form is used to connect two or more verb phrases. </a:t>
            </a:r>
          </a:p>
          <a:p>
            <a:r>
              <a:rPr lang="en-US" sz="1800" dirty="0" smtClean="0"/>
              <a:t>Note that the </a:t>
            </a:r>
            <a:r>
              <a:rPr lang="ja-JP" altLang="en-US" sz="1800" smtClean="0"/>
              <a:t>て</a:t>
            </a:r>
            <a:r>
              <a:rPr lang="en-US" altLang="ja-JP" sz="1800" dirty="0" smtClean="0"/>
              <a:t>-from by itself does not express when the action takes place or has taken place. The timing of the action is determined by the phase at the end of the sentence.</a:t>
            </a:r>
          </a:p>
          <a:p>
            <a:r>
              <a:rPr lang="ja-JP" altLang="en-US" sz="1800" smtClean="0"/>
              <a:t>て</a:t>
            </a:r>
            <a:r>
              <a:rPr lang="en-US" altLang="ja-JP" sz="1800" dirty="0" smtClean="0"/>
              <a:t>-form is tense-less!</a:t>
            </a:r>
          </a:p>
          <a:p>
            <a:pPr>
              <a:buNone/>
            </a:pPr>
            <a:endParaRPr lang="en-US" sz="1800" dirty="0" smtClean="0"/>
          </a:p>
          <a:p>
            <a:pPr>
              <a:buNone/>
            </a:pPr>
            <a:r>
              <a:rPr lang="en-US" sz="1800" dirty="0" smtClean="0"/>
              <a:t>	</a:t>
            </a:r>
            <a:r>
              <a:rPr lang="ja-JP" altLang="en-US" sz="1800" smtClean="0">
                <a:latin typeface="DFPKyoKaSho-W4" pitchFamily="18" charset="-128"/>
                <a:ea typeface="DFPKyoKaSho-W4" pitchFamily="18" charset="-128"/>
              </a:rPr>
              <a:t>テレビを　み</a:t>
            </a:r>
            <a:r>
              <a:rPr lang="ja-JP" altLang="en-US" sz="1800" u="sng" smtClean="0">
                <a:solidFill>
                  <a:srgbClr val="FF0000"/>
                </a:solidFill>
                <a:latin typeface="DFPKyoKaSho-W4" pitchFamily="18" charset="-128"/>
                <a:ea typeface="DFPKyoKaSho-W4" pitchFamily="18" charset="-128"/>
              </a:rPr>
              <a:t>て</a:t>
            </a:r>
            <a:r>
              <a:rPr lang="ja-JP" altLang="en-US" sz="1800" smtClean="0">
                <a:latin typeface="DFPKyoKaSho-W4" pitchFamily="18" charset="-128"/>
                <a:ea typeface="DFPKyoKaSho-W4" pitchFamily="18" charset="-128"/>
              </a:rPr>
              <a:t>、</a:t>
            </a:r>
            <a:r>
              <a:rPr lang="ja-JP" altLang="en-US" sz="1800" u="sng" smtClean="0">
                <a:solidFill>
                  <a:srgbClr val="FF0000"/>
                </a:solidFill>
                <a:latin typeface="DFPKyoKaSho-W4" pitchFamily="18" charset="-128"/>
                <a:ea typeface="DFPKyoKaSho-W4" pitchFamily="18" charset="-128"/>
              </a:rPr>
              <a:t>ねます</a:t>
            </a:r>
            <a:r>
              <a:rPr lang="ja-JP" altLang="en-US" sz="1800" smtClean="0">
                <a:latin typeface="DFPKyoKaSho-W4" pitchFamily="18" charset="-128"/>
                <a:ea typeface="DFPKyoKaSho-W4" pitchFamily="18" charset="-128"/>
              </a:rPr>
              <a:t>。</a:t>
            </a:r>
            <a:r>
              <a:rPr lang="en-US" altLang="ja-JP" sz="1800" dirty="0" smtClean="0">
                <a:latin typeface="DFPKyoKaSho-W4" pitchFamily="18" charset="-128"/>
                <a:ea typeface="DFPKyoKaSho-W4" pitchFamily="18" charset="-128"/>
              </a:rPr>
              <a:t>	</a:t>
            </a:r>
            <a:r>
              <a:rPr lang="en-US" altLang="ja-JP" sz="1800" dirty="0" smtClean="0"/>
              <a:t>	I  go/will go to bed after watching TV.</a:t>
            </a:r>
          </a:p>
          <a:p>
            <a:pPr>
              <a:buNone/>
            </a:pPr>
            <a:r>
              <a:rPr lang="ja-JP" altLang="en-US" sz="1800" smtClean="0"/>
              <a:t>　</a:t>
            </a:r>
            <a:r>
              <a:rPr lang="en-US" altLang="ja-JP" sz="1800" dirty="0" smtClean="0">
                <a:latin typeface="DFPKyoKaSho-W4" pitchFamily="18" charset="-128"/>
                <a:ea typeface="DFPKyoKaSho-W4" pitchFamily="18" charset="-128"/>
              </a:rPr>
              <a:t>	</a:t>
            </a:r>
            <a:r>
              <a:rPr lang="ja-JP" altLang="en-US" sz="1800" smtClean="0">
                <a:latin typeface="DFPKyoKaSho-W4" pitchFamily="18" charset="-128"/>
                <a:ea typeface="DFPKyoKaSho-W4" pitchFamily="18" charset="-128"/>
              </a:rPr>
              <a:t>テレビを　み</a:t>
            </a:r>
            <a:r>
              <a:rPr lang="ja-JP" altLang="en-US" sz="1800" u="sng" smtClean="0">
                <a:solidFill>
                  <a:srgbClr val="FF0000"/>
                </a:solidFill>
                <a:latin typeface="DFPKyoKaSho-W4" pitchFamily="18" charset="-128"/>
                <a:ea typeface="DFPKyoKaSho-W4" pitchFamily="18" charset="-128"/>
              </a:rPr>
              <a:t>て</a:t>
            </a:r>
            <a:r>
              <a:rPr lang="ja-JP" altLang="en-US" sz="1800" smtClean="0">
                <a:latin typeface="DFPKyoKaSho-W4" pitchFamily="18" charset="-128"/>
                <a:ea typeface="DFPKyoKaSho-W4" pitchFamily="18" charset="-128"/>
              </a:rPr>
              <a:t>、</a:t>
            </a:r>
            <a:r>
              <a:rPr lang="ja-JP" altLang="en-US" sz="1800" u="sng" smtClean="0">
                <a:solidFill>
                  <a:srgbClr val="FF0000"/>
                </a:solidFill>
                <a:latin typeface="DFPKyoKaSho-W4" pitchFamily="18" charset="-128"/>
                <a:ea typeface="DFPKyoKaSho-W4" pitchFamily="18" charset="-128"/>
              </a:rPr>
              <a:t>ねました</a:t>
            </a:r>
            <a:r>
              <a:rPr lang="ja-JP" altLang="en-US" sz="1800" smtClean="0">
                <a:latin typeface="DFPKyoKaSho-W4" pitchFamily="18" charset="-128"/>
                <a:ea typeface="DFPKyoKaSho-W4" pitchFamily="18" charset="-128"/>
              </a:rPr>
              <a:t>。</a:t>
            </a:r>
            <a:r>
              <a:rPr lang="en-US" altLang="ja-JP" sz="1800" dirty="0" smtClean="0"/>
              <a:t>	I went to bed after watching TV.</a:t>
            </a:r>
          </a:p>
          <a:p>
            <a:pPr>
              <a:buNone/>
            </a:pPr>
            <a:endParaRPr lang="en-US" sz="1800" dirty="0"/>
          </a:p>
        </p:txBody>
      </p:sp>
      <p:sp>
        <p:nvSpPr>
          <p:cNvPr id="4" name="Slide Number Placeholder 3"/>
          <p:cNvSpPr>
            <a:spLocks noGrp="1"/>
          </p:cNvSpPr>
          <p:nvPr>
            <p:ph type="sldNum" sz="quarter" idx="12"/>
          </p:nvPr>
        </p:nvSpPr>
        <p:spPr/>
        <p:txBody>
          <a:bodyPr/>
          <a:lstStyle/>
          <a:p>
            <a:fld id="{DD9E3E14-38A0-0946-BEFB-FD0F2B06ADD2}" type="slidenum">
              <a:rPr lang="en-US" smtClean="0"/>
              <a:pPr/>
              <a:t>5</a:t>
            </a:fld>
            <a:endParaRPr lang="en-US" dirty="0"/>
          </a:p>
        </p:txBody>
      </p:sp>
      <p:sp>
        <p:nvSpPr>
          <p:cNvPr id="5" name="Title 1"/>
          <p:cNvSpPr>
            <a:spLocks noGrp="1"/>
          </p:cNvSpPr>
          <p:nvPr>
            <p:ph type="title"/>
          </p:nvPr>
        </p:nvSpPr>
        <p:spPr>
          <a:xfrm>
            <a:off x="457200" y="274638"/>
            <a:ext cx="8229600" cy="1143000"/>
          </a:xfrm>
          <a:solidFill>
            <a:schemeClr val="accent6">
              <a:lumMod val="60000"/>
              <a:lumOff val="40000"/>
            </a:schemeClr>
          </a:solidFill>
        </p:spPr>
        <p:txBody>
          <a:bodyPr>
            <a:normAutofit/>
          </a:bodyPr>
          <a:lstStyle/>
          <a:p>
            <a:pPr algn="l"/>
            <a:r>
              <a:rPr lang="ja-JP" altLang="en-US" sz="2400" smtClean="0"/>
              <a:t>ぶんぽう４：</a:t>
            </a:r>
            <a:r>
              <a:rPr lang="en-US" altLang="ja-JP" sz="2400" dirty="0" smtClean="0"/>
              <a:t>Connecting phrase, using the </a:t>
            </a:r>
            <a:r>
              <a:rPr lang="ja-JP" altLang="en-US" sz="2400" smtClean="0"/>
              <a:t>て</a:t>
            </a:r>
            <a:r>
              <a:rPr lang="en-US" altLang="ja-JP" sz="2400" dirty="0" smtClean="0"/>
              <a:t>-form of verbs and</a:t>
            </a:r>
            <a:br>
              <a:rPr lang="en-US" altLang="ja-JP" sz="2400" dirty="0" smtClean="0"/>
            </a:br>
            <a:r>
              <a:rPr lang="en-US" altLang="ja-JP" sz="2400" dirty="0" smtClean="0"/>
              <a:t>			 adjectives</a:t>
            </a:r>
            <a:endParaRPr lang="ja-JP" alt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1581150"/>
          </a:xfrm>
        </p:spPr>
        <p:txBody>
          <a:bodyPr/>
          <a:lstStyle/>
          <a:p>
            <a:pPr>
              <a:buNone/>
            </a:pPr>
            <a:r>
              <a:rPr lang="en-US" dirty="0" smtClean="0"/>
              <a:t>A. The </a:t>
            </a:r>
            <a:r>
              <a:rPr lang="ja-JP" altLang="en-US" smtClean="0"/>
              <a:t>て</a:t>
            </a:r>
            <a:r>
              <a:rPr lang="en-US" altLang="ja-JP" dirty="0" smtClean="0"/>
              <a:t>-form of verbs indicating “and”</a:t>
            </a:r>
          </a:p>
          <a:p>
            <a:r>
              <a:rPr lang="en-US" sz="1800" dirty="0" smtClean="0"/>
              <a:t>Phrases connected by the </a:t>
            </a:r>
            <a:r>
              <a:rPr lang="ja-JP" altLang="en-US" sz="1800" smtClean="0"/>
              <a:t>て</a:t>
            </a:r>
            <a:r>
              <a:rPr lang="en-US" altLang="ja-JP" sz="1800" dirty="0" smtClean="0"/>
              <a:t>-form  may indicate a chronological relationship or a cause-effect relationship, because the </a:t>
            </a:r>
            <a:r>
              <a:rPr lang="ja-JP" altLang="en-US" sz="1800" smtClean="0"/>
              <a:t>て</a:t>
            </a:r>
            <a:r>
              <a:rPr lang="en-US" altLang="ja-JP" sz="1800" dirty="0" smtClean="0"/>
              <a:t>-from loosely connects phrases without specifying how they should be related. </a:t>
            </a:r>
          </a:p>
          <a:p>
            <a:pPr>
              <a:buNone/>
            </a:pPr>
            <a:endParaRPr lang="en-US" sz="1800" dirty="0" smtClean="0"/>
          </a:p>
          <a:p>
            <a:pPr>
              <a:buNone/>
            </a:pPr>
            <a:endParaRPr lang="en-US" sz="1800" dirty="0"/>
          </a:p>
        </p:txBody>
      </p:sp>
      <p:sp>
        <p:nvSpPr>
          <p:cNvPr id="4" name="Slide Number Placeholder 3"/>
          <p:cNvSpPr>
            <a:spLocks noGrp="1"/>
          </p:cNvSpPr>
          <p:nvPr>
            <p:ph type="sldNum" sz="quarter" idx="12"/>
          </p:nvPr>
        </p:nvSpPr>
        <p:spPr/>
        <p:txBody>
          <a:bodyPr/>
          <a:lstStyle/>
          <a:p>
            <a:fld id="{DD9E3E14-38A0-0946-BEFB-FD0F2B06ADD2}" type="slidenum">
              <a:rPr lang="en-US" smtClean="0"/>
              <a:pPr/>
              <a:t>6</a:t>
            </a:fld>
            <a:endParaRPr lang="en-US" dirty="0"/>
          </a:p>
        </p:txBody>
      </p:sp>
      <p:sp>
        <p:nvSpPr>
          <p:cNvPr id="5" name="Title 1"/>
          <p:cNvSpPr>
            <a:spLocks noGrp="1"/>
          </p:cNvSpPr>
          <p:nvPr>
            <p:ph type="title"/>
          </p:nvPr>
        </p:nvSpPr>
        <p:spPr>
          <a:xfrm>
            <a:off x="457200" y="274638"/>
            <a:ext cx="8229600" cy="1143000"/>
          </a:xfrm>
          <a:solidFill>
            <a:schemeClr val="accent6">
              <a:lumMod val="60000"/>
              <a:lumOff val="40000"/>
            </a:schemeClr>
          </a:solidFill>
        </p:spPr>
        <p:txBody>
          <a:bodyPr>
            <a:normAutofit/>
          </a:bodyPr>
          <a:lstStyle/>
          <a:p>
            <a:pPr algn="l"/>
            <a:r>
              <a:rPr lang="ja-JP" altLang="en-US" sz="2400" smtClean="0"/>
              <a:t>ぶんぽう４：</a:t>
            </a:r>
            <a:r>
              <a:rPr lang="en-US" altLang="ja-JP" sz="2400" dirty="0" smtClean="0"/>
              <a:t>Connecting phrase, using the </a:t>
            </a:r>
            <a:r>
              <a:rPr lang="ja-JP" altLang="en-US" sz="2400" smtClean="0"/>
              <a:t>て</a:t>
            </a:r>
            <a:r>
              <a:rPr lang="en-US" altLang="ja-JP" sz="2400" dirty="0" smtClean="0"/>
              <a:t>-form of verbs and</a:t>
            </a:r>
            <a:br>
              <a:rPr lang="en-US" altLang="ja-JP" sz="2400" dirty="0" smtClean="0"/>
            </a:br>
            <a:r>
              <a:rPr lang="en-US" altLang="ja-JP" sz="2400" dirty="0" smtClean="0"/>
              <a:t>			 adjectives</a:t>
            </a:r>
            <a:endParaRPr lang="ja-JP" altLang="en-US" sz="2400" dirty="0"/>
          </a:p>
        </p:txBody>
      </p:sp>
      <p:pic>
        <p:nvPicPr>
          <p:cNvPr id="1027" name="Picture 3"/>
          <p:cNvPicPr>
            <a:picLocks noChangeAspect="1" noChangeArrowheads="1"/>
          </p:cNvPicPr>
          <p:nvPr/>
        </p:nvPicPr>
        <p:blipFill>
          <a:blip r:embed="rId2"/>
          <a:srcRect/>
          <a:stretch>
            <a:fillRect/>
          </a:stretch>
        </p:blipFill>
        <p:spPr bwMode="auto">
          <a:xfrm>
            <a:off x="1390649" y="3181351"/>
            <a:ext cx="6391828" cy="2927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2971800"/>
          </a:xfrm>
        </p:spPr>
        <p:txBody>
          <a:bodyPr>
            <a:normAutofit/>
          </a:bodyPr>
          <a:lstStyle/>
          <a:p>
            <a:r>
              <a:rPr lang="ja-JP" altLang="en-US" sz="2400" smtClean="0">
                <a:latin typeface="DFPKyoKaSho-W4" pitchFamily="18" charset="-128"/>
                <a:ea typeface="DFPKyoKaSho-W4" pitchFamily="18" charset="-128"/>
              </a:rPr>
              <a:t>にちようびの　あさ、いつも　なにを　</a:t>
            </a:r>
            <a:r>
              <a:rPr lang="ja-JP" altLang="en-US" sz="2400" u="sng" smtClean="0">
                <a:solidFill>
                  <a:srgbClr val="00B0F0"/>
                </a:solidFill>
                <a:latin typeface="DFPKyoKaSho-W4" pitchFamily="18" charset="-128"/>
                <a:ea typeface="DFPKyoKaSho-W4" pitchFamily="18" charset="-128"/>
              </a:rPr>
              <a:t>しますか</a:t>
            </a:r>
            <a:r>
              <a:rPr lang="ja-JP" altLang="en-US" sz="2400" smtClean="0">
                <a:latin typeface="DFPKyoKaSho-W4" pitchFamily="18" charset="-128"/>
                <a:ea typeface="DFPKyoKaSho-W4" pitchFamily="18" charset="-128"/>
              </a:rPr>
              <a:t>。</a:t>
            </a:r>
            <a:endParaRPr lang="en-US" sz="2400" dirty="0">
              <a:latin typeface="DFPKyoKaSho-W4" pitchFamily="18" charset="-128"/>
              <a:ea typeface="DFPKyoKaSho-W4" pitchFamily="18" charset="-128"/>
            </a:endParaRPr>
          </a:p>
        </p:txBody>
      </p:sp>
      <p:sp>
        <p:nvSpPr>
          <p:cNvPr id="4" name="Slide Number Placeholder 3"/>
          <p:cNvSpPr>
            <a:spLocks noGrp="1"/>
          </p:cNvSpPr>
          <p:nvPr>
            <p:ph type="sldNum" sz="quarter" idx="12"/>
          </p:nvPr>
        </p:nvSpPr>
        <p:spPr/>
        <p:txBody>
          <a:bodyPr/>
          <a:lstStyle/>
          <a:p>
            <a:fld id="{DD9E3E14-38A0-0946-BEFB-FD0F2B06ADD2}" type="slidenum">
              <a:rPr lang="en-US" smtClean="0"/>
              <a:pPr/>
              <a:t>7</a:t>
            </a:fld>
            <a:endParaRPr lang="en-US" dirty="0"/>
          </a:p>
        </p:txBody>
      </p:sp>
      <p:sp>
        <p:nvSpPr>
          <p:cNvPr id="5" name="Title 1"/>
          <p:cNvSpPr>
            <a:spLocks noGrp="1"/>
          </p:cNvSpPr>
          <p:nvPr>
            <p:ph type="title"/>
          </p:nvPr>
        </p:nvSpPr>
        <p:spPr>
          <a:xfrm>
            <a:off x="457200" y="274638"/>
            <a:ext cx="8229600" cy="1143000"/>
          </a:xfrm>
          <a:solidFill>
            <a:schemeClr val="accent6">
              <a:lumMod val="60000"/>
              <a:lumOff val="40000"/>
            </a:schemeClr>
          </a:solidFill>
        </p:spPr>
        <p:txBody>
          <a:bodyPr>
            <a:normAutofit/>
          </a:bodyPr>
          <a:lstStyle/>
          <a:p>
            <a:pPr algn="l"/>
            <a:r>
              <a:rPr lang="ja-JP" altLang="en-US" sz="2400" smtClean="0"/>
              <a:t>ぶんぽう４：</a:t>
            </a:r>
            <a:r>
              <a:rPr lang="en-US" altLang="ja-JP" sz="2400" dirty="0" smtClean="0"/>
              <a:t>Connecting phrase, using the </a:t>
            </a:r>
            <a:r>
              <a:rPr lang="ja-JP" altLang="en-US" sz="2400" smtClean="0"/>
              <a:t>て</a:t>
            </a:r>
            <a:r>
              <a:rPr lang="en-US" altLang="ja-JP" sz="2400" dirty="0" smtClean="0"/>
              <a:t>-form of verbs and</a:t>
            </a:r>
            <a:br>
              <a:rPr lang="en-US" altLang="ja-JP" sz="2400" dirty="0" smtClean="0"/>
            </a:br>
            <a:r>
              <a:rPr lang="en-US" altLang="ja-JP" sz="2400" dirty="0" smtClean="0"/>
              <a:t>			 adjectives</a:t>
            </a:r>
            <a:endParaRPr lang="ja-JP" altLang="en-US" sz="2400" dirty="0"/>
          </a:p>
        </p:txBody>
      </p:sp>
      <p:pic>
        <p:nvPicPr>
          <p:cNvPr id="69634" name="Picture 2" descr="C:\Users\tokumasu\Desktop\Nakama1_2nd\illustration-web\ch6\la_06_02.jpg"/>
          <p:cNvPicPr>
            <a:picLocks noChangeAspect="1" noChangeArrowheads="1"/>
          </p:cNvPicPr>
          <p:nvPr/>
        </p:nvPicPr>
        <p:blipFill>
          <a:blip r:embed="rId3"/>
          <a:srcRect/>
          <a:stretch>
            <a:fillRect/>
          </a:stretch>
        </p:blipFill>
        <p:spPr bwMode="auto">
          <a:xfrm>
            <a:off x="6675120" y="2790825"/>
            <a:ext cx="1819275" cy="1665288"/>
          </a:xfrm>
          <a:prstGeom prst="rect">
            <a:avLst/>
          </a:prstGeom>
          <a:noFill/>
          <a:ln>
            <a:solidFill>
              <a:schemeClr val="accent1"/>
            </a:solidFill>
          </a:ln>
        </p:spPr>
      </p:pic>
      <p:pic>
        <p:nvPicPr>
          <p:cNvPr id="69635" name="Picture 3" descr="C:\Users\tokumasu\Desktop\Nakama1_2nd\illustration-web\ch6\la_06_03.jpg"/>
          <p:cNvPicPr>
            <a:picLocks noChangeAspect="1" noChangeArrowheads="1"/>
          </p:cNvPicPr>
          <p:nvPr/>
        </p:nvPicPr>
        <p:blipFill>
          <a:blip r:embed="rId4"/>
          <a:srcRect/>
          <a:stretch>
            <a:fillRect/>
          </a:stretch>
        </p:blipFill>
        <p:spPr bwMode="auto">
          <a:xfrm>
            <a:off x="3428079" y="2790825"/>
            <a:ext cx="2157511" cy="1674018"/>
          </a:xfrm>
          <a:prstGeom prst="rect">
            <a:avLst/>
          </a:prstGeom>
          <a:noFill/>
          <a:ln>
            <a:solidFill>
              <a:schemeClr val="accent1"/>
            </a:solidFill>
          </a:ln>
        </p:spPr>
      </p:pic>
      <p:pic>
        <p:nvPicPr>
          <p:cNvPr id="69636" name="Picture 4" descr="C:\Users\tokumasu\Desktop\Nakama1_2nd\illustration-web\ch6\la_06_42.jpg"/>
          <p:cNvPicPr>
            <a:picLocks noChangeAspect="1" noChangeArrowheads="1"/>
          </p:cNvPicPr>
          <p:nvPr/>
        </p:nvPicPr>
        <p:blipFill>
          <a:blip r:embed="rId5"/>
          <a:srcRect/>
          <a:stretch>
            <a:fillRect/>
          </a:stretch>
        </p:blipFill>
        <p:spPr bwMode="auto">
          <a:xfrm>
            <a:off x="457200" y="2790825"/>
            <a:ext cx="1959034" cy="1674018"/>
          </a:xfrm>
          <a:prstGeom prst="rect">
            <a:avLst/>
          </a:prstGeom>
          <a:noFill/>
          <a:ln>
            <a:solidFill>
              <a:schemeClr val="accent1"/>
            </a:solidFill>
          </a:ln>
        </p:spPr>
      </p:pic>
      <p:sp>
        <p:nvSpPr>
          <p:cNvPr id="9" name="Right Arrow 8"/>
          <p:cNvSpPr/>
          <p:nvPr/>
        </p:nvSpPr>
        <p:spPr>
          <a:xfrm>
            <a:off x="2560320" y="3400425"/>
            <a:ext cx="607954" cy="2476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Arrow 9"/>
          <p:cNvSpPr/>
          <p:nvPr/>
        </p:nvSpPr>
        <p:spPr>
          <a:xfrm>
            <a:off x="5852160" y="3524250"/>
            <a:ext cx="607954" cy="2476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91440" y="4876800"/>
            <a:ext cx="8915400" cy="461665"/>
          </a:xfrm>
          <a:prstGeom prst="rect">
            <a:avLst/>
          </a:prstGeom>
          <a:solidFill>
            <a:schemeClr val="accent2">
              <a:lumMod val="40000"/>
              <a:lumOff val="60000"/>
            </a:schemeClr>
          </a:solidFill>
        </p:spPr>
        <p:txBody>
          <a:bodyPr wrap="square" rtlCol="0">
            <a:spAutoFit/>
          </a:bodyPr>
          <a:lstStyle/>
          <a:p>
            <a:r>
              <a:rPr lang="ja-JP" altLang="en-US" sz="2400" smtClean="0">
                <a:latin typeface="DFPKyoKaSho-W4" pitchFamily="18" charset="-128"/>
                <a:ea typeface="DFPKyoKaSho-W4" pitchFamily="18" charset="-128"/>
              </a:rPr>
              <a:t>あさごはんを　たべ</a:t>
            </a:r>
            <a:r>
              <a:rPr lang="ja-JP" altLang="en-US" sz="2400" u="sng" smtClean="0">
                <a:solidFill>
                  <a:srgbClr val="FF0000"/>
                </a:solidFill>
                <a:latin typeface="DFPKyoKaSho-W4" pitchFamily="18" charset="-128"/>
                <a:ea typeface="DFPKyoKaSho-W4" pitchFamily="18" charset="-128"/>
              </a:rPr>
              <a:t>て</a:t>
            </a:r>
            <a:r>
              <a:rPr lang="ja-JP" altLang="en-US" sz="2400" smtClean="0">
                <a:latin typeface="DFPKyoKaSho-W4" pitchFamily="18" charset="-128"/>
                <a:ea typeface="DFPKyoKaSho-W4" pitchFamily="18" charset="-128"/>
              </a:rPr>
              <a:t>、そうじを　し</a:t>
            </a:r>
            <a:r>
              <a:rPr lang="ja-JP" altLang="en-US" sz="2400" u="sng" smtClean="0">
                <a:solidFill>
                  <a:srgbClr val="FF0000"/>
                </a:solidFill>
                <a:latin typeface="DFPKyoKaSho-W4" pitchFamily="18" charset="-128"/>
                <a:ea typeface="DFPKyoKaSho-W4" pitchFamily="18" charset="-128"/>
              </a:rPr>
              <a:t>て</a:t>
            </a:r>
            <a:r>
              <a:rPr lang="ja-JP" altLang="en-US" sz="2400" smtClean="0">
                <a:latin typeface="DFPKyoKaSho-W4" pitchFamily="18" charset="-128"/>
                <a:ea typeface="DFPKyoKaSho-W4" pitchFamily="18" charset="-128"/>
              </a:rPr>
              <a:t>、せんたくを　</a:t>
            </a:r>
            <a:r>
              <a:rPr lang="ja-JP" altLang="en-US" sz="2400" u="sng" smtClean="0">
                <a:solidFill>
                  <a:srgbClr val="00B0F0"/>
                </a:solidFill>
                <a:latin typeface="DFPKyoKaSho-W4" pitchFamily="18" charset="-128"/>
                <a:ea typeface="DFPKyoKaSho-W4" pitchFamily="18" charset="-128"/>
              </a:rPr>
              <a:t>します</a:t>
            </a:r>
            <a:r>
              <a:rPr lang="ja-JP" altLang="en-US" sz="2400" smtClean="0">
                <a:latin typeface="DFPKyoKaSho-W4" pitchFamily="18" charset="-128"/>
                <a:ea typeface="DFPKyoKaSho-W4" pitchFamily="18" charset="-128"/>
              </a:rPr>
              <a:t>。</a:t>
            </a:r>
            <a:endParaRPr lang="en-US" sz="2400" dirty="0">
              <a:latin typeface="DFPKyoKaSho-W4" pitchFamily="18" charset="-128"/>
              <a:ea typeface="DFPKyoKaSho-W4" pitchFamily="18"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2971800"/>
          </a:xfrm>
        </p:spPr>
        <p:txBody>
          <a:bodyPr>
            <a:normAutofit/>
          </a:bodyPr>
          <a:lstStyle/>
          <a:p>
            <a:r>
              <a:rPr lang="ja-JP" altLang="en-US" sz="2400" smtClean="0">
                <a:latin typeface="DFPKyoKaSho-W4" pitchFamily="18" charset="-128"/>
                <a:ea typeface="DFPKyoKaSho-W4" pitchFamily="18" charset="-128"/>
              </a:rPr>
              <a:t>きのうの　ばん、なにを　</a:t>
            </a:r>
            <a:r>
              <a:rPr lang="ja-JP" altLang="en-US" sz="2400" u="sng" smtClean="0">
                <a:solidFill>
                  <a:srgbClr val="00B0F0"/>
                </a:solidFill>
                <a:latin typeface="DFPKyoKaSho-W4" pitchFamily="18" charset="-128"/>
                <a:ea typeface="DFPKyoKaSho-W4" pitchFamily="18" charset="-128"/>
              </a:rPr>
              <a:t>しましたか</a:t>
            </a:r>
            <a:r>
              <a:rPr lang="ja-JP" altLang="en-US" sz="2400" smtClean="0">
                <a:latin typeface="DFPKyoKaSho-W4" pitchFamily="18" charset="-128"/>
                <a:ea typeface="DFPKyoKaSho-W4" pitchFamily="18" charset="-128"/>
              </a:rPr>
              <a:t>。</a:t>
            </a:r>
            <a:endParaRPr lang="en-US" sz="2400" dirty="0">
              <a:latin typeface="DFPKyoKaSho-W4" pitchFamily="18" charset="-128"/>
              <a:ea typeface="DFPKyoKaSho-W4" pitchFamily="18" charset="-128"/>
            </a:endParaRPr>
          </a:p>
        </p:txBody>
      </p:sp>
      <p:sp>
        <p:nvSpPr>
          <p:cNvPr id="4" name="Slide Number Placeholder 3"/>
          <p:cNvSpPr>
            <a:spLocks noGrp="1"/>
          </p:cNvSpPr>
          <p:nvPr>
            <p:ph type="sldNum" sz="quarter" idx="12"/>
          </p:nvPr>
        </p:nvSpPr>
        <p:spPr/>
        <p:txBody>
          <a:bodyPr/>
          <a:lstStyle/>
          <a:p>
            <a:fld id="{DD9E3E14-38A0-0946-BEFB-FD0F2B06ADD2}" type="slidenum">
              <a:rPr lang="en-US" smtClean="0"/>
              <a:pPr/>
              <a:t>8</a:t>
            </a:fld>
            <a:endParaRPr lang="en-US" dirty="0"/>
          </a:p>
        </p:txBody>
      </p:sp>
      <p:sp>
        <p:nvSpPr>
          <p:cNvPr id="5" name="Title 1"/>
          <p:cNvSpPr>
            <a:spLocks noGrp="1"/>
          </p:cNvSpPr>
          <p:nvPr>
            <p:ph type="title"/>
          </p:nvPr>
        </p:nvSpPr>
        <p:spPr>
          <a:xfrm>
            <a:off x="457200" y="274638"/>
            <a:ext cx="8229600" cy="1143000"/>
          </a:xfrm>
          <a:solidFill>
            <a:schemeClr val="accent6">
              <a:lumMod val="60000"/>
              <a:lumOff val="40000"/>
            </a:schemeClr>
          </a:solidFill>
        </p:spPr>
        <p:txBody>
          <a:bodyPr>
            <a:normAutofit/>
          </a:bodyPr>
          <a:lstStyle/>
          <a:p>
            <a:pPr algn="l"/>
            <a:r>
              <a:rPr lang="ja-JP" altLang="en-US" sz="2400" smtClean="0"/>
              <a:t>ぶんぽう４：</a:t>
            </a:r>
            <a:r>
              <a:rPr lang="en-US" altLang="ja-JP" sz="2400" dirty="0" smtClean="0"/>
              <a:t>Connecting phrase, using the </a:t>
            </a:r>
            <a:r>
              <a:rPr lang="ja-JP" altLang="en-US" sz="2400" smtClean="0"/>
              <a:t>て</a:t>
            </a:r>
            <a:r>
              <a:rPr lang="en-US" altLang="ja-JP" sz="2400" dirty="0" smtClean="0"/>
              <a:t>-form of verbs and</a:t>
            </a:r>
            <a:br>
              <a:rPr lang="en-US" altLang="ja-JP" sz="2400" dirty="0" smtClean="0"/>
            </a:br>
            <a:r>
              <a:rPr lang="en-US" altLang="ja-JP" sz="2400" dirty="0" smtClean="0"/>
              <a:t>			 adjectives</a:t>
            </a:r>
            <a:endParaRPr lang="ja-JP" altLang="en-US" sz="2400" dirty="0"/>
          </a:p>
        </p:txBody>
      </p:sp>
      <p:sp>
        <p:nvSpPr>
          <p:cNvPr id="9" name="Right Arrow 8"/>
          <p:cNvSpPr/>
          <p:nvPr/>
        </p:nvSpPr>
        <p:spPr>
          <a:xfrm>
            <a:off x="3797747" y="3152775"/>
            <a:ext cx="607954" cy="2476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762000" y="4876800"/>
            <a:ext cx="6819900" cy="830997"/>
          </a:xfrm>
          <a:prstGeom prst="rect">
            <a:avLst/>
          </a:prstGeom>
          <a:solidFill>
            <a:schemeClr val="accent2">
              <a:lumMod val="40000"/>
              <a:lumOff val="60000"/>
            </a:schemeClr>
          </a:solidFill>
        </p:spPr>
        <p:txBody>
          <a:bodyPr wrap="square" rtlCol="0">
            <a:spAutoFit/>
          </a:bodyPr>
          <a:lstStyle/>
          <a:p>
            <a:r>
              <a:rPr lang="ja-JP" altLang="en-US" sz="2400" smtClean="0">
                <a:latin typeface="DFPKyoKaSho-W4" pitchFamily="18" charset="-128"/>
                <a:ea typeface="DFPKyoKaSho-W4" pitchFamily="18" charset="-128"/>
              </a:rPr>
              <a:t>ともだちと　としょかんで　べんきょうし</a:t>
            </a:r>
            <a:r>
              <a:rPr lang="ja-JP" altLang="en-US" sz="2400" u="sng" smtClean="0">
                <a:solidFill>
                  <a:srgbClr val="FF0000"/>
                </a:solidFill>
                <a:latin typeface="DFPKyoKaSho-W4" pitchFamily="18" charset="-128"/>
                <a:ea typeface="DFPKyoKaSho-W4" pitchFamily="18" charset="-128"/>
              </a:rPr>
              <a:t>て</a:t>
            </a:r>
            <a:r>
              <a:rPr lang="ja-JP" altLang="en-US" sz="2400" smtClean="0">
                <a:latin typeface="DFPKyoKaSho-W4" pitchFamily="18" charset="-128"/>
                <a:ea typeface="DFPKyoKaSho-W4" pitchFamily="18" charset="-128"/>
              </a:rPr>
              <a:t>、</a:t>
            </a:r>
            <a:endParaRPr lang="en-US" altLang="ja-JP" sz="2400" dirty="0" smtClean="0">
              <a:latin typeface="DFPKyoKaSho-W4" pitchFamily="18" charset="-128"/>
              <a:ea typeface="DFPKyoKaSho-W4" pitchFamily="18" charset="-128"/>
            </a:endParaRPr>
          </a:p>
          <a:p>
            <a:r>
              <a:rPr lang="ja-JP" altLang="en-US" sz="2400" smtClean="0">
                <a:latin typeface="DFPKyoKaSho-W4" pitchFamily="18" charset="-128"/>
                <a:ea typeface="DFPKyoKaSho-W4" pitchFamily="18" charset="-128"/>
              </a:rPr>
              <a:t>ガールフレンドと　でんわで　</a:t>
            </a:r>
            <a:r>
              <a:rPr lang="ja-JP" altLang="en-US" sz="2400" u="sng" smtClean="0">
                <a:solidFill>
                  <a:srgbClr val="00B0F0"/>
                </a:solidFill>
                <a:latin typeface="DFPKyoKaSho-W4" pitchFamily="18" charset="-128"/>
                <a:ea typeface="DFPKyoKaSho-W4" pitchFamily="18" charset="-128"/>
              </a:rPr>
              <a:t>はなしました</a:t>
            </a:r>
            <a:r>
              <a:rPr lang="ja-JP" altLang="en-US" sz="2400" smtClean="0">
                <a:latin typeface="DFPKyoKaSho-W4" pitchFamily="18" charset="-128"/>
                <a:ea typeface="DFPKyoKaSho-W4" pitchFamily="18" charset="-128"/>
              </a:rPr>
              <a:t>。</a:t>
            </a:r>
            <a:endParaRPr lang="en-US" sz="2400" dirty="0">
              <a:latin typeface="DFPKyoKaSho-W4" pitchFamily="18" charset="-128"/>
              <a:ea typeface="DFPKyoKaSho-W4" pitchFamily="18" charset="-128"/>
            </a:endParaRPr>
          </a:p>
        </p:txBody>
      </p:sp>
      <p:pic>
        <p:nvPicPr>
          <p:cNvPr id="70658" name="Picture 2" descr="C:\Users\tokumasu\Desktop\Nakama1_2nd\illustration-web\ch6\la_06_32.jpg"/>
          <p:cNvPicPr>
            <a:picLocks noChangeAspect="1" noChangeArrowheads="1"/>
          </p:cNvPicPr>
          <p:nvPr/>
        </p:nvPicPr>
        <p:blipFill>
          <a:blip r:embed="rId2"/>
          <a:srcRect/>
          <a:stretch>
            <a:fillRect/>
          </a:stretch>
        </p:blipFill>
        <p:spPr bwMode="auto">
          <a:xfrm>
            <a:off x="1466850" y="2720908"/>
            <a:ext cx="2076450" cy="1443649"/>
          </a:xfrm>
          <a:prstGeom prst="rect">
            <a:avLst/>
          </a:prstGeom>
          <a:noFill/>
          <a:ln>
            <a:solidFill>
              <a:schemeClr val="accent1"/>
            </a:solidFill>
          </a:ln>
        </p:spPr>
      </p:pic>
      <p:pic>
        <p:nvPicPr>
          <p:cNvPr id="70660" name="Picture 4" descr="C:\Users\tokumasu\Desktop\Nakama1_2nd\illustration-web\ch6\la_06_34new.jpg"/>
          <p:cNvPicPr>
            <a:picLocks noChangeAspect="1" noChangeArrowheads="1"/>
          </p:cNvPicPr>
          <p:nvPr/>
        </p:nvPicPr>
        <p:blipFill>
          <a:blip r:embed="rId3"/>
          <a:srcRect/>
          <a:stretch>
            <a:fillRect/>
          </a:stretch>
        </p:blipFill>
        <p:spPr bwMode="auto">
          <a:xfrm>
            <a:off x="4636106" y="2720908"/>
            <a:ext cx="1917094" cy="1513566"/>
          </a:xfrm>
          <a:prstGeom prst="rect">
            <a:avLst/>
          </a:prstGeom>
          <a:noFill/>
          <a:ln>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2971800"/>
          </a:xfrm>
        </p:spPr>
        <p:txBody>
          <a:bodyPr>
            <a:normAutofit/>
          </a:bodyPr>
          <a:lstStyle/>
          <a:p>
            <a:r>
              <a:rPr lang="ja-JP" altLang="en-US" sz="2400" smtClean="0">
                <a:latin typeface="DFPKyoKaSho-W4" pitchFamily="18" charset="-128"/>
                <a:ea typeface="DFPKyoKaSho-W4" pitchFamily="18" charset="-128"/>
              </a:rPr>
              <a:t>しゅうまつは　どうでしたか。</a:t>
            </a:r>
            <a:endParaRPr lang="en-US" sz="2400" dirty="0">
              <a:latin typeface="DFPKyoKaSho-W4" pitchFamily="18" charset="-128"/>
              <a:ea typeface="DFPKyoKaSho-W4" pitchFamily="18" charset="-128"/>
            </a:endParaRPr>
          </a:p>
        </p:txBody>
      </p:sp>
      <p:sp>
        <p:nvSpPr>
          <p:cNvPr id="4" name="Slide Number Placeholder 3"/>
          <p:cNvSpPr>
            <a:spLocks noGrp="1"/>
          </p:cNvSpPr>
          <p:nvPr>
            <p:ph type="sldNum" sz="quarter" idx="12"/>
          </p:nvPr>
        </p:nvSpPr>
        <p:spPr/>
        <p:txBody>
          <a:bodyPr/>
          <a:lstStyle/>
          <a:p>
            <a:fld id="{DD9E3E14-38A0-0946-BEFB-FD0F2B06ADD2}" type="slidenum">
              <a:rPr lang="en-US" smtClean="0"/>
              <a:pPr/>
              <a:t>9</a:t>
            </a:fld>
            <a:endParaRPr lang="en-US" dirty="0"/>
          </a:p>
        </p:txBody>
      </p:sp>
      <p:sp>
        <p:nvSpPr>
          <p:cNvPr id="5" name="Title 1"/>
          <p:cNvSpPr>
            <a:spLocks noGrp="1"/>
          </p:cNvSpPr>
          <p:nvPr>
            <p:ph type="title"/>
          </p:nvPr>
        </p:nvSpPr>
        <p:spPr>
          <a:xfrm>
            <a:off x="457200" y="274638"/>
            <a:ext cx="8229600" cy="1143000"/>
          </a:xfrm>
          <a:solidFill>
            <a:schemeClr val="accent6">
              <a:lumMod val="60000"/>
              <a:lumOff val="40000"/>
            </a:schemeClr>
          </a:solidFill>
        </p:spPr>
        <p:txBody>
          <a:bodyPr>
            <a:normAutofit/>
          </a:bodyPr>
          <a:lstStyle/>
          <a:p>
            <a:pPr algn="l"/>
            <a:r>
              <a:rPr lang="ja-JP" altLang="en-US" sz="2400" smtClean="0"/>
              <a:t>ぶんぽう４：</a:t>
            </a:r>
            <a:r>
              <a:rPr lang="en-US" altLang="ja-JP" sz="2400" dirty="0" smtClean="0"/>
              <a:t>Connecting phrase, using the </a:t>
            </a:r>
            <a:r>
              <a:rPr lang="ja-JP" altLang="en-US" sz="2400" smtClean="0"/>
              <a:t>て</a:t>
            </a:r>
            <a:r>
              <a:rPr lang="en-US" altLang="ja-JP" sz="2400" dirty="0" smtClean="0"/>
              <a:t>-form of verbs and</a:t>
            </a:r>
            <a:br>
              <a:rPr lang="en-US" altLang="ja-JP" sz="2400" dirty="0" smtClean="0"/>
            </a:br>
            <a:r>
              <a:rPr lang="en-US" altLang="ja-JP" sz="2400" dirty="0" smtClean="0"/>
              <a:t>			 adjectives</a:t>
            </a:r>
            <a:endParaRPr lang="ja-JP" altLang="en-US" sz="2400" dirty="0"/>
          </a:p>
        </p:txBody>
      </p:sp>
      <p:sp>
        <p:nvSpPr>
          <p:cNvPr id="11" name="TextBox 10"/>
          <p:cNvSpPr txBox="1"/>
          <p:nvPr/>
        </p:nvSpPr>
        <p:spPr>
          <a:xfrm>
            <a:off x="762000" y="4876800"/>
            <a:ext cx="6877050" cy="461665"/>
          </a:xfrm>
          <a:prstGeom prst="rect">
            <a:avLst/>
          </a:prstGeom>
          <a:solidFill>
            <a:schemeClr val="accent2">
              <a:lumMod val="40000"/>
              <a:lumOff val="60000"/>
            </a:schemeClr>
          </a:solidFill>
        </p:spPr>
        <p:txBody>
          <a:bodyPr wrap="square" rtlCol="0">
            <a:spAutoFit/>
          </a:bodyPr>
          <a:lstStyle/>
          <a:p>
            <a:r>
              <a:rPr lang="ja-JP" altLang="en-US" sz="2400" smtClean="0">
                <a:latin typeface="DFPKyoKaSho-W4" pitchFamily="18" charset="-128"/>
                <a:ea typeface="DFPKyoKaSho-W4" pitchFamily="18" charset="-128"/>
              </a:rPr>
              <a:t>パーティーをし</a:t>
            </a:r>
            <a:r>
              <a:rPr lang="ja-JP" altLang="en-US" sz="2400" u="sng" smtClean="0">
                <a:solidFill>
                  <a:srgbClr val="FF0000"/>
                </a:solidFill>
                <a:latin typeface="DFPKyoKaSho-W4" pitchFamily="18" charset="-128"/>
                <a:ea typeface="DFPKyoKaSho-W4" pitchFamily="18" charset="-128"/>
              </a:rPr>
              <a:t>て</a:t>
            </a:r>
            <a:r>
              <a:rPr lang="ja-JP" altLang="en-US" sz="2400" smtClean="0">
                <a:solidFill>
                  <a:srgbClr val="FF0000"/>
                </a:solidFill>
                <a:latin typeface="DFPKyoKaSho-W4" pitchFamily="18" charset="-128"/>
                <a:ea typeface="DFPKyoKaSho-W4" pitchFamily="18" charset="-128"/>
              </a:rPr>
              <a:t>　</a:t>
            </a:r>
            <a:r>
              <a:rPr lang="ja-JP" altLang="en-US" sz="2400" smtClean="0">
                <a:latin typeface="DFPKyoKaSho-W4" pitchFamily="18" charset="-128"/>
                <a:ea typeface="DFPKyoKaSho-W4" pitchFamily="18" charset="-128"/>
              </a:rPr>
              <a:t>とても　たのしかったです。</a:t>
            </a:r>
            <a:endParaRPr lang="en-US" sz="2400" dirty="0">
              <a:latin typeface="DFPKyoKaSho-W4" pitchFamily="18" charset="-128"/>
              <a:ea typeface="DFPKyoKaSho-W4" pitchFamily="18" charset="-128"/>
            </a:endParaRPr>
          </a:p>
        </p:txBody>
      </p:sp>
      <p:pic>
        <p:nvPicPr>
          <p:cNvPr id="71682" name="Picture 2" descr="C:\Users\tokumasu\Desktop\Nakama1_2nd\illustration-web\ch6\la_06_29.jpg"/>
          <p:cNvPicPr>
            <a:picLocks noChangeAspect="1" noChangeArrowheads="1"/>
          </p:cNvPicPr>
          <p:nvPr/>
        </p:nvPicPr>
        <p:blipFill>
          <a:blip r:embed="rId2"/>
          <a:srcRect/>
          <a:stretch>
            <a:fillRect/>
          </a:stretch>
        </p:blipFill>
        <p:spPr bwMode="auto">
          <a:xfrm>
            <a:off x="2709863" y="2409826"/>
            <a:ext cx="2849562" cy="1933575"/>
          </a:xfrm>
          <a:prstGeom prst="rect">
            <a:avLst/>
          </a:prstGeom>
          <a:noFill/>
          <a:ln>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2512</TotalTime>
  <Words>959</Words>
  <Application>Microsoft Office PowerPoint</Application>
  <PresentationFormat>On-screen Show (4:3)</PresentationFormat>
  <Paragraphs>212</Paragraphs>
  <Slides>33</Slides>
  <Notes>2</Notes>
  <HiddenSlides>0</HiddenSlides>
  <MMClips>13</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Office Theme</vt:lpstr>
      <vt:lpstr>Equity</vt:lpstr>
      <vt:lpstr>にほんご JPN101</vt:lpstr>
      <vt:lpstr>１１月２３日月曜日</vt:lpstr>
      <vt:lpstr>ぶんぽう</vt:lpstr>
      <vt:lpstr>ぶんぽう３： Connecting verb and adjective phrases and      sentences using the て-form of verbs; making      requests using the て-form</vt:lpstr>
      <vt:lpstr>ぶんぽう４：Connecting phrase, using the て-form of verbs and     adjectives</vt:lpstr>
      <vt:lpstr>ぶんぽう４：Connecting phrase, using the て-form of verbs and     adjectives</vt:lpstr>
      <vt:lpstr>ぶんぽう４：Connecting phrase, using the て-form of verbs and     adjectives</vt:lpstr>
      <vt:lpstr>ぶんぽう４：Connecting phrase, using the て-form of verbs and     adjectives</vt:lpstr>
      <vt:lpstr>ぶんぽう４：Connecting phrase, using the て-form of verbs and     adjectives</vt:lpstr>
      <vt:lpstr>ぶんぽう４：Connecting phrase, using the て-form of verbs and     adjectives</vt:lpstr>
      <vt:lpstr>ぶんぽう４：Connecting phrase, using the て-form of verbs and     adjectives</vt:lpstr>
      <vt:lpstr>ぶんぽう４：Connecting phrase, using the て-form of verbs and     adjectives</vt:lpstr>
      <vt:lpstr>ぶんぽう５：Extending and invitation using ませんか</vt:lpstr>
      <vt:lpstr>ぶんぽう５：Extending and invitation using ませんか</vt:lpstr>
      <vt:lpstr>ぶんぽう５：Extending and invitation using ませんか</vt:lpstr>
      <vt:lpstr>ぶんぽう５：Extending and invitation using ませんか</vt:lpstr>
      <vt:lpstr>ぶんぽう５：Extending and invitation using ませんか</vt:lpstr>
      <vt:lpstr>かんじ</vt:lpstr>
      <vt:lpstr>Kanji derived from pictures and symbols (2) (p243)</vt:lpstr>
      <vt:lpstr>きょうのかんじ</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vector>
  </TitlesOfParts>
  <Company>Princeton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Yukari Tokumasu</dc:creator>
  <cp:lastModifiedBy>tokumasu</cp:lastModifiedBy>
  <cp:revision>317</cp:revision>
  <dcterms:created xsi:type="dcterms:W3CDTF">2009-11-23T12:47:38Z</dcterms:created>
  <dcterms:modified xsi:type="dcterms:W3CDTF">2010-02-01T22:22:16Z</dcterms:modified>
</cp:coreProperties>
</file>