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31"/>
  </p:notesMasterIdLst>
  <p:handoutMasterIdLst>
    <p:handoutMasterId r:id="rId32"/>
  </p:handoutMasterIdLst>
  <p:sldIdLst>
    <p:sldId id="300" r:id="rId3"/>
    <p:sldId id="477" r:id="rId4"/>
    <p:sldId id="494" r:id="rId5"/>
    <p:sldId id="580" r:id="rId6"/>
    <p:sldId id="575" r:id="rId7"/>
    <p:sldId id="567" r:id="rId8"/>
    <p:sldId id="571" r:id="rId9"/>
    <p:sldId id="573" r:id="rId10"/>
    <p:sldId id="572" r:id="rId11"/>
    <p:sldId id="495" r:id="rId12"/>
    <p:sldId id="492" r:id="rId13"/>
    <p:sldId id="539" r:id="rId14"/>
    <p:sldId id="502" r:id="rId15"/>
    <p:sldId id="503" r:id="rId16"/>
    <p:sldId id="504" r:id="rId17"/>
    <p:sldId id="505" r:id="rId18"/>
    <p:sldId id="540" r:id="rId19"/>
    <p:sldId id="534" r:id="rId20"/>
    <p:sldId id="554" r:id="rId21"/>
    <p:sldId id="555" r:id="rId22"/>
    <p:sldId id="582" r:id="rId23"/>
    <p:sldId id="581" r:id="rId24"/>
    <p:sldId id="583" r:id="rId25"/>
    <p:sldId id="579" r:id="rId26"/>
    <p:sldId id="578" r:id="rId27"/>
    <p:sldId id="541" r:id="rId28"/>
    <p:sldId id="513" r:id="rId29"/>
    <p:sldId id="556" r:id="rId3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85575" autoAdjust="0"/>
  </p:normalViewPr>
  <p:slideViewPr>
    <p:cSldViewPr snapToGrid="0" snapToObjects="1">
      <p:cViewPr>
        <p:scale>
          <a:sx n="66" d="100"/>
          <a:sy n="66" d="100"/>
        </p:scale>
        <p:origin x="-6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JPN101\ppt\ch6\ch6-dialogeu-listening.mo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JPN101\ppt\ch6\ch6-dialogue.mo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JPN101\ppt\ch6\ch6-dialogue-sub.mov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video" Target="file:///\\localhost\Users\yukari\Desktop\JPN101\ppt\ch6\ch6-listening-B-2.mov" TargetMode="External"/><Relationship Id="rId2" Type="http://schemas.openxmlformats.org/officeDocument/2006/relationships/video" Target="file:///\\localhost\Users\yukari\Desktop\JPN101\ppt\ch6\ch6-listening-B-1.mov" TargetMode="External"/><Relationship Id="rId1" Type="http://schemas.openxmlformats.org/officeDocument/2006/relationships/video" Target="file:///\\localhost\Users\yukari\Desktop\JPN101\ppt\ch6\ch6-listening-A.mov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Nov. 30, 2009</a:t>
            </a:r>
            <a:endParaRPr lang="en-US" altLang="ja-JP" b="1" dirty="0"/>
          </a:p>
          <a:p>
            <a:r>
              <a:rPr lang="en-US" altLang="ja-JP" b="1" dirty="0" smtClean="0"/>
              <a:t>(Monday)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 dirty="0"/>
              <a:t>JPN101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2338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ききじょうずはなしじょうず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P242 </a:t>
            </a:r>
            <a:r>
              <a:rPr lang="ja-JP" altLang="en-US" dirty="0" smtClean="0"/>
              <a:t>ききじょうずはなしじょうず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794" y="1873703"/>
            <a:ext cx="7439997" cy="343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/>
              <a:t>ダイアローグ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P217 </a:t>
            </a:r>
            <a:r>
              <a:rPr lang="ja-JP" altLang="en-US" dirty="0" smtClean="0"/>
              <a:t>ダイアローグ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latin typeface="DFPKyoKaSho-W4" pitchFamily="18" charset="-128"/>
                <a:ea typeface="DFPKyoKaSho-W4" pitchFamily="18" charset="-128"/>
              </a:rPr>
              <a:t>「週末は　どうでしたか。」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494947"/>
            <a:ext cx="268565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latin typeface="DFPKyoKaSho-W4" pitchFamily="18" charset="-128"/>
                <a:ea typeface="DFPKyoKaSho-W4" pitchFamily="18" charset="-128"/>
              </a:rPr>
              <a:t>それは、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000" dirty="0" smtClean="0">
                <a:latin typeface="DFPKyoKaSho-W4" pitchFamily="18" charset="-128"/>
                <a:ea typeface="DFPKyoKaSho-W4" pitchFamily="18" charset="-128"/>
              </a:rPr>
              <a:t>よかったですね。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0467" y="4448780"/>
            <a:ext cx="268835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latin typeface="DFPKyoKaSho-W4" pitchFamily="18" charset="-128"/>
                <a:ea typeface="DFPKyoKaSho-W4" pitchFamily="18" charset="-128"/>
              </a:rPr>
              <a:t>ずっと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000" dirty="0" smtClean="0">
                <a:latin typeface="DFPKyoKaSho-W4" pitchFamily="18" charset="-128"/>
                <a:ea typeface="DFPKyoKaSho-W4" pitchFamily="18" charset="-128"/>
              </a:rPr>
              <a:t>べんきょうしました。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8" name="Picture 7" descr="ピクチャ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03" y="2342324"/>
            <a:ext cx="2688356" cy="1805612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0" name="Picture 9" descr="ピクチャ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84" y="2340665"/>
            <a:ext cx="2577440" cy="1805612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2" name="Picture 11" descr="ピクチャ 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5640" y="2340665"/>
            <a:ext cx="2659758" cy="1807271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027042" y="4448780"/>
            <a:ext cx="268835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latin typeface="DFPKyoKaSho-W4" pitchFamily="18" charset="-128"/>
                <a:ea typeface="DFPKyoKaSho-W4" pitchFamily="18" charset="-128"/>
              </a:rPr>
              <a:t>ほんとに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000" dirty="0" smtClean="0">
                <a:latin typeface="DFPKyoKaSho-W4" pitchFamily="18" charset="-128"/>
                <a:ea typeface="DFPKyoKaSho-W4" pitchFamily="18" charset="-128"/>
              </a:rPr>
              <a:t>いいんですか。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きいてください。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730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P217 </a:t>
            </a:r>
            <a:r>
              <a:rPr kumimoji="0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ダイアローグ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ch6-dialogeu-listening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54111" y="1834240"/>
            <a:ext cx="609719" cy="609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1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730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P217 </a:t>
            </a:r>
            <a:r>
              <a:rPr kumimoji="0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ダイアローグ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ch6-dialogue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3539" y="1551389"/>
            <a:ext cx="6811102" cy="4540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730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P217 </a:t>
            </a:r>
            <a:r>
              <a:rPr kumimoji="0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ダイアローグ</a:t>
            </a: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ja-JP" altLang="en-US" sz="4400" dirty="0" smtClean="0">
                <a:latin typeface="+mj-lt"/>
                <a:ea typeface="+mj-ea"/>
                <a:cs typeface="+mj-cs"/>
              </a:rPr>
              <a:t>（じまく）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ch6-dialogue-sub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2145" y="1665593"/>
            <a:ext cx="6553200" cy="436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335427"/>
            <a:ext cx="82296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noProof="0" dirty="0" smtClean="0">
                <a:latin typeface="+mj-lt"/>
                <a:ea typeface="+mj-ea"/>
                <a:cs typeface="+mj-cs"/>
              </a:rPr>
              <a:t>よむれんしゅう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P245 </a:t>
            </a:r>
            <a:r>
              <a:rPr lang="ja-JP" altLang="en-US" dirty="0" smtClean="0"/>
              <a:t>よむれんしゅう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471" y="1447800"/>
            <a:ext cx="623713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P246 </a:t>
            </a:r>
            <a:r>
              <a:rPr lang="ja-JP" altLang="en-US" dirty="0" smtClean="0"/>
              <a:t>よむれんしゅう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9439" y="1685925"/>
            <a:ext cx="7046394" cy="261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１１月３０日</a:t>
            </a:r>
            <a:r>
              <a:rPr lang="ja-JP" altLang="en-US" dirty="0" smtClean="0"/>
              <a:t>月曜日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日本のぶんか</a:t>
            </a:r>
            <a:endParaRPr lang="en-US" altLang="ja-JP" dirty="0" smtClean="0"/>
          </a:p>
          <a:p>
            <a:r>
              <a:rPr lang="ja-JP" altLang="en-US" dirty="0" smtClean="0"/>
              <a:t>ききじょうずはなしじょうず</a:t>
            </a:r>
            <a:endParaRPr lang="en-US" altLang="ja-JP" dirty="0" smtClean="0"/>
          </a:p>
          <a:p>
            <a:r>
              <a:rPr lang="ja-JP" altLang="en-US" dirty="0" smtClean="0"/>
              <a:t>ダイアローグ</a:t>
            </a:r>
            <a:endParaRPr lang="en-US" altLang="ja-JP" dirty="0" smtClean="0"/>
          </a:p>
          <a:p>
            <a:r>
              <a:rPr lang="ja-JP" altLang="en-US" dirty="0" smtClean="0"/>
              <a:t>よむれんしゅう</a:t>
            </a:r>
            <a:endParaRPr lang="en-US" altLang="ja-JP" dirty="0" smtClean="0"/>
          </a:p>
          <a:p>
            <a:r>
              <a:rPr lang="ja-JP" altLang="en-US" dirty="0" smtClean="0"/>
              <a:t>きくれんしゅう</a:t>
            </a:r>
            <a:endParaRPr lang="en-US" altLang="ja-JP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P246 </a:t>
            </a:r>
            <a:r>
              <a:rPr lang="ja-JP" altLang="en-US" dirty="0" smtClean="0"/>
              <a:t>よむれんしゅう</a:t>
            </a:r>
            <a:endParaRPr lang="en-US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8" y="1417638"/>
            <a:ext cx="75152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P246 </a:t>
            </a:r>
            <a:r>
              <a:rPr lang="ja-JP" altLang="en-US" dirty="0" smtClean="0"/>
              <a:t>よむれんしゅう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25613"/>
            <a:ext cx="7744337" cy="363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P246 </a:t>
            </a:r>
            <a:r>
              <a:rPr lang="ja-JP" altLang="en-US" dirty="0" smtClean="0"/>
              <a:t>よむれんしゅう</a:t>
            </a:r>
            <a:endParaRPr lang="en-US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744" y="1409700"/>
            <a:ext cx="8440056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" name="Group 54"/>
          <p:cNvGrpSpPr/>
          <p:nvPr/>
        </p:nvGrpSpPr>
        <p:grpSpPr>
          <a:xfrm>
            <a:off x="1357086" y="1596571"/>
            <a:ext cx="3635828" cy="274320"/>
            <a:chOff x="1357086" y="1596571"/>
            <a:chExt cx="3635828" cy="274320"/>
          </a:xfrm>
        </p:grpSpPr>
        <p:sp>
          <p:nvSpPr>
            <p:cNvPr id="5" name="TextBox 4"/>
            <p:cNvSpPr txBox="1"/>
            <p:nvPr/>
          </p:nvSpPr>
          <p:spPr>
            <a:xfrm>
              <a:off x="2468880" y="159657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58458" y="159657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60800" y="159657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57086" y="159657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17143" y="159657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32857" y="2077720"/>
            <a:ext cx="275771" cy="2743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1632857" y="2077720"/>
            <a:ext cx="6437086" cy="753291"/>
            <a:chOff x="1632857" y="2077720"/>
            <a:chExt cx="6437086" cy="753291"/>
          </a:xfrm>
        </p:grpSpPr>
        <p:sp>
          <p:nvSpPr>
            <p:cNvPr id="11" name="TextBox 10"/>
            <p:cNvSpPr txBox="1"/>
            <p:nvPr/>
          </p:nvSpPr>
          <p:spPr>
            <a:xfrm>
              <a:off x="5718629" y="207772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78172" y="207772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94172" y="207772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32857" y="255669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2982687" y="2556691"/>
              <a:ext cx="551542" cy="274320"/>
              <a:chOff x="2982687" y="2556691"/>
              <a:chExt cx="551542" cy="27432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982687" y="2556691"/>
                <a:ext cx="275771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258458" y="2556691"/>
                <a:ext cx="275771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855028" y="255669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57200" y="3079206"/>
            <a:ext cx="5675085" cy="274320"/>
            <a:chOff x="457200" y="3079206"/>
            <a:chExt cx="5675085" cy="274320"/>
          </a:xfrm>
        </p:grpSpPr>
        <p:grpSp>
          <p:nvGrpSpPr>
            <p:cNvPr id="54" name="Group 53"/>
            <p:cNvGrpSpPr/>
            <p:nvPr/>
          </p:nvGrpSpPr>
          <p:grpSpPr>
            <a:xfrm>
              <a:off x="457200" y="3079206"/>
              <a:ext cx="551542" cy="274320"/>
              <a:chOff x="457200" y="3079206"/>
              <a:chExt cx="551542" cy="27432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57200" y="3079206"/>
                <a:ext cx="275771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32971" y="3079206"/>
                <a:ext cx="275771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194560" y="3079206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92914" y="3079206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56514" y="3079206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57200" y="3079206"/>
            <a:ext cx="7865291" cy="751114"/>
            <a:chOff x="457200" y="3079206"/>
            <a:chExt cx="7865291" cy="751114"/>
          </a:xfrm>
        </p:grpSpPr>
        <p:grpSp>
          <p:nvGrpSpPr>
            <p:cNvPr id="52" name="Group 51"/>
            <p:cNvGrpSpPr/>
            <p:nvPr/>
          </p:nvGrpSpPr>
          <p:grpSpPr>
            <a:xfrm>
              <a:off x="457200" y="3079206"/>
              <a:ext cx="7865291" cy="751114"/>
              <a:chOff x="457200" y="3079206"/>
              <a:chExt cx="7865291" cy="751114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8046720" y="3079206"/>
                <a:ext cx="275771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7200" y="3556000"/>
                <a:ext cx="275771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075544" y="355600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58458" y="355600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937659" y="4051663"/>
            <a:ext cx="3055254" cy="274320"/>
            <a:chOff x="1937659" y="4051663"/>
            <a:chExt cx="3055254" cy="274320"/>
          </a:xfrm>
        </p:grpSpPr>
        <p:sp>
          <p:nvSpPr>
            <p:cNvPr id="27" name="TextBox 26"/>
            <p:cNvSpPr txBox="1"/>
            <p:nvPr/>
          </p:nvSpPr>
          <p:spPr>
            <a:xfrm>
              <a:off x="1937659" y="4051663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34640" y="4051663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96343" y="4051663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17142" y="4051663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494971" y="4051663"/>
            <a:ext cx="6437086" cy="753291"/>
            <a:chOff x="1494971" y="4051663"/>
            <a:chExt cx="6437086" cy="753291"/>
          </a:xfrm>
        </p:grpSpPr>
        <p:sp>
          <p:nvSpPr>
            <p:cNvPr id="31" name="TextBox 30"/>
            <p:cNvSpPr txBox="1"/>
            <p:nvPr/>
          </p:nvSpPr>
          <p:spPr>
            <a:xfrm>
              <a:off x="7132320" y="4051663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94971" y="4530634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51315" y="4530634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42858" y="4530634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56286" y="4530634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206240" y="5080000"/>
            <a:ext cx="2571932" cy="274320"/>
            <a:chOff x="4206240" y="5080000"/>
            <a:chExt cx="2571932" cy="274320"/>
          </a:xfrm>
        </p:grpSpPr>
        <p:sp>
          <p:nvSpPr>
            <p:cNvPr id="36" name="TextBox 35"/>
            <p:cNvSpPr txBox="1"/>
            <p:nvPr/>
          </p:nvSpPr>
          <p:spPr>
            <a:xfrm>
              <a:off x="4206240" y="508000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502401" y="508000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57200" y="5546634"/>
            <a:ext cx="7133771" cy="794657"/>
            <a:chOff x="457200" y="5546634"/>
            <a:chExt cx="7133771" cy="794657"/>
          </a:xfrm>
        </p:grpSpPr>
        <p:sp>
          <p:nvSpPr>
            <p:cNvPr id="38" name="TextBox 37"/>
            <p:cNvSpPr txBox="1"/>
            <p:nvPr/>
          </p:nvSpPr>
          <p:spPr>
            <a:xfrm>
              <a:off x="1357086" y="5546634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06916" y="5546634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4412342" y="5546634"/>
              <a:ext cx="551542" cy="274320"/>
              <a:chOff x="4412342" y="5546634"/>
              <a:chExt cx="551542" cy="274320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4412342" y="5546634"/>
                <a:ext cx="275771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688113" y="5546634"/>
                <a:ext cx="275771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7315200" y="5546634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57200" y="606697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02857" y="606697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97680" y="606697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02401" y="6066971"/>
            <a:ext cx="275771" cy="2743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P246 </a:t>
            </a:r>
            <a:r>
              <a:rPr lang="ja-JP" altLang="en-US" dirty="0" smtClean="0"/>
              <a:t>よむれんしゅう</a:t>
            </a:r>
            <a:endParaRPr lang="en-US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744" y="1409700"/>
            <a:ext cx="8440056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4"/>
          <p:cNvGrpSpPr/>
          <p:nvPr/>
        </p:nvGrpSpPr>
        <p:grpSpPr>
          <a:xfrm>
            <a:off x="1357086" y="1596571"/>
            <a:ext cx="3635828" cy="274320"/>
            <a:chOff x="1357086" y="1596571"/>
            <a:chExt cx="3635828" cy="274320"/>
          </a:xfrm>
        </p:grpSpPr>
        <p:sp>
          <p:nvSpPr>
            <p:cNvPr id="5" name="TextBox 4"/>
            <p:cNvSpPr txBox="1"/>
            <p:nvPr/>
          </p:nvSpPr>
          <p:spPr>
            <a:xfrm>
              <a:off x="2468880" y="159657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58458" y="159657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60800" y="159657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57086" y="159657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17143" y="159657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32857" y="2077720"/>
            <a:ext cx="275771" cy="2743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63"/>
          <p:cNvGrpSpPr/>
          <p:nvPr/>
        </p:nvGrpSpPr>
        <p:grpSpPr>
          <a:xfrm>
            <a:off x="1632857" y="2077720"/>
            <a:ext cx="6437086" cy="753291"/>
            <a:chOff x="1632857" y="2077720"/>
            <a:chExt cx="6437086" cy="753291"/>
          </a:xfrm>
        </p:grpSpPr>
        <p:sp>
          <p:nvSpPr>
            <p:cNvPr id="11" name="TextBox 10"/>
            <p:cNvSpPr txBox="1"/>
            <p:nvPr/>
          </p:nvSpPr>
          <p:spPr>
            <a:xfrm>
              <a:off x="5718629" y="207772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78172" y="207772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94172" y="207772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32857" y="255669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42" name="Group 52"/>
            <p:cNvGrpSpPr/>
            <p:nvPr/>
          </p:nvGrpSpPr>
          <p:grpSpPr>
            <a:xfrm>
              <a:off x="2982687" y="2556691"/>
              <a:ext cx="551542" cy="274320"/>
              <a:chOff x="2982687" y="2556691"/>
              <a:chExt cx="551542" cy="27432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982687" y="2556691"/>
                <a:ext cx="275771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258458" y="2556691"/>
                <a:ext cx="275771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855028" y="255669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48" name="Group 61"/>
          <p:cNvGrpSpPr/>
          <p:nvPr/>
        </p:nvGrpSpPr>
        <p:grpSpPr>
          <a:xfrm>
            <a:off x="457200" y="3079206"/>
            <a:ext cx="5675085" cy="274320"/>
            <a:chOff x="457200" y="3079206"/>
            <a:chExt cx="5675085" cy="274320"/>
          </a:xfrm>
        </p:grpSpPr>
        <p:grpSp>
          <p:nvGrpSpPr>
            <p:cNvPr id="49" name="Group 53"/>
            <p:cNvGrpSpPr/>
            <p:nvPr/>
          </p:nvGrpSpPr>
          <p:grpSpPr>
            <a:xfrm>
              <a:off x="457200" y="3079206"/>
              <a:ext cx="551542" cy="274320"/>
              <a:chOff x="457200" y="3079206"/>
              <a:chExt cx="551542" cy="27432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57200" y="3079206"/>
                <a:ext cx="275771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32971" y="3079206"/>
                <a:ext cx="275771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194560" y="3079206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92914" y="3079206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56514" y="3079206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50" name="Group 62"/>
          <p:cNvGrpSpPr/>
          <p:nvPr/>
        </p:nvGrpSpPr>
        <p:grpSpPr>
          <a:xfrm>
            <a:off x="457200" y="3079206"/>
            <a:ext cx="7865291" cy="751114"/>
            <a:chOff x="457200" y="3079206"/>
            <a:chExt cx="7865291" cy="751114"/>
          </a:xfrm>
        </p:grpSpPr>
        <p:grpSp>
          <p:nvGrpSpPr>
            <p:cNvPr id="51" name="Group 51"/>
            <p:cNvGrpSpPr/>
            <p:nvPr/>
          </p:nvGrpSpPr>
          <p:grpSpPr>
            <a:xfrm>
              <a:off x="457200" y="3079206"/>
              <a:ext cx="7865291" cy="751114"/>
              <a:chOff x="457200" y="3079206"/>
              <a:chExt cx="7865291" cy="751114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8046720" y="3079206"/>
                <a:ext cx="275771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7200" y="3556000"/>
                <a:ext cx="275771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075544" y="355600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58458" y="355600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52" name="Group 57"/>
          <p:cNvGrpSpPr/>
          <p:nvPr/>
        </p:nvGrpSpPr>
        <p:grpSpPr>
          <a:xfrm>
            <a:off x="1937659" y="4051663"/>
            <a:ext cx="3055254" cy="274320"/>
            <a:chOff x="1937659" y="4051663"/>
            <a:chExt cx="3055254" cy="274320"/>
          </a:xfrm>
        </p:grpSpPr>
        <p:sp>
          <p:nvSpPr>
            <p:cNvPr id="27" name="TextBox 26"/>
            <p:cNvSpPr txBox="1"/>
            <p:nvPr/>
          </p:nvSpPr>
          <p:spPr>
            <a:xfrm>
              <a:off x="1937659" y="4051663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34640" y="4051663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96343" y="4051663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17142" y="4051663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53" name="Group 58"/>
          <p:cNvGrpSpPr/>
          <p:nvPr/>
        </p:nvGrpSpPr>
        <p:grpSpPr>
          <a:xfrm>
            <a:off x="1494971" y="4051663"/>
            <a:ext cx="6437086" cy="753291"/>
            <a:chOff x="1494971" y="4051663"/>
            <a:chExt cx="6437086" cy="753291"/>
          </a:xfrm>
        </p:grpSpPr>
        <p:sp>
          <p:nvSpPr>
            <p:cNvPr id="31" name="TextBox 30"/>
            <p:cNvSpPr txBox="1"/>
            <p:nvPr/>
          </p:nvSpPr>
          <p:spPr>
            <a:xfrm>
              <a:off x="7132320" y="4051663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94971" y="4530634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51315" y="4530634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42858" y="4530634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56286" y="4530634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54" name="Group 59"/>
          <p:cNvGrpSpPr/>
          <p:nvPr/>
        </p:nvGrpSpPr>
        <p:grpSpPr>
          <a:xfrm>
            <a:off x="4206240" y="5080000"/>
            <a:ext cx="2571932" cy="274320"/>
            <a:chOff x="4206240" y="5080000"/>
            <a:chExt cx="2571932" cy="274320"/>
          </a:xfrm>
        </p:grpSpPr>
        <p:sp>
          <p:nvSpPr>
            <p:cNvPr id="36" name="TextBox 35"/>
            <p:cNvSpPr txBox="1"/>
            <p:nvPr/>
          </p:nvSpPr>
          <p:spPr>
            <a:xfrm>
              <a:off x="4206240" y="508000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502401" y="508000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55" name="Group 60"/>
          <p:cNvGrpSpPr/>
          <p:nvPr/>
        </p:nvGrpSpPr>
        <p:grpSpPr>
          <a:xfrm>
            <a:off x="457200" y="5546634"/>
            <a:ext cx="7133771" cy="794657"/>
            <a:chOff x="457200" y="5546634"/>
            <a:chExt cx="7133771" cy="794657"/>
          </a:xfrm>
        </p:grpSpPr>
        <p:sp>
          <p:nvSpPr>
            <p:cNvPr id="38" name="TextBox 37"/>
            <p:cNvSpPr txBox="1"/>
            <p:nvPr/>
          </p:nvSpPr>
          <p:spPr>
            <a:xfrm>
              <a:off x="1357086" y="5546634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06916" y="5546634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56" name="Group 50"/>
            <p:cNvGrpSpPr/>
            <p:nvPr/>
          </p:nvGrpSpPr>
          <p:grpSpPr>
            <a:xfrm>
              <a:off x="4412342" y="5546634"/>
              <a:ext cx="551542" cy="274320"/>
              <a:chOff x="4412342" y="5546634"/>
              <a:chExt cx="551542" cy="274320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4412342" y="5546634"/>
                <a:ext cx="275771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688113" y="5546634"/>
                <a:ext cx="275771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7315200" y="5546634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57200" y="606697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02857" y="606697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97680" y="606697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02401" y="6066971"/>
            <a:ext cx="275771" cy="2743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32971" y="1870891"/>
            <a:ext cx="5399314" cy="0"/>
          </a:xfrm>
          <a:prstGeom prst="line">
            <a:avLst/>
          </a:prstGeom>
          <a:ln w="1905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>
            <a:off x="457200" y="1870891"/>
            <a:ext cx="7612743" cy="484325"/>
            <a:chOff x="457200" y="1870891"/>
            <a:chExt cx="7612743" cy="484325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6502401" y="1870891"/>
              <a:ext cx="1567542" cy="0"/>
            </a:xfrm>
            <a:prstGeom prst="line">
              <a:avLst/>
            </a:prstGeom>
            <a:ln w="1905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457200" y="2353628"/>
              <a:ext cx="4230913" cy="1588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457200" y="2352040"/>
            <a:ext cx="7865291" cy="480559"/>
            <a:chOff x="457200" y="2352040"/>
            <a:chExt cx="7865291" cy="480559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4992913" y="2352040"/>
              <a:ext cx="3329578" cy="1588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57200" y="2831011"/>
              <a:ext cx="7133771" cy="1588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457200" y="2832599"/>
            <a:ext cx="7865291" cy="522515"/>
            <a:chOff x="457200" y="2832599"/>
            <a:chExt cx="7865291" cy="522515"/>
          </a:xfrm>
        </p:grpSpPr>
        <p:cxnSp>
          <p:nvCxnSpPr>
            <p:cNvPr id="73" name="Straight Arrow Connector 72"/>
            <p:cNvCxnSpPr/>
            <p:nvPr/>
          </p:nvCxnSpPr>
          <p:spPr>
            <a:xfrm>
              <a:off x="7932057" y="2832599"/>
              <a:ext cx="390434" cy="1588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457200" y="3353526"/>
              <a:ext cx="6675120" cy="1588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457200" y="3353526"/>
            <a:ext cx="7865291" cy="478382"/>
            <a:chOff x="457200" y="3353526"/>
            <a:chExt cx="7865291" cy="478382"/>
          </a:xfrm>
        </p:grpSpPr>
        <p:cxnSp>
          <p:nvCxnSpPr>
            <p:cNvPr id="77" name="Straight Arrow Connector 76"/>
            <p:cNvCxnSpPr/>
            <p:nvPr/>
          </p:nvCxnSpPr>
          <p:spPr>
            <a:xfrm>
              <a:off x="7408091" y="3353526"/>
              <a:ext cx="914400" cy="1588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457200" y="3830320"/>
              <a:ext cx="4535714" cy="1588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Arrow Connector 80"/>
          <p:cNvCxnSpPr/>
          <p:nvPr/>
        </p:nvCxnSpPr>
        <p:spPr>
          <a:xfrm>
            <a:off x="1008742" y="4325983"/>
            <a:ext cx="5123543" cy="1588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457200" y="4324395"/>
            <a:ext cx="7612743" cy="1031513"/>
            <a:chOff x="457200" y="4324395"/>
            <a:chExt cx="7612743" cy="1031513"/>
          </a:xfrm>
        </p:grpSpPr>
        <p:cxnSp>
          <p:nvCxnSpPr>
            <p:cNvPr id="83" name="Straight Arrow Connector 82"/>
            <p:cNvCxnSpPr/>
            <p:nvPr/>
          </p:nvCxnSpPr>
          <p:spPr>
            <a:xfrm>
              <a:off x="6330406" y="4324395"/>
              <a:ext cx="1739537" cy="3176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457200" y="4804954"/>
              <a:ext cx="7589520" cy="1588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457200" y="5354320"/>
              <a:ext cx="1480459" cy="1588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Arrow Connector 89"/>
          <p:cNvCxnSpPr/>
          <p:nvPr/>
        </p:nvCxnSpPr>
        <p:spPr>
          <a:xfrm flipV="1">
            <a:off x="2447108" y="5352732"/>
            <a:ext cx="5875383" cy="1588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457200" y="5819366"/>
            <a:ext cx="7922622" cy="523513"/>
            <a:chOff x="457200" y="5819366"/>
            <a:chExt cx="7922622" cy="523513"/>
          </a:xfrm>
        </p:grpSpPr>
        <p:cxnSp>
          <p:nvCxnSpPr>
            <p:cNvPr id="92" name="Straight Arrow Connector 91"/>
            <p:cNvCxnSpPr/>
            <p:nvPr/>
          </p:nvCxnSpPr>
          <p:spPr>
            <a:xfrm>
              <a:off x="767079" y="5819366"/>
              <a:ext cx="7612743" cy="1588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457200" y="6341291"/>
              <a:ext cx="5261429" cy="1588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457200" y="6341291"/>
            <a:ext cx="7865291" cy="426857"/>
            <a:chOff x="457200" y="6341291"/>
            <a:chExt cx="7865291" cy="426857"/>
          </a:xfrm>
        </p:grpSpPr>
        <p:cxnSp>
          <p:nvCxnSpPr>
            <p:cNvPr id="97" name="Straight Arrow Connector 96"/>
            <p:cNvCxnSpPr/>
            <p:nvPr/>
          </p:nvCxnSpPr>
          <p:spPr>
            <a:xfrm>
              <a:off x="5856514" y="6341291"/>
              <a:ext cx="2465977" cy="1588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457200" y="6766560"/>
              <a:ext cx="1175657" cy="1588"/>
            </a:xfrm>
            <a:prstGeom prst="straightConnector1">
              <a:avLst/>
            </a:prstGeom>
            <a:ln w="1270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335427"/>
            <a:ext cx="82296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Supplementary Note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P240 Supplementary Note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1225" y="1549400"/>
            <a:ext cx="478155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/>
              <a:t>きくれんしゅう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/>
              <a:t>P241 </a:t>
            </a:r>
            <a:r>
              <a:rPr lang="ja-JP" altLang="en-US" dirty="0" smtClean="0"/>
              <a:t>きくれんしゅう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43099"/>
            <a:ext cx="8420101" cy="275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/>
              <a:t>P241 </a:t>
            </a:r>
            <a:r>
              <a:rPr lang="ja-JP" altLang="en-US" dirty="0" smtClean="0"/>
              <a:t>きくれんしゅう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3733" y="1630363"/>
            <a:ext cx="7401109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h6-listening-A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57200" y="2026678"/>
            <a:ext cx="528635" cy="528635"/>
          </a:xfrm>
          <a:prstGeom prst="rect">
            <a:avLst/>
          </a:prstGeom>
        </p:spPr>
      </p:pic>
      <p:pic>
        <p:nvPicPr>
          <p:cNvPr id="12" name="ch6-listening-B-1.mo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57199" y="4378527"/>
            <a:ext cx="528636" cy="528636"/>
          </a:xfrm>
          <a:prstGeom prst="rect">
            <a:avLst/>
          </a:prstGeom>
        </p:spPr>
      </p:pic>
      <p:pic>
        <p:nvPicPr>
          <p:cNvPr id="13" name="ch6-listening-B-2.mo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6"/>
          <a:stretch>
            <a:fillRect/>
          </a:stretch>
        </p:blipFill>
        <p:spPr>
          <a:xfrm>
            <a:off x="457200" y="5619182"/>
            <a:ext cx="528635" cy="52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51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52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/>
              <a:t>日本のぶんか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日本の大学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5288" y="3772809"/>
            <a:ext cx="2751758" cy="182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6036" y="1657576"/>
            <a:ext cx="2751010" cy="182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5093" y="3772808"/>
            <a:ext cx="2730993" cy="182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0313" y="1657576"/>
            <a:ext cx="2665773" cy="182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375288" y="5833130"/>
            <a:ext cx="275101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わせだ大学</a:t>
            </a:r>
            <a:endParaRPr lang="en-US" sz="28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5093" y="5833130"/>
            <a:ext cx="275101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とうきょう大学</a:t>
            </a:r>
            <a:endParaRPr lang="en-US" sz="2800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P220 </a:t>
            </a:r>
            <a:r>
              <a:rPr lang="ja-JP" altLang="en-US" dirty="0" smtClean="0"/>
              <a:t>大学の</a:t>
            </a:r>
            <a:r>
              <a:rPr lang="en-US" altLang="ja-JP" dirty="0" smtClean="0"/>
              <a:t> </a:t>
            </a:r>
            <a:r>
              <a:rPr lang="ja-JP" altLang="en-US" dirty="0" smtClean="0"/>
              <a:t>せいかつ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6277"/>
            <a:ext cx="2286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7400" y="1786277"/>
            <a:ext cx="2286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6971" y="1786277"/>
            <a:ext cx="2286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257675"/>
            <a:ext cx="2286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27400" y="4257675"/>
            <a:ext cx="2286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66971" y="4257675"/>
            <a:ext cx="2286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7200" y="3672114"/>
            <a:ext cx="22860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キャンパス</a:t>
            </a:r>
            <a:endParaRPr lang="en-US" sz="20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7400" y="3672114"/>
            <a:ext cx="22860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けんきゅうしつ</a:t>
            </a:r>
            <a:endParaRPr lang="en-US" sz="20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6971" y="3672114"/>
            <a:ext cx="22860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じゅぎょう</a:t>
            </a:r>
            <a:endParaRPr lang="en-US" sz="20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6156295"/>
            <a:ext cx="22860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クラブかつどう</a:t>
            </a:r>
            <a:endParaRPr lang="en-US" sz="20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7400" y="6156295"/>
            <a:ext cx="22860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かていきょうし</a:t>
            </a:r>
            <a:endParaRPr lang="en-US" sz="20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66971" y="6156295"/>
            <a:ext cx="22860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コンパ／のみかい</a:t>
            </a:r>
            <a:endParaRPr lang="en-US" sz="2000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2689" y="797151"/>
            <a:ext cx="4650250" cy="55591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98171" y="200055"/>
            <a:ext cx="6008915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Advancement rate to institutions of higher education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323771" y="6490642"/>
            <a:ext cx="5820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(Ministry of Education, Culture, Sports, Science &amp; Technology. http://www.mext.go.jp/)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9385" y="600165"/>
            <a:ext cx="6655136" cy="575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9314" y="200055"/>
            <a:ext cx="809897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International comparison of Advancement Rate of Higher Education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323771" y="6490642"/>
            <a:ext cx="5820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)Ministry of Education, Culture, Sports, Science &amp; Technology. http://www.mext.go.jp/)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Job hunting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88860" y="1417639"/>
          <a:ext cx="7698798" cy="5440362"/>
        </p:xfrm>
        <a:graphic>
          <a:graphicData uri="http://schemas.openxmlformats.org/presentationml/2006/ole">
            <p:oleObj spid="_x0000_s5122" name="Acrobat Document" r:id="rId3" imgW="8019889" imgH="5667195" progId="AcroExch.Document.7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23771" y="6490642"/>
            <a:ext cx="5820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)Ministry of Education, Culture, Sports, Science &amp; Technology. http://www.mext.go.jp/)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かんじ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561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dirty="0" smtClean="0">
                <a:latin typeface="DFPKyoKaSho-W4" pitchFamily="18" charset="-128"/>
                <a:ea typeface="DFPKyoKaSho-W4" pitchFamily="18" charset="-128"/>
              </a:rPr>
              <a:t>「就職活動を漢字</a:t>
            </a:r>
            <a:r>
              <a:rPr lang="en-US" altLang="ja-JP" dirty="0" smtClean="0">
                <a:latin typeface="DFPKyoKaSho-W4" pitchFamily="18" charset="-128"/>
                <a:ea typeface="DFPKyoKaSho-W4" pitchFamily="18" charset="-128"/>
              </a:rPr>
              <a:t>1</a:t>
            </a:r>
            <a:r>
              <a:rPr lang="ja-JP" altLang="en-US" dirty="0" smtClean="0">
                <a:latin typeface="DFPKyoKaSho-W4" pitchFamily="18" charset="-128"/>
                <a:ea typeface="DFPKyoKaSho-W4" pitchFamily="18" charset="-128"/>
              </a:rPr>
              <a:t>文字で表すと」</a:t>
            </a:r>
            <a:endParaRPr lang="en-US" altLang="zh-TW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zh-TW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2007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年</a:t>
            </a: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BEST10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/>
            </a:r>
            <a:b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</a:b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1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位　　　楽</a:t>
            </a:r>
            <a:r>
              <a:rPr lang="ja-JP" altLang="en-US" sz="2200" dirty="0" smtClean="0">
                <a:latin typeface="DFPKyoKaSho-W4" pitchFamily="18" charset="-128"/>
                <a:ea typeface="DFPKyoKaSho-W4" pitchFamily="18" charset="-128"/>
              </a:rPr>
              <a:t>（ラク、たのしい）</a:t>
            </a: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		fun, easy			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（</a:t>
            </a: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5.7%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）</a:t>
            </a:r>
            <a:b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</a:b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2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位　　　苦</a:t>
            </a:r>
            <a:r>
              <a:rPr lang="ja-JP" altLang="en-US" sz="2200" dirty="0" smtClean="0">
                <a:latin typeface="DFPKyoKaSho-W4" pitchFamily="18" charset="-128"/>
                <a:ea typeface="DFPKyoKaSho-W4" pitchFamily="18" charset="-128"/>
              </a:rPr>
              <a:t>（ク、くるしい</a:t>
            </a:r>
            <a:r>
              <a:rPr lang="en-US" altLang="ja-JP" sz="2200" dirty="0" smtClean="0">
                <a:latin typeface="DFPKyoKaSho-W4" pitchFamily="18" charset="-128"/>
                <a:ea typeface="DFPKyoKaSho-W4" pitchFamily="18" charset="-128"/>
              </a:rPr>
              <a:t>)			suffering</a:t>
            </a: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（</a:t>
            </a: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4.7%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）</a:t>
            </a:r>
            <a:b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</a:b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3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位　　　迷</a:t>
            </a:r>
            <a:r>
              <a:rPr lang="ja-JP" altLang="en-US" sz="2200" dirty="0" smtClean="0">
                <a:latin typeface="DFPKyoKaSho-W4" pitchFamily="18" charset="-128"/>
                <a:ea typeface="DFPKyoKaSho-W4" pitchFamily="18" charset="-128"/>
              </a:rPr>
              <a:t>（メイ、まよう）</a:t>
            </a:r>
            <a:r>
              <a:rPr lang="en-US" altLang="ja-JP" sz="2200" dirty="0" smtClean="0">
                <a:latin typeface="DFPKyoKaSho-W4" pitchFamily="18" charset="-128"/>
                <a:ea typeface="DFPKyoKaSho-W4" pitchFamily="18" charset="-128"/>
              </a:rPr>
              <a:t>		hesitate, waver	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（</a:t>
            </a: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4.3%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）</a:t>
            </a:r>
            <a:b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</a:b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4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位　　　動</a:t>
            </a:r>
            <a:r>
              <a:rPr lang="ja-JP" altLang="en-US" sz="2200" dirty="0" smtClean="0">
                <a:latin typeface="DFPKyoKaSho-W4" pitchFamily="18" charset="-128"/>
                <a:ea typeface="DFPKyoKaSho-W4" pitchFamily="18" charset="-128"/>
              </a:rPr>
              <a:t>（ドウ、うごく）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		to move			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（</a:t>
            </a: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3.4%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）</a:t>
            </a:r>
            <a:b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</a:b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5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位　　　悩</a:t>
            </a:r>
            <a:r>
              <a:rPr lang="ja-JP" altLang="en-US" sz="2200" dirty="0" smtClean="0">
                <a:latin typeface="DFPKyoKaSho-W4" pitchFamily="18" charset="-128"/>
                <a:ea typeface="DFPKyoKaSho-W4" pitchFamily="18" charset="-128"/>
              </a:rPr>
              <a:t>（メイ、なやむ）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		be troubled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（</a:t>
            </a: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2.9%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）</a:t>
            </a:r>
            <a:b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</a:b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6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位　　　耐</a:t>
            </a:r>
            <a:r>
              <a:rPr lang="ja-JP" altLang="en-US" sz="2200" dirty="0" smtClean="0">
                <a:latin typeface="DFPKyoKaSho-W4" pitchFamily="18" charset="-128"/>
                <a:ea typeface="DFPKyoKaSho-W4" pitchFamily="18" charset="-128"/>
              </a:rPr>
              <a:t>（タイ、たえる）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		endure	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（</a:t>
            </a: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2.6%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）</a:t>
            </a:r>
            <a:b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</a:b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6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位　　　疲</a:t>
            </a:r>
            <a:r>
              <a:rPr lang="ja-JP" altLang="en-US" sz="2200" dirty="0" smtClean="0">
                <a:latin typeface="DFPKyoKaSho-W4" pitchFamily="18" charset="-128"/>
                <a:ea typeface="DFPKyoKaSho-W4" pitchFamily="18" charset="-128"/>
              </a:rPr>
              <a:t>（ヒ、つかれる）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		become tired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（</a:t>
            </a: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2.6%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）</a:t>
            </a:r>
            <a:b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</a:b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8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位　　　縁</a:t>
            </a:r>
            <a:r>
              <a:rPr lang="ja-JP" altLang="en-US" sz="2200" dirty="0" smtClean="0">
                <a:latin typeface="DFPKyoKaSho-W4" pitchFamily="18" charset="-128"/>
                <a:ea typeface="DFPKyoKaSho-W4" pitchFamily="18" charset="-128"/>
              </a:rPr>
              <a:t>（エン）（</a:t>
            </a:r>
            <a:r>
              <a:rPr lang="ja-JP" altLang="en-US" sz="2200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コネ</a:t>
            </a:r>
            <a:r>
              <a:rPr lang="ja-JP" altLang="en-US" sz="2200" dirty="0" smtClean="0">
                <a:latin typeface="DFPKyoKaSho-W4" pitchFamily="18" charset="-128"/>
                <a:ea typeface="DFPKyoKaSho-W4" pitchFamily="18" charset="-128"/>
              </a:rPr>
              <a:t>）</a:t>
            </a:r>
            <a:r>
              <a:rPr lang="en-US" altLang="ja-JP" sz="2200" dirty="0" smtClean="0">
                <a:latin typeface="DFPKyoKaSho-W4" pitchFamily="18" charset="-128"/>
                <a:ea typeface="DFPKyoKaSho-W4" pitchFamily="18" charset="-128"/>
              </a:rPr>
              <a:t>		relation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（</a:t>
            </a: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2.4%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）</a:t>
            </a:r>
            <a:b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</a:b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8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位　　　難</a:t>
            </a:r>
            <a:r>
              <a:rPr lang="ja-JP" altLang="en-US" sz="2200" dirty="0" smtClean="0">
                <a:latin typeface="DFPKyoKaSho-W4" pitchFamily="18" charset="-128"/>
                <a:ea typeface="DFPKyoKaSho-W4" pitchFamily="18" charset="-128"/>
              </a:rPr>
              <a:t>（ナン、むずかしい）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difficult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（</a:t>
            </a: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2.4%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）</a:t>
            </a:r>
            <a:b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</a:b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10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位　　 知</a:t>
            </a:r>
            <a:r>
              <a:rPr lang="ja-JP" altLang="en-US" sz="2200" dirty="0" smtClean="0">
                <a:latin typeface="DFPKyoKaSho-W4" pitchFamily="18" charset="-128"/>
                <a:ea typeface="DFPKyoKaSho-W4" pitchFamily="18" charset="-128"/>
              </a:rPr>
              <a:t>（チ、しる）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　　 </a:t>
            </a: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		knowledge		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（</a:t>
            </a:r>
            <a:r>
              <a:rPr lang="en-US" altLang="zh-TW" sz="2200" dirty="0" smtClean="0">
                <a:latin typeface="DFPKyoKaSho-W4" pitchFamily="18" charset="-128"/>
                <a:ea typeface="DFPKyoKaSho-W4" pitchFamily="18" charset="-128"/>
              </a:rPr>
              <a:t>2.0%</a:t>
            </a:r>
            <a:r>
              <a:rPr lang="zh-TW" altLang="en-US" sz="2200" dirty="0" smtClean="0">
                <a:latin typeface="DFPKyoKaSho-W4" pitchFamily="18" charset="-128"/>
                <a:ea typeface="DFPKyoKaSho-W4" pitchFamily="18" charset="-128"/>
              </a:rPr>
              <a:t>）</a:t>
            </a:r>
            <a:endParaRPr lang="en-US" sz="22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25257" y="6444476"/>
            <a:ext cx="4361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(</a:t>
            </a:r>
            <a:r>
              <a:rPr lang="ja-JP" altLang="en-US" sz="1200" smtClean="0"/>
              <a:t>マイコミ、</a:t>
            </a:r>
            <a:r>
              <a:rPr lang="en-US" altLang="ja-JP" sz="1200" dirty="0" smtClean="0"/>
              <a:t> http://www.mycom.co.jp/news/2007/08/1_3.html)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99" y="1461700"/>
            <a:ext cx="5769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smtClean="0">
                <a:latin typeface="DFPKyoKaSho-W4" pitchFamily="18" charset="-128"/>
                <a:ea typeface="DFPKyoKaSho-W4" pitchFamily="18" charset="-128"/>
              </a:rPr>
              <a:t>しゅうしょくかつどう　　　　かんじ　いち　も　じ　　　　あらわ</a:t>
            </a:r>
            <a:endParaRPr lang="en-US" sz="1200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3076</TotalTime>
  <Words>454</Words>
  <Application>Microsoft Office PowerPoint</Application>
  <PresentationFormat>On-screen Show (4:3)</PresentationFormat>
  <Paragraphs>80</Paragraphs>
  <Slides>28</Slides>
  <Notes>1</Notes>
  <HiddenSlides>1</HiddenSlides>
  <MMClips>6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Equity</vt:lpstr>
      <vt:lpstr>Acrobat Document</vt:lpstr>
      <vt:lpstr>にほんご JPN101</vt:lpstr>
      <vt:lpstr>１１月３０日月曜日</vt:lpstr>
      <vt:lpstr>日本のぶんか</vt:lpstr>
      <vt:lpstr>日本の大学</vt:lpstr>
      <vt:lpstr>P220 大学の せいかつ</vt:lpstr>
      <vt:lpstr>Slide 6</vt:lpstr>
      <vt:lpstr>Slide 7</vt:lpstr>
      <vt:lpstr>Job hunting</vt:lpstr>
      <vt:lpstr>かんじ</vt:lpstr>
      <vt:lpstr>ききじょうずはなしじょうず</vt:lpstr>
      <vt:lpstr>P242 ききじょうずはなしじょうず</vt:lpstr>
      <vt:lpstr>ダイアローグ</vt:lpstr>
      <vt:lpstr>P217 ダイアローグ</vt:lpstr>
      <vt:lpstr>Slide 14</vt:lpstr>
      <vt:lpstr>Slide 15</vt:lpstr>
      <vt:lpstr>Slide 16</vt:lpstr>
      <vt:lpstr>Slide 17</vt:lpstr>
      <vt:lpstr>P245 よむれんしゅう</vt:lpstr>
      <vt:lpstr>P246 よむれんしゅう</vt:lpstr>
      <vt:lpstr>P246 よむれんしゅう</vt:lpstr>
      <vt:lpstr>P246 よむれんしゅう</vt:lpstr>
      <vt:lpstr>P246 よむれんしゅう</vt:lpstr>
      <vt:lpstr>P246 よむれんしゅう</vt:lpstr>
      <vt:lpstr>Slide 24</vt:lpstr>
      <vt:lpstr>P240 Supplementary Note</vt:lpstr>
      <vt:lpstr>きくれんしゅう</vt:lpstr>
      <vt:lpstr>P241 きくれんしゅう</vt:lpstr>
      <vt:lpstr>P241 きくれんしゅう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315</cp:revision>
  <dcterms:created xsi:type="dcterms:W3CDTF">2009-11-30T06:13:05Z</dcterms:created>
  <dcterms:modified xsi:type="dcterms:W3CDTF">2010-02-01T22:23:21Z</dcterms:modified>
</cp:coreProperties>
</file>