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24"/>
  </p:notesMasterIdLst>
  <p:handoutMasterIdLst>
    <p:handoutMasterId r:id="rId25"/>
  </p:handoutMasterIdLst>
  <p:sldIdLst>
    <p:sldId id="300" r:id="rId3"/>
    <p:sldId id="680" r:id="rId4"/>
    <p:sldId id="507" r:id="rId5"/>
    <p:sldId id="681" r:id="rId6"/>
    <p:sldId id="682" r:id="rId7"/>
    <p:sldId id="683" r:id="rId8"/>
    <p:sldId id="684" r:id="rId9"/>
    <p:sldId id="685" r:id="rId10"/>
    <p:sldId id="686" r:id="rId11"/>
    <p:sldId id="689" r:id="rId12"/>
    <p:sldId id="691" r:id="rId13"/>
    <p:sldId id="690" r:id="rId14"/>
    <p:sldId id="687" r:id="rId15"/>
    <p:sldId id="630" r:id="rId16"/>
    <p:sldId id="692" r:id="rId17"/>
    <p:sldId id="693" r:id="rId18"/>
    <p:sldId id="695" r:id="rId19"/>
    <p:sldId id="694" r:id="rId20"/>
    <p:sldId id="696" r:id="rId21"/>
    <p:sldId id="697" r:id="rId22"/>
    <p:sldId id="699" r:id="rId2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94" autoAdjust="0"/>
    <p:restoredTop sz="98698" autoAdjust="0"/>
  </p:normalViewPr>
  <p:slideViewPr>
    <p:cSldViewPr snapToGrid="0" snapToObjects="1">
      <p:cViewPr>
        <p:scale>
          <a:sx n="66" d="100"/>
          <a:sy n="66" d="100"/>
        </p:scale>
        <p:origin x="-48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Dec. 1, 2009</a:t>
            </a:r>
            <a:endParaRPr lang="en-US" altLang="ja-JP" b="1" dirty="0"/>
          </a:p>
          <a:p>
            <a:r>
              <a:rPr lang="en-US" altLang="ja-JP" b="1" dirty="0" smtClean="0"/>
              <a:t>(Tuesday)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/>
              <a:t>にほんご</a:t>
            </a:r>
            <a:br>
              <a:rPr lang="ja-JP" altLang="en-US"/>
            </a:br>
            <a:r>
              <a:rPr lang="en-US" altLang="ja-JP" dirty="0"/>
              <a:t>JPN101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9415"/>
            <a:ext cx="8229600" cy="5257800"/>
          </a:xfrm>
        </p:spPr>
        <p:txBody>
          <a:bodyPr>
            <a:normAutofit/>
          </a:bodyPr>
          <a:lstStyle/>
          <a:p>
            <a:r>
              <a:rPr lang="ja-JP" altLang="en-US" sz="3600" smtClean="0">
                <a:latin typeface="DFPKyoKaSho-W4" pitchFamily="18" charset="-128"/>
                <a:ea typeface="DFPKyoKaSho-W4" pitchFamily="18" charset="-128"/>
              </a:rPr>
              <a:t>げんきな</a:t>
            </a:r>
            <a:endParaRPr lang="en-US" altLang="ja-JP" sz="36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3600" smtClean="0">
                <a:latin typeface="DFPKyoKaSho-W4" pitchFamily="18" charset="-128"/>
                <a:ea typeface="DFPKyoKaSho-W4" pitchFamily="18" charset="-128"/>
              </a:rPr>
              <a:t>たのしい</a:t>
            </a:r>
            <a:endParaRPr lang="en-US" altLang="ja-JP" sz="36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3600" smtClean="0">
                <a:latin typeface="DFPKyoKaSho-W4" pitchFamily="18" charset="-128"/>
                <a:ea typeface="DFPKyoKaSho-W4" pitchFamily="18" charset="-128"/>
              </a:rPr>
              <a:t>つまらない</a:t>
            </a:r>
            <a:endParaRPr lang="en-US" altLang="ja-JP" sz="36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3600" smtClean="0">
                <a:latin typeface="DFPKyoKaSho-W4" pitchFamily="18" charset="-128"/>
                <a:ea typeface="DFPKyoKaSho-W4" pitchFamily="18" charset="-128"/>
              </a:rPr>
              <a:t>学生</a:t>
            </a:r>
            <a:endParaRPr lang="en-US" altLang="ja-JP" sz="36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3600" smtClean="0">
                <a:latin typeface="DFPKyoKaSho-W4" pitchFamily="18" charset="-128"/>
                <a:ea typeface="DFPKyoKaSho-W4" pitchFamily="18" charset="-128"/>
              </a:rPr>
              <a:t>いい</a:t>
            </a:r>
            <a:endParaRPr lang="en-US" altLang="ja-JP" sz="36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3600" smtClean="0">
                <a:latin typeface="DFPKyoKaSho-W4" pitchFamily="18" charset="-128"/>
                <a:ea typeface="DFPKyoKaSho-W4" pitchFamily="18" charset="-128"/>
              </a:rPr>
              <a:t>むずかしい</a:t>
            </a:r>
            <a:endParaRPr lang="en-US" altLang="ja-JP" sz="36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3600" smtClean="0">
                <a:latin typeface="DFPKyoKaSho-W4" pitchFamily="18" charset="-128"/>
                <a:ea typeface="DFPKyoKaSho-W4" pitchFamily="18" charset="-128"/>
              </a:rPr>
              <a:t>ざんねん</a:t>
            </a:r>
            <a:endParaRPr lang="en-US" altLang="ja-JP" sz="36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3600" smtClean="0">
                <a:latin typeface="DFPKyoKaSho-W4" pitchFamily="18" charset="-128"/>
                <a:ea typeface="DFPKyoKaSho-W4" pitchFamily="18" charset="-128"/>
              </a:rPr>
              <a:t>さびしい</a:t>
            </a:r>
            <a:endParaRPr lang="en-US" altLang="ja-JP" sz="3600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altLang="ja-JP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1600200"/>
            <a:ext cx="241935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げんきで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2214265"/>
            <a:ext cx="241935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たのしくて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2952750"/>
            <a:ext cx="241935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つまらなくて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3566160"/>
            <a:ext cx="241935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学生で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600" y="4206240"/>
            <a:ext cx="241935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よくて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4874566"/>
            <a:ext cx="241935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むずかしくて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5567065"/>
            <a:ext cx="241935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ざんねんで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9600" y="6259810"/>
            <a:ext cx="241935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さびしくて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て</a:t>
            </a:r>
            <a:r>
              <a:rPr lang="en-US" altLang="ja-JP" dirty="0" smtClean="0"/>
              <a:t>-form (adjectives)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Adjectives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～さんの　へやは　どんな　へやですか。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まきの先生は　どんな　先生ですか。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プリンストン大学は　どんな　大学ですか。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ニューヨークは、どんな　まちですか。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日本ごの　ちゅうかんしけんは　どうでしたか。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こうこうの　せいかつは　どうでしたか。</a:t>
            </a:r>
            <a:endParaRPr lang="en-US" sz="28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P236 Activity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1984375"/>
            <a:ext cx="766762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て</a:t>
            </a:r>
            <a:r>
              <a:rPr lang="en-US" altLang="ja-JP" dirty="0" smtClean="0"/>
              <a:t>-form (verbs)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6324" y="1711462"/>
            <a:ext cx="3886876" cy="30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2900" y="4751524"/>
            <a:ext cx="3810300" cy="196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きのう　なにを　しましたか。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DFPKyoKaSho-W4" pitchFamily="18" charset="-128"/>
                <a:ea typeface="DFPKyoKaSho-W4" pitchFamily="18" charset="-128"/>
              </a:rPr>
              <a:t>Ex.</a:t>
            </a:r>
          </a:p>
          <a:p>
            <a:pPr>
              <a:buNone/>
            </a:pPr>
            <a:r>
              <a:rPr lang="ja-JP" altLang="en-US" sz="2600" smtClean="0">
                <a:latin typeface="DFPKyoKaSho-W4" pitchFamily="18" charset="-128"/>
                <a:ea typeface="DFPKyoKaSho-W4" pitchFamily="18" charset="-128"/>
              </a:rPr>
              <a:t>きのう　はちじごろ　おきました。それから、インターネットで　ニュースを　よんで、がくしょくで　あさごはんを　たべました。りょうから　フリストまで　じてんしゃで　きました。９じから　日本ごの　テストがありました。とても　むずかしかったです。１じに　アリスさんと　としょかんで　あって、スキットの　ドラフトを　いっしょに　かきました。日本ごの　クラスは、おもしろいですが、しゅくだいが　たくさん　あって、たいへんです。</a:t>
            </a:r>
            <a:endParaRPr lang="en-US" sz="2600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2127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negative question from of a verb </a:t>
            </a:r>
            <a:r>
              <a:rPr lang="ja-JP" altLang="en-US" sz="1800" smtClean="0">
                <a:latin typeface="DFPKyoKaSho-W4" pitchFamily="18" charset="-128"/>
                <a:ea typeface="DFPKyoKaSho-W4" pitchFamily="18" charset="-128"/>
              </a:rPr>
              <a:t>～ませんか</a:t>
            </a:r>
            <a:r>
              <a:rPr lang="en-US" altLang="ja-JP" sz="1800" dirty="0" smtClean="0"/>
              <a:t> is often used to extend an invitation.</a:t>
            </a:r>
          </a:p>
          <a:p>
            <a:endParaRPr lang="en-US" altLang="ja-JP" sz="1800" dirty="0" smtClean="0"/>
          </a:p>
          <a:p>
            <a:endParaRPr lang="en-US" altLang="ja-JP" sz="1800" dirty="0" smtClean="0"/>
          </a:p>
          <a:p>
            <a:endParaRPr lang="en-US" altLang="ja-JP" sz="1800" dirty="0" smtClean="0"/>
          </a:p>
          <a:p>
            <a:pPr>
              <a:buNone/>
            </a:pPr>
            <a:endParaRPr lang="en-US" altLang="ja-JP" sz="1800" dirty="0" smtClean="0"/>
          </a:p>
          <a:p>
            <a:pPr>
              <a:buNone/>
            </a:pPr>
            <a:endParaRPr lang="en-US" altLang="ja-JP" sz="1800" dirty="0" smtClean="0"/>
          </a:p>
          <a:p>
            <a:endParaRPr lang="en-US" altLang="ja-JP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Why don’t we go to a move on the next day off?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2400" dirty="0" smtClean="0"/>
              <a:t>Extending and invitation using </a:t>
            </a:r>
            <a:r>
              <a:rPr lang="ja-JP" altLang="en-US" sz="2400" smtClean="0"/>
              <a:t>ませんか</a:t>
            </a:r>
            <a:endParaRPr lang="ja-JP" alt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1" y="4457700"/>
          <a:ext cx="8229601" cy="891880"/>
        </p:xfrm>
        <a:graphic>
          <a:graphicData uri="http://schemas.openxmlformats.org/drawingml/2006/table">
            <a:tbl>
              <a:tblPr/>
              <a:tblGrid>
                <a:gridCol w="1028699"/>
                <a:gridCol w="361950"/>
                <a:gridCol w="971550"/>
                <a:gridCol w="342900"/>
                <a:gridCol w="1638300"/>
                <a:gridCol w="1009650"/>
                <a:gridCol w="419100"/>
                <a:gridCol w="2457452"/>
              </a:tblGrid>
              <a:tr h="28541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B0F0"/>
                          </a:solidFill>
                          <a:latin typeface="Times New Roman" pitchFamily="18" charset="0"/>
                          <a:ea typeface="DFPKyoKaSho-W4" pitchFamily="18" charset="-128"/>
                          <a:cs typeface="Times New Roman" pitchFamily="18" charset="0"/>
                        </a:rPr>
                        <a:t>Verb stem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DFPKyoKaSho-W4" pitchFamily="18" charset="-128"/>
                          <a:cs typeface="Times New Roman" pitchFamily="18" charset="0"/>
                        </a:rPr>
                        <a:t>+</a:t>
                      </a:r>
                      <a:r>
                        <a:rPr lang="ja-JP" altLang="en-US" sz="2000" b="0" i="0" u="none" strike="noStrike" smtClean="0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ま</a:t>
                      </a:r>
                      <a:r>
                        <a:rPr lang="ja-JP" altLang="en-US" sz="2000" b="0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せんか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51659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こんど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の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や</a:t>
                      </a:r>
                      <a:r>
                        <a:rPr lang="ja-JP" altLang="en-US" sz="2400" b="0" i="0" u="none" strike="noStrike" smtClean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すみ　</a:t>
                      </a:r>
                      <a:endParaRPr lang="ja-JP" altLang="en-US" sz="2400" b="0" i="0" u="none" strike="noStrike">
                        <a:solidFill>
                          <a:srgbClr val="000000"/>
                        </a:solidFill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に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いっしょに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えいが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に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>
                          <a:solidFill>
                            <a:srgbClr val="00B0F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いき</a:t>
                      </a:r>
                      <a:r>
                        <a:rPr lang="ja-JP" altLang="en-US" sz="2400" b="0" i="0" u="none" strike="noStrike">
                          <a:solidFill>
                            <a:srgbClr val="FF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ませんか</a:t>
                      </a:r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3" descr="D:\JPG\04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7551" y="2240551"/>
            <a:ext cx="2733675" cy="1969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～ませんか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5415" y="1766888"/>
            <a:ext cx="5535490" cy="401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P239 Activity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9804" y="1714500"/>
            <a:ext cx="6062056" cy="433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P238 Activity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5666" y="1711159"/>
            <a:ext cx="6914801" cy="376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P246 </a:t>
            </a:r>
            <a:r>
              <a:rPr lang="ja-JP" altLang="en-US" dirty="0" smtClean="0"/>
              <a:t>よむれんしゅう</a:t>
            </a:r>
            <a:endParaRPr lang="en-US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744" y="1409700"/>
            <a:ext cx="8440056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4"/>
          <p:cNvGrpSpPr/>
          <p:nvPr/>
        </p:nvGrpSpPr>
        <p:grpSpPr>
          <a:xfrm>
            <a:off x="1357086" y="1596571"/>
            <a:ext cx="3635828" cy="274320"/>
            <a:chOff x="1357086" y="1596571"/>
            <a:chExt cx="3635828" cy="274320"/>
          </a:xfrm>
        </p:grpSpPr>
        <p:sp>
          <p:nvSpPr>
            <p:cNvPr id="5" name="TextBox 4"/>
            <p:cNvSpPr txBox="1"/>
            <p:nvPr/>
          </p:nvSpPr>
          <p:spPr>
            <a:xfrm>
              <a:off x="2468880" y="159657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58458" y="159657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60800" y="159657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57086" y="159657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17143" y="159657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632857" y="2077720"/>
            <a:ext cx="275771" cy="2743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" name="Group 63"/>
          <p:cNvGrpSpPr/>
          <p:nvPr/>
        </p:nvGrpSpPr>
        <p:grpSpPr>
          <a:xfrm>
            <a:off x="1632857" y="2077720"/>
            <a:ext cx="6437086" cy="753291"/>
            <a:chOff x="1632857" y="2077720"/>
            <a:chExt cx="6437086" cy="753291"/>
          </a:xfrm>
        </p:grpSpPr>
        <p:sp>
          <p:nvSpPr>
            <p:cNvPr id="11" name="TextBox 10"/>
            <p:cNvSpPr txBox="1"/>
            <p:nvPr/>
          </p:nvSpPr>
          <p:spPr>
            <a:xfrm>
              <a:off x="5718629" y="2077720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78172" y="2077720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94172" y="2077720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32857" y="255669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42" name="Group 52"/>
            <p:cNvGrpSpPr/>
            <p:nvPr/>
          </p:nvGrpSpPr>
          <p:grpSpPr>
            <a:xfrm>
              <a:off x="2982687" y="2556691"/>
              <a:ext cx="551542" cy="274320"/>
              <a:chOff x="2982687" y="2556691"/>
              <a:chExt cx="551542" cy="274320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2982687" y="2556691"/>
                <a:ext cx="275771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258458" y="2556691"/>
                <a:ext cx="275771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4855028" y="255669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48" name="Group 61"/>
          <p:cNvGrpSpPr/>
          <p:nvPr/>
        </p:nvGrpSpPr>
        <p:grpSpPr>
          <a:xfrm>
            <a:off x="457200" y="3079206"/>
            <a:ext cx="5675085" cy="274320"/>
            <a:chOff x="457200" y="3079206"/>
            <a:chExt cx="5675085" cy="274320"/>
          </a:xfrm>
        </p:grpSpPr>
        <p:grpSp>
          <p:nvGrpSpPr>
            <p:cNvPr id="49" name="Group 53"/>
            <p:cNvGrpSpPr/>
            <p:nvPr/>
          </p:nvGrpSpPr>
          <p:grpSpPr>
            <a:xfrm>
              <a:off x="457200" y="3079206"/>
              <a:ext cx="551542" cy="274320"/>
              <a:chOff x="457200" y="3079206"/>
              <a:chExt cx="551542" cy="27432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57200" y="3079206"/>
                <a:ext cx="275771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32971" y="3079206"/>
                <a:ext cx="275771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194560" y="3079206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92914" y="3079206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56514" y="3079206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50" name="Group 62"/>
          <p:cNvGrpSpPr/>
          <p:nvPr/>
        </p:nvGrpSpPr>
        <p:grpSpPr>
          <a:xfrm>
            <a:off x="457200" y="3079206"/>
            <a:ext cx="7865291" cy="751114"/>
            <a:chOff x="457200" y="3079206"/>
            <a:chExt cx="7865291" cy="751114"/>
          </a:xfrm>
        </p:grpSpPr>
        <p:grpSp>
          <p:nvGrpSpPr>
            <p:cNvPr id="51" name="Group 51"/>
            <p:cNvGrpSpPr/>
            <p:nvPr/>
          </p:nvGrpSpPr>
          <p:grpSpPr>
            <a:xfrm>
              <a:off x="457200" y="3079206"/>
              <a:ext cx="7865291" cy="751114"/>
              <a:chOff x="457200" y="3079206"/>
              <a:chExt cx="7865291" cy="751114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8046720" y="3079206"/>
                <a:ext cx="275771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57200" y="3556000"/>
                <a:ext cx="275771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2075544" y="3556000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58458" y="3556000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52" name="Group 57"/>
          <p:cNvGrpSpPr/>
          <p:nvPr/>
        </p:nvGrpSpPr>
        <p:grpSpPr>
          <a:xfrm>
            <a:off x="1937659" y="4051663"/>
            <a:ext cx="3055254" cy="274320"/>
            <a:chOff x="1937659" y="4051663"/>
            <a:chExt cx="3055254" cy="274320"/>
          </a:xfrm>
        </p:grpSpPr>
        <p:sp>
          <p:nvSpPr>
            <p:cNvPr id="27" name="TextBox 26"/>
            <p:cNvSpPr txBox="1"/>
            <p:nvPr/>
          </p:nvSpPr>
          <p:spPr>
            <a:xfrm>
              <a:off x="1937659" y="4051663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34640" y="4051663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96343" y="4051663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717142" y="4051663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53" name="Group 58"/>
          <p:cNvGrpSpPr/>
          <p:nvPr/>
        </p:nvGrpSpPr>
        <p:grpSpPr>
          <a:xfrm>
            <a:off x="1494971" y="4051663"/>
            <a:ext cx="6437086" cy="753291"/>
            <a:chOff x="1494971" y="4051663"/>
            <a:chExt cx="6437086" cy="753291"/>
          </a:xfrm>
        </p:grpSpPr>
        <p:sp>
          <p:nvSpPr>
            <p:cNvPr id="31" name="TextBox 30"/>
            <p:cNvSpPr txBox="1"/>
            <p:nvPr/>
          </p:nvSpPr>
          <p:spPr>
            <a:xfrm>
              <a:off x="7132320" y="4051663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94971" y="4530634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51315" y="4530634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42858" y="4530634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56286" y="4530634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54" name="Group 59"/>
          <p:cNvGrpSpPr/>
          <p:nvPr/>
        </p:nvGrpSpPr>
        <p:grpSpPr>
          <a:xfrm>
            <a:off x="4206240" y="5080000"/>
            <a:ext cx="2571932" cy="274320"/>
            <a:chOff x="4206240" y="5080000"/>
            <a:chExt cx="2571932" cy="274320"/>
          </a:xfrm>
        </p:grpSpPr>
        <p:sp>
          <p:nvSpPr>
            <p:cNvPr id="36" name="TextBox 35"/>
            <p:cNvSpPr txBox="1"/>
            <p:nvPr/>
          </p:nvSpPr>
          <p:spPr>
            <a:xfrm>
              <a:off x="4206240" y="5080000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502401" y="5080000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55" name="Group 60"/>
          <p:cNvGrpSpPr/>
          <p:nvPr/>
        </p:nvGrpSpPr>
        <p:grpSpPr>
          <a:xfrm>
            <a:off x="457200" y="5546634"/>
            <a:ext cx="7133771" cy="794657"/>
            <a:chOff x="457200" y="5546634"/>
            <a:chExt cx="7133771" cy="794657"/>
          </a:xfrm>
        </p:grpSpPr>
        <p:sp>
          <p:nvSpPr>
            <p:cNvPr id="38" name="TextBox 37"/>
            <p:cNvSpPr txBox="1"/>
            <p:nvPr/>
          </p:nvSpPr>
          <p:spPr>
            <a:xfrm>
              <a:off x="1357086" y="5546634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706916" y="5546634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56" name="Group 50"/>
            <p:cNvGrpSpPr/>
            <p:nvPr/>
          </p:nvGrpSpPr>
          <p:grpSpPr>
            <a:xfrm>
              <a:off x="4412342" y="5546634"/>
              <a:ext cx="551542" cy="274320"/>
              <a:chOff x="4412342" y="5546634"/>
              <a:chExt cx="551542" cy="274320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4412342" y="5546634"/>
                <a:ext cx="275771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688113" y="5546634"/>
                <a:ext cx="275771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7315200" y="5546634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57200" y="606697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902857" y="606697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297680" y="606697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502401" y="6066971"/>
            <a:ext cx="275771" cy="2743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サンクスギビングの休み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/>
              <a:t>どうでしたか。</a:t>
            </a:r>
            <a:endParaRPr lang="en-US" altLang="ja-JP" dirty="0" smtClean="0"/>
          </a:p>
          <a:p>
            <a:r>
              <a:rPr lang="ja-JP" altLang="en-US" smtClean="0"/>
              <a:t>なにを　しましたか。</a:t>
            </a:r>
            <a:endParaRPr lang="en-US" altLang="ja-JP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8740" y="3515095"/>
            <a:ext cx="2653279" cy="320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5266" y="4325628"/>
            <a:ext cx="2030722" cy="2030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P246 </a:t>
            </a:r>
            <a:r>
              <a:rPr lang="ja-JP" altLang="en-US" dirty="0" smtClean="0"/>
              <a:t>よむれんしゅう</a:t>
            </a:r>
            <a:endParaRPr lang="en-US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744" y="1409700"/>
            <a:ext cx="8440056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4"/>
          <p:cNvGrpSpPr/>
          <p:nvPr/>
        </p:nvGrpSpPr>
        <p:grpSpPr>
          <a:xfrm>
            <a:off x="1357086" y="1596571"/>
            <a:ext cx="3635828" cy="274320"/>
            <a:chOff x="1357086" y="1596571"/>
            <a:chExt cx="3635828" cy="274320"/>
          </a:xfrm>
        </p:grpSpPr>
        <p:sp>
          <p:nvSpPr>
            <p:cNvPr id="5" name="TextBox 4"/>
            <p:cNvSpPr txBox="1"/>
            <p:nvPr/>
          </p:nvSpPr>
          <p:spPr>
            <a:xfrm>
              <a:off x="2468880" y="159657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58458" y="159657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60800" y="159657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57086" y="159657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17143" y="159657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632857" y="2077720"/>
            <a:ext cx="275771" cy="2743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" name="Group 63"/>
          <p:cNvGrpSpPr/>
          <p:nvPr/>
        </p:nvGrpSpPr>
        <p:grpSpPr>
          <a:xfrm>
            <a:off x="1632857" y="2077720"/>
            <a:ext cx="6437086" cy="753291"/>
            <a:chOff x="1632857" y="2077720"/>
            <a:chExt cx="6437086" cy="753291"/>
          </a:xfrm>
        </p:grpSpPr>
        <p:sp>
          <p:nvSpPr>
            <p:cNvPr id="11" name="TextBox 10"/>
            <p:cNvSpPr txBox="1"/>
            <p:nvPr/>
          </p:nvSpPr>
          <p:spPr>
            <a:xfrm>
              <a:off x="5718629" y="2077720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78172" y="2077720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94172" y="2077720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32857" y="255669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42" name="Group 52"/>
            <p:cNvGrpSpPr/>
            <p:nvPr/>
          </p:nvGrpSpPr>
          <p:grpSpPr>
            <a:xfrm>
              <a:off x="2982687" y="2556691"/>
              <a:ext cx="551542" cy="274320"/>
              <a:chOff x="2982687" y="2556691"/>
              <a:chExt cx="551542" cy="274320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2982687" y="2556691"/>
                <a:ext cx="275771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258458" y="2556691"/>
                <a:ext cx="275771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4855028" y="255669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48" name="Group 61"/>
          <p:cNvGrpSpPr/>
          <p:nvPr/>
        </p:nvGrpSpPr>
        <p:grpSpPr>
          <a:xfrm>
            <a:off x="457200" y="3079206"/>
            <a:ext cx="5675085" cy="274320"/>
            <a:chOff x="457200" y="3079206"/>
            <a:chExt cx="5675085" cy="274320"/>
          </a:xfrm>
        </p:grpSpPr>
        <p:grpSp>
          <p:nvGrpSpPr>
            <p:cNvPr id="49" name="Group 53"/>
            <p:cNvGrpSpPr/>
            <p:nvPr/>
          </p:nvGrpSpPr>
          <p:grpSpPr>
            <a:xfrm>
              <a:off x="457200" y="3079206"/>
              <a:ext cx="551542" cy="274320"/>
              <a:chOff x="457200" y="3079206"/>
              <a:chExt cx="551542" cy="27432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57200" y="3079206"/>
                <a:ext cx="275771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32971" y="3079206"/>
                <a:ext cx="275771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194560" y="3079206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92914" y="3079206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56514" y="3079206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50" name="Group 62"/>
          <p:cNvGrpSpPr/>
          <p:nvPr/>
        </p:nvGrpSpPr>
        <p:grpSpPr>
          <a:xfrm>
            <a:off x="457200" y="3079206"/>
            <a:ext cx="7865291" cy="751114"/>
            <a:chOff x="457200" y="3079206"/>
            <a:chExt cx="7865291" cy="751114"/>
          </a:xfrm>
        </p:grpSpPr>
        <p:grpSp>
          <p:nvGrpSpPr>
            <p:cNvPr id="51" name="Group 51"/>
            <p:cNvGrpSpPr/>
            <p:nvPr/>
          </p:nvGrpSpPr>
          <p:grpSpPr>
            <a:xfrm>
              <a:off x="457200" y="3079206"/>
              <a:ext cx="7865291" cy="751114"/>
              <a:chOff x="457200" y="3079206"/>
              <a:chExt cx="7865291" cy="751114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8046720" y="3079206"/>
                <a:ext cx="275771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57200" y="3556000"/>
                <a:ext cx="275771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2075544" y="3556000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58458" y="3556000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52" name="Group 57"/>
          <p:cNvGrpSpPr/>
          <p:nvPr/>
        </p:nvGrpSpPr>
        <p:grpSpPr>
          <a:xfrm>
            <a:off x="1937659" y="4051663"/>
            <a:ext cx="3055254" cy="274320"/>
            <a:chOff x="1937659" y="4051663"/>
            <a:chExt cx="3055254" cy="274320"/>
          </a:xfrm>
        </p:grpSpPr>
        <p:sp>
          <p:nvSpPr>
            <p:cNvPr id="27" name="TextBox 26"/>
            <p:cNvSpPr txBox="1"/>
            <p:nvPr/>
          </p:nvSpPr>
          <p:spPr>
            <a:xfrm>
              <a:off x="1937659" y="4051663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34640" y="4051663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96343" y="4051663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717142" y="4051663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53" name="Group 58"/>
          <p:cNvGrpSpPr/>
          <p:nvPr/>
        </p:nvGrpSpPr>
        <p:grpSpPr>
          <a:xfrm>
            <a:off x="1494971" y="4051663"/>
            <a:ext cx="6437086" cy="753291"/>
            <a:chOff x="1494971" y="4051663"/>
            <a:chExt cx="6437086" cy="753291"/>
          </a:xfrm>
        </p:grpSpPr>
        <p:sp>
          <p:nvSpPr>
            <p:cNvPr id="31" name="TextBox 30"/>
            <p:cNvSpPr txBox="1"/>
            <p:nvPr/>
          </p:nvSpPr>
          <p:spPr>
            <a:xfrm>
              <a:off x="7132320" y="4051663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94971" y="4530634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51315" y="4530634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42858" y="4530634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56286" y="4530634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54" name="Group 59"/>
          <p:cNvGrpSpPr/>
          <p:nvPr/>
        </p:nvGrpSpPr>
        <p:grpSpPr>
          <a:xfrm>
            <a:off x="4206240" y="5080000"/>
            <a:ext cx="2571932" cy="274320"/>
            <a:chOff x="4206240" y="5080000"/>
            <a:chExt cx="2571932" cy="274320"/>
          </a:xfrm>
        </p:grpSpPr>
        <p:sp>
          <p:nvSpPr>
            <p:cNvPr id="36" name="TextBox 35"/>
            <p:cNvSpPr txBox="1"/>
            <p:nvPr/>
          </p:nvSpPr>
          <p:spPr>
            <a:xfrm>
              <a:off x="4206240" y="5080000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502401" y="5080000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55" name="Group 60"/>
          <p:cNvGrpSpPr/>
          <p:nvPr/>
        </p:nvGrpSpPr>
        <p:grpSpPr>
          <a:xfrm>
            <a:off x="457200" y="5546634"/>
            <a:ext cx="7133771" cy="794657"/>
            <a:chOff x="457200" y="5546634"/>
            <a:chExt cx="7133771" cy="794657"/>
          </a:xfrm>
        </p:grpSpPr>
        <p:sp>
          <p:nvSpPr>
            <p:cNvPr id="38" name="TextBox 37"/>
            <p:cNvSpPr txBox="1"/>
            <p:nvPr/>
          </p:nvSpPr>
          <p:spPr>
            <a:xfrm>
              <a:off x="1357086" y="5546634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706916" y="5546634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56" name="Group 50"/>
            <p:cNvGrpSpPr/>
            <p:nvPr/>
          </p:nvGrpSpPr>
          <p:grpSpPr>
            <a:xfrm>
              <a:off x="4412342" y="5546634"/>
              <a:ext cx="551542" cy="274320"/>
              <a:chOff x="4412342" y="5546634"/>
              <a:chExt cx="551542" cy="274320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4412342" y="5546634"/>
                <a:ext cx="275771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688113" y="5546634"/>
                <a:ext cx="275771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7315200" y="5546634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57200" y="606697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902857" y="606697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297680" y="606697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502401" y="6066971"/>
            <a:ext cx="275771" cy="2743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732971" y="1870891"/>
            <a:ext cx="5399314" cy="0"/>
          </a:xfrm>
          <a:prstGeom prst="line">
            <a:avLst/>
          </a:prstGeom>
          <a:ln w="1905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 99"/>
          <p:cNvGrpSpPr/>
          <p:nvPr/>
        </p:nvGrpSpPr>
        <p:grpSpPr>
          <a:xfrm>
            <a:off x="457200" y="1870891"/>
            <a:ext cx="7612743" cy="484325"/>
            <a:chOff x="457200" y="1870891"/>
            <a:chExt cx="7612743" cy="484325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6502401" y="1870891"/>
              <a:ext cx="1567542" cy="0"/>
            </a:xfrm>
            <a:prstGeom prst="line">
              <a:avLst/>
            </a:prstGeom>
            <a:ln w="1905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457200" y="2353628"/>
              <a:ext cx="4230913" cy="1588"/>
            </a:xfrm>
            <a:prstGeom prst="straightConnector1">
              <a:avLst/>
            </a:prstGeom>
            <a:ln w="1905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100"/>
          <p:cNvGrpSpPr/>
          <p:nvPr/>
        </p:nvGrpSpPr>
        <p:grpSpPr>
          <a:xfrm>
            <a:off x="457200" y="2352040"/>
            <a:ext cx="7865291" cy="480559"/>
            <a:chOff x="457200" y="2352040"/>
            <a:chExt cx="7865291" cy="480559"/>
          </a:xfrm>
        </p:grpSpPr>
        <p:cxnSp>
          <p:nvCxnSpPr>
            <p:cNvPr id="69" name="Straight Arrow Connector 68"/>
            <p:cNvCxnSpPr/>
            <p:nvPr/>
          </p:nvCxnSpPr>
          <p:spPr>
            <a:xfrm>
              <a:off x="4992913" y="2352040"/>
              <a:ext cx="3329578" cy="1588"/>
            </a:xfrm>
            <a:prstGeom prst="straightConnector1">
              <a:avLst/>
            </a:prstGeom>
            <a:ln w="1905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457200" y="2831011"/>
              <a:ext cx="7133771" cy="1588"/>
            </a:xfrm>
            <a:prstGeom prst="straightConnector1">
              <a:avLst/>
            </a:prstGeom>
            <a:ln w="1905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101"/>
          <p:cNvGrpSpPr/>
          <p:nvPr/>
        </p:nvGrpSpPr>
        <p:grpSpPr>
          <a:xfrm>
            <a:off x="457200" y="2832599"/>
            <a:ext cx="7865291" cy="522515"/>
            <a:chOff x="457200" y="2832599"/>
            <a:chExt cx="7865291" cy="522515"/>
          </a:xfrm>
        </p:grpSpPr>
        <p:cxnSp>
          <p:nvCxnSpPr>
            <p:cNvPr id="73" name="Straight Arrow Connector 72"/>
            <p:cNvCxnSpPr/>
            <p:nvPr/>
          </p:nvCxnSpPr>
          <p:spPr>
            <a:xfrm>
              <a:off x="7932057" y="2832599"/>
              <a:ext cx="390434" cy="1588"/>
            </a:xfrm>
            <a:prstGeom prst="straightConnector1">
              <a:avLst/>
            </a:prstGeom>
            <a:ln w="1905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457200" y="3353526"/>
              <a:ext cx="6675120" cy="1588"/>
            </a:xfrm>
            <a:prstGeom prst="straightConnector1">
              <a:avLst/>
            </a:prstGeom>
            <a:ln w="1905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102"/>
          <p:cNvGrpSpPr/>
          <p:nvPr/>
        </p:nvGrpSpPr>
        <p:grpSpPr>
          <a:xfrm>
            <a:off x="457200" y="3353526"/>
            <a:ext cx="7865291" cy="478382"/>
            <a:chOff x="457200" y="3353526"/>
            <a:chExt cx="7865291" cy="478382"/>
          </a:xfrm>
        </p:grpSpPr>
        <p:cxnSp>
          <p:nvCxnSpPr>
            <p:cNvPr id="77" name="Straight Arrow Connector 76"/>
            <p:cNvCxnSpPr/>
            <p:nvPr/>
          </p:nvCxnSpPr>
          <p:spPr>
            <a:xfrm>
              <a:off x="7408091" y="3353526"/>
              <a:ext cx="914400" cy="1588"/>
            </a:xfrm>
            <a:prstGeom prst="straightConnector1">
              <a:avLst/>
            </a:prstGeom>
            <a:ln w="1905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457200" y="3830320"/>
              <a:ext cx="4535714" cy="1588"/>
            </a:xfrm>
            <a:prstGeom prst="straightConnector1">
              <a:avLst/>
            </a:prstGeom>
            <a:ln w="1905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Arrow Connector 80"/>
          <p:cNvCxnSpPr/>
          <p:nvPr/>
        </p:nvCxnSpPr>
        <p:spPr>
          <a:xfrm>
            <a:off x="1008742" y="4325983"/>
            <a:ext cx="5123543" cy="1588"/>
          </a:xfrm>
          <a:prstGeom prst="straightConnector1">
            <a:avLst/>
          </a:prstGeom>
          <a:ln w="1905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103"/>
          <p:cNvGrpSpPr/>
          <p:nvPr/>
        </p:nvGrpSpPr>
        <p:grpSpPr>
          <a:xfrm>
            <a:off x="457200" y="4324395"/>
            <a:ext cx="7612743" cy="1031513"/>
            <a:chOff x="457200" y="4324395"/>
            <a:chExt cx="7612743" cy="1031513"/>
          </a:xfrm>
        </p:grpSpPr>
        <p:cxnSp>
          <p:nvCxnSpPr>
            <p:cNvPr id="83" name="Straight Arrow Connector 82"/>
            <p:cNvCxnSpPr/>
            <p:nvPr/>
          </p:nvCxnSpPr>
          <p:spPr>
            <a:xfrm>
              <a:off x="6330406" y="4324395"/>
              <a:ext cx="1739537" cy="3176"/>
            </a:xfrm>
            <a:prstGeom prst="straightConnector1">
              <a:avLst/>
            </a:prstGeom>
            <a:ln w="1905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457200" y="4804954"/>
              <a:ext cx="7589520" cy="1588"/>
            </a:xfrm>
            <a:prstGeom prst="straightConnector1">
              <a:avLst/>
            </a:prstGeom>
            <a:ln w="1905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457200" y="5354320"/>
              <a:ext cx="1480459" cy="1588"/>
            </a:xfrm>
            <a:prstGeom prst="straightConnector1">
              <a:avLst/>
            </a:prstGeom>
            <a:ln w="1905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" name="Straight Arrow Connector 89"/>
          <p:cNvCxnSpPr/>
          <p:nvPr/>
        </p:nvCxnSpPr>
        <p:spPr>
          <a:xfrm flipV="1">
            <a:off x="2447108" y="5352732"/>
            <a:ext cx="5875383" cy="1588"/>
          </a:xfrm>
          <a:prstGeom prst="straightConnector1">
            <a:avLst/>
          </a:prstGeom>
          <a:ln w="1905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5" name="Group 104"/>
          <p:cNvGrpSpPr/>
          <p:nvPr/>
        </p:nvGrpSpPr>
        <p:grpSpPr>
          <a:xfrm>
            <a:off x="457200" y="5819366"/>
            <a:ext cx="7922622" cy="523513"/>
            <a:chOff x="457200" y="5819366"/>
            <a:chExt cx="7922622" cy="523513"/>
          </a:xfrm>
        </p:grpSpPr>
        <p:cxnSp>
          <p:nvCxnSpPr>
            <p:cNvPr id="92" name="Straight Arrow Connector 91"/>
            <p:cNvCxnSpPr/>
            <p:nvPr/>
          </p:nvCxnSpPr>
          <p:spPr>
            <a:xfrm>
              <a:off x="767079" y="5819366"/>
              <a:ext cx="7612743" cy="1588"/>
            </a:xfrm>
            <a:prstGeom prst="straightConnector1">
              <a:avLst/>
            </a:prstGeom>
            <a:ln w="1905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457200" y="6341291"/>
              <a:ext cx="5261429" cy="1588"/>
            </a:xfrm>
            <a:prstGeom prst="straightConnector1">
              <a:avLst/>
            </a:prstGeom>
            <a:ln w="1905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105"/>
          <p:cNvGrpSpPr/>
          <p:nvPr/>
        </p:nvGrpSpPr>
        <p:grpSpPr>
          <a:xfrm>
            <a:off x="457200" y="6341291"/>
            <a:ext cx="7865291" cy="426857"/>
            <a:chOff x="457200" y="6341291"/>
            <a:chExt cx="7865291" cy="426857"/>
          </a:xfrm>
        </p:grpSpPr>
        <p:cxnSp>
          <p:nvCxnSpPr>
            <p:cNvPr id="97" name="Straight Arrow Connector 96"/>
            <p:cNvCxnSpPr/>
            <p:nvPr/>
          </p:nvCxnSpPr>
          <p:spPr>
            <a:xfrm>
              <a:off x="5856514" y="6341291"/>
              <a:ext cx="2465977" cy="1588"/>
            </a:xfrm>
            <a:prstGeom prst="straightConnector1">
              <a:avLst/>
            </a:prstGeom>
            <a:ln w="1905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>
              <a:off x="457200" y="6766560"/>
              <a:ext cx="1175657" cy="1588"/>
            </a:xfrm>
            <a:prstGeom prst="straightConnector1">
              <a:avLst/>
            </a:prstGeom>
            <a:ln w="1270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ja-JP" sz="1600" dirty="0" smtClean="0">
                <a:latin typeface="+mj-lt"/>
                <a:ea typeface="DFPKyoKaSho-W4" pitchFamily="18" charset="-128"/>
              </a:rPr>
              <a:t>You (Smith) are talking with your classmate, Mr. Kimura, who has a part-time job. You are asking questions.</a:t>
            </a:r>
            <a:endParaRPr lang="en-US" altLang="ja-JP" sz="16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スミス：</a:t>
            </a:r>
            <a:r>
              <a:rPr lang="en-US" altLang="ja-JP" sz="2800" u="sng" dirty="0" smtClean="0">
                <a:latin typeface="DFPKyoKaSho-W4" pitchFamily="18" charset="-128"/>
                <a:ea typeface="DFPKyoKaSho-W4" pitchFamily="18" charset="-128"/>
              </a:rPr>
              <a:t>															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みむら：</a:t>
            </a:r>
            <a:r>
              <a:rPr lang="en-US" altLang="ja-JP" sz="2800" u="sng" dirty="0" smtClean="0">
                <a:latin typeface="DFPKyoKaSho-W4" pitchFamily="18" charset="-128"/>
                <a:ea typeface="DFPKyoKaSho-W4" pitchFamily="18" charset="-128"/>
              </a:rPr>
              <a:t>															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スミス：</a:t>
            </a:r>
            <a:r>
              <a:rPr lang="en-US" altLang="ja-JP" sz="2800" u="sng" dirty="0" smtClean="0">
                <a:latin typeface="DFPKyoKaSho-W4" pitchFamily="18" charset="-128"/>
                <a:ea typeface="DFPKyoKaSho-W4" pitchFamily="18" charset="-128"/>
              </a:rPr>
              <a:t>															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きむら：</a:t>
            </a:r>
            <a:r>
              <a:rPr lang="en-US" altLang="ja-JP" sz="2800" u="sng" dirty="0" smtClean="0">
                <a:latin typeface="DFPKyoKaSho-W4" pitchFamily="18" charset="-128"/>
                <a:ea typeface="DFPKyoKaSho-W4" pitchFamily="18" charset="-128"/>
              </a:rPr>
              <a:t>															</a:t>
            </a:r>
          </a:p>
          <a:p>
            <a:pPr>
              <a:buNone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スミス：</a:t>
            </a:r>
            <a:r>
              <a:rPr lang="en-US" altLang="ja-JP" sz="2800" u="sng" dirty="0" smtClean="0">
                <a:latin typeface="DFPKyoKaSho-W4" pitchFamily="18" charset="-128"/>
                <a:ea typeface="DFPKyoKaSho-W4" pitchFamily="18" charset="-128"/>
              </a:rPr>
              <a:t>															</a:t>
            </a:r>
            <a:r>
              <a:rPr lang="en-US" altLang="ja-JP" sz="2800" dirty="0" smtClean="0">
                <a:latin typeface="DFPKyoKaSho-W4" pitchFamily="18" charset="-128"/>
                <a:ea typeface="DFPKyoKaSho-W4" pitchFamily="18" charset="-128"/>
              </a:rPr>
              <a:t>	</a:t>
            </a:r>
          </a:p>
          <a:p>
            <a:pPr>
              <a:buNone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きむら：</a:t>
            </a:r>
            <a:r>
              <a:rPr lang="en-US" altLang="ja-JP" sz="2800" u="sng" dirty="0" smtClean="0">
                <a:latin typeface="DFPKyoKaSho-W4" pitchFamily="18" charset="-128"/>
                <a:ea typeface="DFPKyoKaSho-W4" pitchFamily="18" charset="-128"/>
              </a:rPr>
              <a:t>															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スミス：</a:t>
            </a:r>
            <a:r>
              <a:rPr lang="en-US" altLang="ja-JP" sz="2800" u="sng" dirty="0" smtClean="0">
                <a:latin typeface="DFPKyoKaSho-W4" pitchFamily="18" charset="-128"/>
                <a:ea typeface="DFPKyoKaSho-W4" pitchFamily="18" charset="-128"/>
              </a:rPr>
              <a:t>															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きむら：</a:t>
            </a:r>
            <a:r>
              <a:rPr lang="en-US" altLang="ja-JP" sz="2800" u="sng" dirty="0" smtClean="0">
                <a:latin typeface="DFPKyoKaSho-W4" pitchFamily="18" charset="-128"/>
                <a:ea typeface="DFPKyoKaSho-W4" pitchFamily="18" charset="-128"/>
              </a:rPr>
              <a:t>															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スミス：</a:t>
            </a:r>
            <a:r>
              <a:rPr lang="en-US" altLang="ja-JP" sz="2800" u="sng" dirty="0" smtClean="0">
                <a:latin typeface="DFPKyoKaSho-W4" pitchFamily="18" charset="-128"/>
                <a:ea typeface="DFPKyoKaSho-W4" pitchFamily="18" charset="-128"/>
              </a:rPr>
              <a:t>															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きむら：</a:t>
            </a:r>
            <a:r>
              <a:rPr lang="en-US" altLang="ja-JP" sz="2800" u="sng" dirty="0" smtClean="0">
                <a:latin typeface="DFPKyoKaSho-W4" pitchFamily="18" charset="-128"/>
                <a:ea typeface="DFPKyoKaSho-W4" pitchFamily="18" charset="-128"/>
              </a:rPr>
              <a:t>															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/>
              <a:t>Dict</a:t>
            </a:r>
            <a:r>
              <a:rPr lang="en-US" dirty="0" smtClean="0"/>
              <a:t>-a-Conversation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37506" y="274638"/>
            <a:ext cx="423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601189" y="2437301"/>
            <a:ext cx="5417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DFPKyoKaSho-W4" pitchFamily="18" charset="-128"/>
                <a:ea typeface="DFPKyoKaSho-W4" pitchFamily="18" charset="-128"/>
                <a:cs typeface="Times New Roman" pitchFamily="18" charset="0"/>
              </a:rPr>
              <a:t>しゅうまつは　いそがしかったですよ。</a:t>
            </a: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FPKyoKaSho-W4" pitchFamily="18" charset="-128"/>
              <a:ea typeface="DFPKyoKaSho-W4" pitchFamily="18" charset="-128"/>
              <a:cs typeface="Arial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601189" y="3321715"/>
            <a:ext cx="5417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000" smtClean="0">
                <a:solidFill>
                  <a:srgbClr val="000000"/>
                </a:solidFill>
                <a:latin typeface="DFPKyoKaSho-W4" pitchFamily="18" charset="-128"/>
                <a:ea typeface="DFPKyoKaSho-W4" pitchFamily="18" charset="-128"/>
                <a:cs typeface="Times New Roman" pitchFamily="18" charset="0"/>
              </a:rPr>
              <a:t>デパートで　アルバイトを　しました。</a:t>
            </a: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FPKyoKaSho-W4" pitchFamily="18" charset="-128"/>
              <a:ea typeface="DFPKyoKaSho-W4" pitchFamily="18" charset="-128"/>
              <a:cs typeface="Arial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601189" y="4224239"/>
            <a:ext cx="73755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000" smtClean="0">
                <a:solidFill>
                  <a:srgbClr val="000000"/>
                </a:solidFill>
                <a:latin typeface="DFPKyoKaSho-W4" pitchFamily="18" charset="-128"/>
                <a:ea typeface="DFPKyoKaSho-W4" pitchFamily="18" charset="-128"/>
                <a:cs typeface="Times New Roman" pitchFamily="18" charset="0"/>
              </a:rPr>
              <a:t>どようびと　にちようびに　します。きょうは　しません。</a:t>
            </a: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FPKyoKaSho-W4" pitchFamily="18" charset="-128"/>
              <a:ea typeface="DFPKyoKaSho-W4" pitchFamily="18" charset="-128"/>
              <a:cs typeface="Arial" pitchFamily="34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601189" y="5169417"/>
            <a:ext cx="73755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000" smtClean="0">
                <a:solidFill>
                  <a:srgbClr val="000000"/>
                </a:solidFill>
                <a:latin typeface="DFPKyoKaSho-W4" pitchFamily="18" charset="-128"/>
                <a:ea typeface="DFPKyoKaSho-W4" pitchFamily="18" charset="-128"/>
                <a:cs typeface="Times New Roman" pitchFamily="18" charset="0"/>
              </a:rPr>
              <a:t>ええ、こんばんは　ひまですよ。</a:t>
            </a: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FPKyoKaSho-W4" pitchFamily="18" charset="-128"/>
              <a:ea typeface="DFPKyoKaSho-W4" pitchFamily="18" charset="-128"/>
              <a:cs typeface="Arial" pitchFamily="34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1601189" y="6156295"/>
            <a:ext cx="73755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000" smtClean="0">
                <a:solidFill>
                  <a:srgbClr val="000000"/>
                </a:solidFill>
                <a:latin typeface="DFPKyoKaSho-W4" pitchFamily="18" charset="-128"/>
                <a:ea typeface="DFPKyoKaSho-W4" pitchFamily="18" charset="-128"/>
                <a:cs typeface="Times New Roman" pitchFamily="18" charset="0"/>
              </a:rPr>
              <a:t>ばんごはんですか。いいですね。ぜひ。</a:t>
            </a: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FPKyoKaSho-W4" pitchFamily="18" charset="-128"/>
              <a:ea typeface="DFPKyoKaSho-W4" pitchFamily="18" charset="-128"/>
              <a:cs typeface="Arial" pitchFamily="34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1601189" y="1876301"/>
            <a:ext cx="5417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DFPKyoKaSho-W4" pitchFamily="18" charset="-128"/>
                <a:ea typeface="DFPKyoKaSho-W4" pitchFamily="18" charset="-128"/>
                <a:cs typeface="Arial" pitchFamily="34" charset="0"/>
              </a:rPr>
              <a:t>きむらさん、しゅうまつは　どうでしたか。</a:t>
            </a: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1601189" y="2837411"/>
            <a:ext cx="5417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0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cs typeface="Arial" pitchFamily="34" charset="0"/>
              </a:rPr>
              <a:t>そうですか。なにを　しましたか。</a:t>
            </a: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DFPKyoKaSho-W4" pitchFamily="18" charset="-128"/>
              <a:ea typeface="DFPKyoKaSho-W4" pitchFamily="18" charset="-128"/>
              <a:cs typeface="Arial" pitchFamily="34" charset="0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601189" y="3824129"/>
            <a:ext cx="5417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0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cs typeface="Arial" pitchFamily="34" charset="0"/>
              </a:rPr>
              <a:t>いつ　アルバイトを　しますか。</a:t>
            </a: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DFPKyoKaSho-W4" pitchFamily="18" charset="-128"/>
              <a:ea typeface="DFPKyoKaSho-W4" pitchFamily="18" charset="-128"/>
              <a:cs typeface="Arial" pitchFamily="34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601189" y="4769307"/>
            <a:ext cx="5417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0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cs typeface="Arial" pitchFamily="34" charset="0"/>
              </a:rPr>
              <a:t>こんばんは　ひまですか。</a:t>
            </a: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DFPKyoKaSho-W4" pitchFamily="18" charset="-128"/>
              <a:ea typeface="DFPKyoKaSho-W4" pitchFamily="18" charset="-128"/>
              <a:cs typeface="Arial" pitchFamily="34" charset="0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601188" y="5756185"/>
            <a:ext cx="7542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DFPKyoKaSho-W4" pitchFamily="18" charset="-128"/>
                <a:ea typeface="DFPKyoKaSho-W4" pitchFamily="18" charset="-128"/>
                <a:cs typeface="Arial" pitchFamily="34" charset="0"/>
              </a:rPr>
              <a:t>じゃあ、レストランに　ばんごはんを　たべに　いきませんか。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ふくしゅう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キャンパス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EAS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の　としょかんは　どこに　ありますか。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フリストは　どんな　たてものですか。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フリストに　がくしょくが　ありますか。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たいいくかんに　なにを　しに　いきますか。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日本ごの　じゅぎょうは　どこで　ありますか。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ほんやの　なまえは　なんです。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りょうは　どこですか。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どこで　ひるごはんを　たべますか。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？？？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4803" y="4548249"/>
            <a:ext cx="1791997" cy="199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きょうしつ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2" descr="C:\Users\tokumasu\Desktop\Nakama1_2nd\illustration-web\ch5\la_05_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6662" y="1849582"/>
            <a:ext cx="5830436" cy="3874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へや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3" descr="C:\Users\tokumasu\Desktop\Nakama1_2nd\illustration-web\ch5\la_05_02n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0781" y="1796752"/>
            <a:ext cx="5834043" cy="40459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2664"/>
            <a:ext cx="8686800" cy="386533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Ａ：　～さんの　りょうは　どの　りょう　ですか。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Ｂ：　ウイットマンです。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Ａ：　どんな　りょう　ですか。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Ｂ：　あたらしい　りょうです。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Ａ：　いいですね。へやは　ひろい　ですか。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Ｂ：　いいえ、あまり　ひろくありません。でも、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　　　とても　あかるい　へやです。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Ａ：　へやの　なかに　なにが　ありますか。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Ｂ：　ちいさい　コンピュータと　大きい　ベッドが　あります。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2800" dirty="0" smtClean="0"/>
              <a:t>Referring to people, places and things using</a:t>
            </a:r>
            <a:br>
              <a:rPr lang="en-US" altLang="ja-JP" sz="2800" dirty="0" smtClean="0"/>
            </a:br>
            <a:r>
              <a:rPr lang="en-US" altLang="ja-JP" sz="2800" dirty="0" smtClean="0"/>
              <a:t>				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この、その、あの、どの</a:t>
            </a:r>
            <a:endParaRPr lang="ja-JP" altLang="en-US" sz="2800" dirty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4961" y="1643063"/>
            <a:ext cx="3524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1075" y="1643063"/>
            <a:ext cx="3524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P198 Interrogation Expressions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2028" y="1417638"/>
            <a:ext cx="4925532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Question Words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86637"/>
            <a:ext cx="1828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6726" y="1786637"/>
            <a:ext cx="194027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3780" y="1691387"/>
            <a:ext cx="13716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836" y="3301139"/>
            <a:ext cx="1681697" cy="131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6768" y="3218030"/>
            <a:ext cx="1423260" cy="154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91379" y="3071428"/>
            <a:ext cx="2523641" cy="169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75708" y="5999836"/>
            <a:ext cx="2136051" cy="72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75708" y="5243453"/>
            <a:ext cx="2122036" cy="71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77003" y="5243453"/>
            <a:ext cx="2066689" cy="147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2816</TotalTime>
  <Words>389</Words>
  <Application>Microsoft Office PowerPoint</Application>
  <PresentationFormat>On-screen Show (4:3)</PresentationFormat>
  <Paragraphs>135</Paragraphs>
  <Slides>21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Equity</vt:lpstr>
      <vt:lpstr>にほんご JPN101</vt:lpstr>
      <vt:lpstr>サンクスギビングの休み</vt:lpstr>
      <vt:lpstr>ふくしゅう</vt:lpstr>
      <vt:lpstr>キャンパス</vt:lpstr>
      <vt:lpstr>きょうしつ</vt:lpstr>
      <vt:lpstr>へや</vt:lpstr>
      <vt:lpstr>Referring to people, places and things using     この、その、あの、どの</vt:lpstr>
      <vt:lpstr>P198 Interrogation Expressions</vt:lpstr>
      <vt:lpstr>Question Words</vt:lpstr>
      <vt:lpstr>て-form (adjectives)</vt:lpstr>
      <vt:lpstr>Adjectives</vt:lpstr>
      <vt:lpstr>P236 Activity 3</vt:lpstr>
      <vt:lpstr>て-form (verbs)</vt:lpstr>
      <vt:lpstr>きのう　なにを　しましたか。</vt:lpstr>
      <vt:lpstr>Extending and invitation using ませんか</vt:lpstr>
      <vt:lpstr>～ませんか</vt:lpstr>
      <vt:lpstr>P239 Activity 2</vt:lpstr>
      <vt:lpstr>P238 Activity 3</vt:lpstr>
      <vt:lpstr>P246 よむれんしゅう</vt:lpstr>
      <vt:lpstr>P246 よむれんしゅう</vt:lpstr>
      <vt:lpstr>Dict-a-Conversation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362</cp:revision>
  <dcterms:created xsi:type="dcterms:W3CDTF">2009-11-22T23:01:50Z</dcterms:created>
  <dcterms:modified xsi:type="dcterms:W3CDTF">2010-02-01T22:24:06Z</dcterms:modified>
</cp:coreProperties>
</file>