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300" r:id="rId3"/>
    <p:sldId id="477" r:id="rId4"/>
    <p:sldId id="478" r:id="rId5"/>
    <p:sldId id="507" r:id="rId6"/>
    <p:sldId id="564" r:id="rId7"/>
    <p:sldId id="563" r:id="rId8"/>
    <p:sldId id="542" r:id="rId9"/>
    <p:sldId id="558" r:id="rId10"/>
    <p:sldId id="559" r:id="rId11"/>
    <p:sldId id="560" r:id="rId12"/>
    <p:sldId id="561" r:id="rId13"/>
    <p:sldId id="494" r:id="rId14"/>
    <p:sldId id="543" r:id="rId15"/>
    <p:sldId id="565" r:id="rId16"/>
    <p:sldId id="566" r:id="rId17"/>
    <p:sldId id="567" r:id="rId18"/>
    <p:sldId id="570" r:id="rId19"/>
    <p:sldId id="578" r:id="rId20"/>
    <p:sldId id="569" r:id="rId21"/>
    <p:sldId id="579" r:id="rId22"/>
    <p:sldId id="545" r:id="rId23"/>
    <p:sldId id="580" r:id="rId24"/>
    <p:sldId id="581" r:id="rId25"/>
    <p:sldId id="571" r:id="rId26"/>
    <p:sldId id="572" r:id="rId27"/>
    <p:sldId id="546" r:id="rId28"/>
    <p:sldId id="573" r:id="rId29"/>
    <p:sldId id="574" r:id="rId30"/>
    <p:sldId id="575" r:id="rId31"/>
    <p:sldId id="576" r:id="rId32"/>
    <p:sldId id="577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Dec. 2, 2009</a:t>
            </a:r>
            <a:endParaRPr lang="en-US" altLang="ja-JP" b="1" dirty="0"/>
          </a:p>
          <a:p>
            <a:r>
              <a:rPr lang="en-US" altLang="ja-JP" b="1" dirty="0" smtClean="0"/>
              <a:t>(Wednesday)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smtClean="0"/>
              <a:t>おんがく</a:t>
            </a:r>
            <a:r>
              <a:rPr lang="en-US" altLang="ja-JP" sz="4000" dirty="0" smtClean="0"/>
              <a:t> (Music)</a:t>
            </a:r>
            <a:br>
              <a:rPr lang="en-US" altLang="ja-JP" sz="4000" dirty="0" smtClean="0"/>
            </a:br>
            <a:r>
              <a:rPr lang="en-US" altLang="ja-JP" sz="3100" dirty="0" smtClean="0"/>
              <a:t>(p8)</a:t>
            </a:r>
            <a:endParaRPr lang="en-US" sz="31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クラシック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ジャズ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ロック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ポップス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ラップ、ヒップホップ</a:t>
            </a:r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4562755"/>
            <a:ext cx="2836544" cy="200404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ular Callout 10"/>
          <p:cNvSpPr/>
          <p:nvPr/>
        </p:nvSpPr>
        <p:spPr>
          <a:xfrm>
            <a:off x="4557075" y="1600200"/>
            <a:ext cx="4206240" cy="4474029"/>
          </a:xfrm>
          <a:prstGeom prst="wedgeRectCallout">
            <a:avLst>
              <a:gd name="adj1" fmla="val -66636"/>
              <a:gd name="adj2" fmla="val 41617"/>
            </a:avLst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 descr="C:\Users\tokumasu\Desktop\Nakama1_2nd\illustration-web\ch7\la_07_class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702" y="1946365"/>
            <a:ext cx="1371774" cy="1232944"/>
          </a:xfrm>
          <a:prstGeom prst="rect">
            <a:avLst/>
          </a:prstGeom>
          <a:noFill/>
        </p:spPr>
      </p:pic>
      <p:pic>
        <p:nvPicPr>
          <p:cNvPr id="6148" name="Picture 4" descr="C:\Users\tokumasu\Desktop\Nakama1_2nd\illustration-web\ch7\la_07_jaz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0195" y="1946366"/>
            <a:ext cx="1520981" cy="1232943"/>
          </a:xfrm>
          <a:prstGeom prst="rect">
            <a:avLst/>
          </a:prstGeom>
          <a:noFill/>
        </p:spPr>
      </p:pic>
      <p:pic>
        <p:nvPicPr>
          <p:cNvPr id="6149" name="Picture 5" descr="C:\Users\tokumasu\Desktop\Nakama1_2nd\illustration-web\ch7\la_07_roc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2816" y="3362188"/>
            <a:ext cx="1551660" cy="1200567"/>
          </a:xfrm>
          <a:prstGeom prst="rect">
            <a:avLst/>
          </a:prstGeom>
          <a:noFill/>
        </p:spPr>
      </p:pic>
      <p:pic>
        <p:nvPicPr>
          <p:cNvPr id="6150" name="Picture 6" descr="C:\Users\tokumasu\Desktop\Nakama1_2nd\illustration-web\ch7\la_07_jpo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8698" y="3391975"/>
            <a:ext cx="1462882" cy="1170781"/>
          </a:xfrm>
          <a:prstGeom prst="rect">
            <a:avLst/>
          </a:prstGeom>
          <a:noFill/>
        </p:spPr>
      </p:pic>
      <p:pic>
        <p:nvPicPr>
          <p:cNvPr id="6151" name="Picture 7" descr="C:\Users\tokumasu\Desktop\Nakama1_2nd\illustration-web\ch7\la_07_ra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4298" y="4562756"/>
            <a:ext cx="1731793" cy="1264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smtClean="0"/>
              <a:t>レジャーとしゅみ</a:t>
            </a:r>
            <a:r>
              <a:rPr lang="en-US" altLang="ja-JP" sz="4000" dirty="0" smtClean="0"/>
              <a:t> </a:t>
            </a:r>
            <a:r>
              <a:rPr lang="en-US" altLang="ja-JP" sz="3100" dirty="0" smtClean="0"/>
              <a:t>(Hobbies and leisure activities)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3100" dirty="0" smtClean="0"/>
              <a:t>(p9)</a:t>
            </a:r>
            <a:endParaRPr lang="en-US" sz="31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りょこうする／りょこうに いく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ドライブに いく</a:t>
            </a:r>
            <a:r>
              <a:rPr lang="ja-JP" altLang="en-US" sz="2800" dirty="0" smtClean="0">
                <a:latin typeface="DFPKyoKaSho-W4" pitchFamily="18" charset="-128"/>
                <a:ea typeface="DFPKyoKaSho-W4" pitchFamily="18" charset="-128"/>
              </a:rPr>
              <a:t>／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ドライブを する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うたを うたう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えを</a:t>
            </a:r>
            <a:r>
              <a:rPr lang="en-US" altLang="ja-JP" sz="2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かく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りょうりを する／つくる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カラオケに いく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しゃしんを とる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そとで しょくじする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1111" y="4910209"/>
            <a:ext cx="1544683" cy="194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tokumasu\Desktop\Nakama1_2nd\illustration-web\ch7\la_07_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648" y="2996361"/>
            <a:ext cx="2066925" cy="1038225"/>
          </a:xfrm>
          <a:prstGeom prst="rect">
            <a:avLst/>
          </a:prstGeom>
          <a:noFill/>
        </p:spPr>
      </p:pic>
      <p:pic>
        <p:nvPicPr>
          <p:cNvPr id="7172" name="Picture 4" descr="C:\Users\tokumasu\Desktop\Nakama1_2nd\illustration-web\ch7\la_07_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7811" y="4034586"/>
            <a:ext cx="1733300" cy="1071565"/>
          </a:xfrm>
          <a:prstGeom prst="rect">
            <a:avLst/>
          </a:prstGeom>
          <a:noFill/>
        </p:spPr>
      </p:pic>
      <p:sp>
        <p:nvSpPr>
          <p:cNvPr id="15" name="Oval Callout 14"/>
          <p:cNvSpPr/>
          <p:nvPr/>
        </p:nvSpPr>
        <p:spPr>
          <a:xfrm>
            <a:off x="5112294" y="2784877"/>
            <a:ext cx="3574506" cy="2432205"/>
          </a:xfrm>
          <a:prstGeom prst="wedgeEllipseCallout">
            <a:avLst>
              <a:gd name="adj1" fmla="val 18068"/>
              <a:gd name="adj2" fmla="val 73241"/>
            </a:avLst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593" y="1985554"/>
            <a:ext cx="8063667" cy="146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tokumasu\Desktop\Nakama1_2nd\illustration-web\ch7\la_07_1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3426" y="4102894"/>
            <a:ext cx="2233612" cy="1693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163" y="1417639"/>
            <a:ext cx="4597054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083" y="1781175"/>
            <a:ext cx="7437851" cy="26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129246" y="3030583"/>
            <a:ext cx="365760" cy="3004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29246" y="3744686"/>
            <a:ext cx="365760" cy="3004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122023" y="3605349"/>
            <a:ext cx="148916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2023" y="4332515"/>
            <a:ext cx="148916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055" y="3017520"/>
            <a:ext cx="550480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8632" y="3017520"/>
            <a:ext cx="574766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4498" y="3727268"/>
            <a:ext cx="647428" cy="64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386" y="3757749"/>
            <a:ext cx="709748" cy="7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055" y="3727268"/>
            <a:ext cx="550480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8434" y="3744686"/>
            <a:ext cx="574766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818454" y="3747740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smtClean="0">
                <a:solidFill>
                  <a:srgbClr val="00B0F0"/>
                </a:solidFill>
              </a:rPr>
              <a:t>＋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660" y="1932623"/>
            <a:ext cx="8513814" cy="356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630091" y="2952206"/>
            <a:ext cx="365760" cy="3004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08617" y="2429691"/>
            <a:ext cx="145433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81497" y="3592286"/>
            <a:ext cx="120178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24651" y="3252652"/>
            <a:ext cx="26125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44983" y="4389120"/>
            <a:ext cx="168510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0400" y="5055326"/>
            <a:ext cx="11495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A. Plain present affirmative verbs (dictionary form)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399" y="2254295"/>
            <a:ext cx="7549349" cy="328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smtClean="0"/>
              <a:t>う</a:t>
            </a:r>
            <a:r>
              <a:rPr lang="en-US" altLang="ja-JP" sz="2800" dirty="0" smtClean="0"/>
              <a:t>-verbs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040" y="1554480"/>
            <a:ext cx="2947769" cy="525716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3943" y="3216536"/>
            <a:ext cx="2528048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Plain Negative Present</a:t>
            </a:r>
          </a:p>
          <a:p>
            <a:r>
              <a:rPr lang="en-US" sz="1600" dirty="0" smtClean="0"/>
              <a:t>Polite Affirmative Present</a:t>
            </a:r>
          </a:p>
          <a:p>
            <a:r>
              <a:rPr lang="en-US" sz="1600" dirty="0" smtClean="0"/>
              <a:t>Plain Affirmative Present</a:t>
            </a:r>
            <a:endParaRPr lang="en-US" sz="1600" dirty="0"/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3151991" y="3632035"/>
            <a:ext cx="597049" cy="405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A. Plain present affirmative verbs (dictionary form)</a:t>
            </a:r>
            <a:endParaRPr lang="en-US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90" y="2103937"/>
            <a:ext cx="6955155" cy="261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2786" y="4849812"/>
            <a:ext cx="5850528" cy="17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１２月２日水曜日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たんご</a:t>
            </a:r>
            <a:endParaRPr lang="en-US" altLang="ja-JP" dirty="0" smtClean="0"/>
          </a:p>
          <a:p>
            <a:r>
              <a:rPr lang="ja-JP" altLang="en-US" dirty="0" smtClean="0"/>
              <a:t>ぶんぽう１（</a:t>
            </a:r>
            <a:r>
              <a:rPr lang="en-US" altLang="ja-JP" dirty="0" smtClean="0"/>
              <a:t>Adjectives: </a:t>
            </a:r>
            <a:r>
              <a:rPr lang="ja-JP" altLang="en-US" dirty="0" smtClean="0"/>
              <a:t>好き／きらい）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				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Particles: </a:t>
            </a:r>
            <a:r>
              <a:rPr lang="ja-JP" altLang="en-US" dirty="0" smtClean="0"/>
              <a:t>や）</a:t>
            </a:r>
            <a:endParaRPr lang="en-US" altLang="ja-JP" dirty="0" smtClean="0"/>
          </a:p>
          <a:p>
            <a:r>
              <a:rPr lang="ja-JP" altLang="en-US" dirty="0" smtClean="0"/>
              <a:t>ぶんぽう２（</a:t>
            </a:r>
            <a:r>
              <a:rPr lang="en-US" altLang="ja-JP" dirty="0" smtClean="0"/>
              <a:t>Verbs / dictionary form)</a:t>
            </a:r>
          </a:p>
          <a:p>
            <a:pPr>
              <a:buNone/>
            </a:pPr>
            <a:r>
              <a:rPr lang="en-US" altLang="ja-JP" dirty="0" smtClean="0"/>
              <a:t>					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Noun phrases using </a:t>
            </a:r>
            <a:r>
              <a:rPr lang="ja-JP" altLang="en-US" dirty="0" smtClean="0"/>
              <a:t>の）</a:t>
            </a:r>
            <a:endParaRPr lang="en-US" altLang="ja-JP" dirty="0" smtClean="0"/>
          </a:p>
          <a:p>
            <a:r>
              <a:rPr lang="ja-JP" altLang="en-US" dirty="0" smtClean="0"/>
              <a:t>ぶんぽう３（</a:t>
            </a:r>
            <a:r>
              <a:rPr lang="en-US" altLang="ja-JP" dirty="0" smtClean="0"/>
              <a:t>Particle: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/ making contrasts 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				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Particle: </a:t>
            </a:r>
            <a:r>
              <a:rPr lang="ja-JP" altLang="en-US" dirty="0" smtClean="0"/>
              <a:t>が</a:t>
            </a:r>
            <a:r>
              <a:rPr lang="en-US" altLang="ja-JP" dirty="0" smtClean="0"/>
              <a:t> / expressing </a:t>
            </a:r>
            <a:r>
              <a:rPr lang="en-US" altLang="ja-JP" i="1" dirty="0" smtClean="0"/>
              <a:t>but</a:t>
            </a:r>
            <a:r>
              <a:rPr lang="en-US" altLang="ja-JP" dirty="0" smtClean="0"/>
              <a:t> 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smtClean="0"/>
              <a:t>る</a:t>
            </a:r>
            <a:r>
              <a:rPr lang="en-US" altLang="ja-JP" sz="2800" dirty="0" smtClean="0"/>
              <a:t>-verbs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16536"/>
            <a:ext cx="2528048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Plain Negative Present</a:t>
            </a:r>
          </a:p>
          <a:p>
            <a:r>
              <a:rPr lang="en-US" sz="1600" dirty="0" smtClean="0"/>
              <a:t>Polite Affirmative Present</a:t>
            </a:r>
          </a:p>
          <a:p>
            <a:r>
              <a:rPr lang="en-US" sz="1600" dirty="0" smtClean="0"/>
              <a:t>Plain Affirmative Present</a:t>
            </a:r>
            <a:endParaRPr lang="en-US" sz="1600" dirty="0"/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3151991" y="3632035"/>
            <a:ext cx="597049" cy="405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040" y="2176192"/>
            <a:ext cx="2867977" cy="291978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A. Plain present affirmative verbs (dictionary form)</a:t>
            </a:r>
            <a:endParaRPr 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18" y="2248694"/>
            <a:ext cx="8322872" cy="204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Irregular verbs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16536"/>
            <a:ext cx="2528048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Plain Negative Present</a:t>
            </a:r>
          </a:p>
          <a:p>
            <a:r>
              <a:rPr lang="en-US" sz="1600" dirty="0" smtClean="0"/>
              <a:t>Polite Affirmative Present</a:t>
            </a:r>
          </a:p>
          <a:p>
            <a:r>
              <a:rPr lang="en-US" sz="1600" dirty="0" smtClean="0"/>
              <a:t>Plain Affirmative Present</a:t>
            </a:r>
            <a:endParaRPr lang="en-US" sz="1600" dirty="0"/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3151991" y="3632035"/>
            <a:ext cx="597049" cy="405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7613" y="2658269"/>
            <a:ext cx="911206" cy="195563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0179" y="1417638"/>
            <a:ext cx="529151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600200"/>
            <a:ext cx="8428617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B. the plain present affirmative form + </a:t>
            </a:r>
            <a:r>
              <a:rPr lang="ja-JP" altLang="en-US" sz="2800" smtClean="0"/>
              <a:t>のが好きです・</a:t>
            </a:r>
            <a:endParaRPr lang="en-US" altLang="ja-JP" sz="2800" dirty="0" smtClean="0"/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ja-JP" altLang="en-US" sz="2800" smtClean="0"/>
              <a:t> 　きらいです</a:t>
            </a:r>
            <a:r>
              <a:rPr lang="en-US" altLang="ja-JP" sz="2800" dirty="0" smtClean="0"/>
              <a:t> (like/dislike doing </a:t>
            </a:r>
            <a:r>
              <a:rPr lang="ja-JP" altLang="en-US" sz="2800" smtClean="0"/>
              <a:t>～</a:t>
            </a:r>
            <a:r>
              <a:rPr lang="en-US" altLang="ja-JP" sz="2800" dirty="0" smtClean="0"/>
              <a:t>)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326" y="2943225"/>
            <a:ext cx="6545693" cy="134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tokumasu\Desktop\Nakama1_2nd\illustration-web\ch3\re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5997" y="4596616"/>
            <a:ext cx="2071462" cy="194941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600200"/>
            <a:ext cx="8428617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B. the plain present affirmative form + </a:t>
            </a:r>
            <a:r>
              <a:rPr lang="ja-JP" altLang="en-US" sz="2800" smtClean="0"/>
              <a:t>のが好きです・</a:t>
            </a:r>
            <a:endParaRPr lang="en-US" altLang="ja-JP" sz="2800" dirty="0" smtClean="0"/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ja-JP" altLang="en-US" sz="2800" smtClean="0"/>
              <a:t> 　きらいです</a:t>
            </a:r>
            <a:r>
              <a:rPr lang="en-US" altLang="ja-JP" sz="2800" dirty="0" smtClean="0"/>
              <a:t> (like/dislike doing </a:t>
            </a:r>
            <a:r>
              <a:rPr lang="ja-JP" altLang="en-US" sz="2800" smtClean="0"/>
              <a:t>～</a:t>
            </a:r>
            <a:r>
              <a:rPr lang="en-US" altLang="ja-JP" sz="2800" dirty="0" smtClean="0"/>
              <a:t>)</a:t>
            </a:r>
            <a:endParaRPr lang="en-US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098" y="2915827"/>
            <a:ext cx="7004313" cy="258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270786" y="3055172"/>
            <a:ext cx="215153" cy="21515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92240" y="3722146"/>
            <a:ext cx="215153" cy="21515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28042" y="4776395"/>
            <a:ext cx="215153" cy="21515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861995" y="3270325"/>
            <a:ext cx="40879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3195" y="3937299"/>
            <a:ext cx="6490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19251" y="4991548"/>
            <a:ext cx="40879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423" y="251341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A. Using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 for contrast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854" y="2265605"/>
            <a:ext cx="6875477" cy="25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A. Using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 for contrast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</a:t>
            </a:r>
            <a:r>
              <a:rPr lang="ja-JP" altLang="en-US" sz="2800" smtClean="0"/>
              <a:t>ぽう３：</a:t>
            </a:r>
            <a:r>
              <a:rPr lang="en-US" altLang="ja-JP" sz="2800" dirty="0" smtClean="0"/>
              <a:t>	Making contrasts using the particle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, and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　　</a:t>
            </a:r>
            <a:r>
              <a:rPr lang="en-US" altLang="ja-JP" sz="2800" dirty="0" smtClean="0"/>
              <a:t>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			</a:t>
            </a:r>
            <a:endParaRPr lang="ja-JP" altLang="en-US" sz="2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521" y="2361696"/>
            <a:ext cx="6966810" cy="287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A. Using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 for contrast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</a:t>
            </a:r>
            <a:r>
              <a:rPr lang="ja-JP" altLang="en-US" sz="2800" smtClean="0"/>
              <a:t>ぽう３：</a:t>
            </a:r>
            <a:r>
              <a:rPr lang="en-US" altLang="ja-JP" sz="2800" dirty="0" smtClean="0"/>
              <a:t>	Making contrasts using the particle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, and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　　</a:t>
            </a:r>
            <a:r>
              <a:rPr lang="en-US" altLang="ja-JP" sz="2800" dirty="0" smtClean="0"/>
              <a:t>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			</a:t>
            </a:r>
            <a:endParaRPr lang="ja-JP" alt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349" y="2267567"/>
            <a:ext cx="7037696" cy="220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A. Using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 for contrast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</a:t>
            </a:r>
            <a:r>
              <a:rPr lang="ja-JP" altLang="en-US" sz="2800" smtClean="0"/>
              <a:t>ぽう３：</a:t>
            </a:r>
            <a:r>
              <a:rPr lang="en-US" altLang="ja-JP" sz="2800" dirty="0" smtClean="0"/>
              <a:t>	Making contrasts using the particle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, and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　　</a:t>
            </a:r>
            <a:r>
              <a:rPr lang="en-US" altLang="ja-JP" sz="2800" dirty="0" smtClean="0"/>
              <a:t>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			</a:t>
            </a:r>
            <a:endParaRPr lang="ja-JP" altLang="en-US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" y="2324100"/>
            <a:ext cx="7054606" cy="34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だいななか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smtClean="0"/>
              <a:t>好きなものと　好きなこと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Favorite Things and Activities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C:\Users\tokumasu\Desktop\Nakama1_2nd\illustration-web\ch7\la_07_10a(dialogu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2990" y="2430463"/>
            <a:ext cx="5043487" cy="3925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B. 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</a:t>
            </a:r>
            <a:r>
              <a:rPr lang="ja-JP" altLang="en-US" sz="2800" smtClean="0"/>
              <a:t>ぽう３：</a:t>
            </a:r>
            <a:r>
              <a:rPr lang="en-US" altLang="ja-JP" sz="2800" dirty="0" smtClean="0"/>
              <a:t>	Making contrasts using the particle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, and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　　</a:t>
            </a:r>
            <a:r>
              <a:rPr lang="en-US" altLang="ja-JP" sz="2800" dirty="0" smtClean="0"/>
              <a:t>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			</a:t>
            </a:r>
            <a:endParaRPr lang="ja-JP" altLang="en-US" sz="28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741" y="2285999"/>
            <a:ext cx="6157811" cy="29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B. 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endParaRPr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</a:t>
            </a:r>
            <a:r>
              <a:rPr lang="ja-JP" altLang="en-US" sz="2800" smtClean="0"/>
              <a:t>ぽう３：</a:t>
            </a:r>
            <a:r>
              <a:rPr lang="en-US" altLang="ja-JP" sz="2800" dirty="0" smtClean="0"/>
              <a:t>	Making contrasts using the particle </a:t>
            </a:r>
            <a:r>
              <a:rPr lang="ja-JP" altLang="en-US" sz="2800" smtClean="0"/>
              <a:t>は</a:t>
            </a:r>
            <a:r>
              <a:rPr lang="en-US" altLang="ja-JP" sz="2800" dirty="0" smtClean="0"/>
              <a:t>, and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　　</a:t>
            </a:r>
            <a:r>
              <a:rPr lang="en-US" altLang="ja-JP" sz="2800" dirty="0" smtClean="0"/>
              <a:t>expressing </a:t>
            </a:r>
            <a:r>
              <a:rPr lang="en-US" altLang="ja-JP" sz="2800" i="1" dirty="0" smtClean="0"/>
              <a:t>but</a:t>
            </a:r>
            <a:r>
              <a:rPr lang="en-US" altLang="ja-JP" sz="2800" dirty="0" smtClean="0"/>
              <a:t> using </a:t>
            </a:r>
            <a:r>
              <a:rPr lang="ja-JP" altLang="en-US" sz="2800" smtClean="0"/>
              <a:t>が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			</a:t>
            </a:r>
            <a:endParaRPr lang="ja-JP" altLang="en-US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761" y="2414588"/>
            <a:ext cx="5632060" cy="280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Adjectives</a:t>
            </a:r>
            <a:br>
              <a:rPr lang="en-US" altLang="ja-JP" sz="4000" dirty="0" smtClean="0"/>
            </a:br>
            <a:r>
              <a:rPr lang="en-US" altLang="ja-JP" sz="3100" dirty="0" smtClean="0"/>
              <a:t>(p4)</a:t>
            </a:r>
            <a:endParaRPr lang="en-US" sz="31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854" y="4517984"/>
            <a:ext cx="1893927" cy="137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108" y="1750424"/>
            <a:ext cx="1477682" cy="125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1868" y="4517984"/>
            <a:ext cx="1830794" cy="137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2894" y="4517984"/>
            <a:ext cx="1360948" cy="136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448" y="1867990"/>
            <a:ext cx="1477682" cy="125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4874049" y="1750424"/>
            <a:ext cx="1303081" cy="1374861"/>
            <a:chOff x="2220687" y="5001309"/>
            <a:chExt cx="1303081" cy="1374861"/>
          </a:xfrm>
        </p:grpSpPr>
        <p:cxnSp>
          <p:nvCxnSpPr>
            <p:cNvPr id="32" name="Straight Connector 31"/>
            <p:cNvCxnSpPr/>
            <p:nvPr/>
          </p:nvCxnSpPr>
          <p:spPr>
            <a:xfrm rot="5400000">
              <a:off x="2184797" y="5037199"/>
              <a:ext cx="1374861" cy="1303081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2270576" y="5121213"/>
              <a:ext cx="1373096" cy="1133287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486376" y="3309951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好き（な）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17493" y="3309951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きらい（な）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7937" y="6100354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おいしい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09054" y="6100354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たかい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77130" y="6100354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やすい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Verbs</a:t>
            </a:r>
            <a:br>
              <a:rPr lang="en-US" altLang="ja-JP" sz="4000" dirty="0" smtClean="0"/>
            </a:br>
            <a:r>
              <a:rPr lang="en-US" altLang="ja-JP" sz="3100" dirty="0" smtClean="0"/>
              <a:t>(p3)</a:t>
            </a:r>
            <a:endParaRPr lang="en-US" sz="3100" dirty="0"/>
          </a:p>
        </p:txBody>
      </p:sp>
      <p:pic>
        <p:nvPicPr>
          <p:cNvPr id="8194" name="Picture 2" descr="C:\Users\tokumasu\Desktop\Nakama1_2nd\illustration-web\ch7\la_07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579" y="4402539"/>
            <a:ext cx="1603603" cy="15151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195" name="Picture 3" descr="C:\Users\tokumasu\Desktop\Nakama1_2nd\illustration-web\ch7\la_07_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433" y="4550785"/>
            <a:ext cx="2211024" cy="136690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196" name="Picture 4" descr="C:\Users\tokumasu\Desktop\Nakama1_2nd\illustration-web\ch6\la_06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4579" y="1832522"/>
            <a:ext cx="1603603" cy="143520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198" name="Picture 6" descr="C:\Users\tokumasu\Desktop\Nakama1_2nd\illustration-web\ch3\movi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6376" y="1832522"/>
            <a:ext cx="1648959" cy="143520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290433" y="3560990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はじまる／おわる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7735" y="3560990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つくる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0433" y="6165669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とる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7735" y="6165669"/>
            <a:ext cx="2416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うたう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smtClean="0"/>
              <a:t>たべもの</a:t>
            </a:r>
            <a:r>
              <a:rPr lang="en-US" altLang="ja-JP" sz="4000" dirty="0" smtClean="0"/>
              <a:t> (Food)</a:t>
            </a:r>
            <a:br>
              <a:rPr lang="en-US" altLang="ja-JP" sz="4000" dirty="0" smtClean="0"/>
            </a:br>
            <a:r>
              <a:rPr lang="en-US" altLang="ja-JP" sz="3100" dirty="0" smtClean="0"/>
              <a:t>(p5)</a:t>
            </a:r>
            <a:endParaRPr lang="en-US" sz="31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さかな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にく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たまご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やさい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くだもの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レタス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にんじん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トマト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バナナ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オレンジ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りんご</a:t>
            </a:r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2050" name="Picture 2" descr="C:\Users\tokumasu\Desktop\Nakama1_2nd\illustration-web\ch7\la_07_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3797" y="1835150"/>
            <a:ext cx="1451246" cy="1100138"/>
          </a:xfrm>
          <a:prstGeom prst="rect">
            <a:avLst/>
          </a:prstGeom>
          <a:noFill/>
        </p:spPr>
      </p:pic>
      <p:pic>
        <p:nvPicPr>
          <p:cNvPr id="2051" name="Picture 3" descr="C:\Users\tokumasu\Desktop\Nakama1_2nd\illustration-web\ch7\la_07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7980" y="1835150"/>
            <a:ext cx="1157923" cy="1002381"/>
          </a:xfrm>
          <a:prstGeom prst="rect">
            <a:avLst/>
          </a:prstGeom>
          <a:noFill/>
        </p:spPr>
      </p:pic>
      <p:pic>
        <p:nvPicPr>
          <p:cNvPr id="2054" name="Picture 6" descr="C:\Users\tokumasu\Desktop\Nakama1_2nd\illustration-web\ch7\fru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7924" y="2935288"/>
            <a:ext cx="900112" cy="900112"/>
          </a:xfrm>
          <a:prstGeom prst="rect">
            <a:avLst/>
          </a:prstGeom>
          <a:noFill/>
        </p:spPr>
      </p:pic>
      <p:pic>
        <p:nvPicPr>
          <p:cNvPr id="2055" name="Picture 7" descr="C:\Users\tokumasu\Desktop\Nakama1_2nd\illustration-web\ch7\la_07_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3950" y="5002212"/>
            <a:ext cx="2482850" cy="1855788"/>
          </a:xfrm>
          <a:prstGeom prst="rect">
            <a:avLst/>
          </a:prstGeom>
          <a:noFill/>
        </p:spPr>
      </p:pic>
      <p:pic>
        <p:nvPicPr>
          <p:cNvPr id="2057" name="Picture 9" descr="C:\Users\tokumasu\Desktop\Nakama1_2nd\illustration-web\ch7\vegetabl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1099" y="2837531"/>
            <a:ext cx="1128486" cy="1128487"/>
          </a:xfrm>
          <a:prstGeom prst="rect">
            <a:avLst/>
          </a:prstGeom>
          <a:noFill/>
        </p:spPr>
      </p:pic>
      <p:sp>
        <p:nvSpPr>
          <p:cNvPr id="17" name="Cloud Callout 16"/>
          <p:cNvSpPr/>
          <p:nvPr/>
        </p:nvSpPr>
        <p:spPr>
          <a:xfrm>
            <a:off x="2625635" y="1442244"/>
            <a:ext cx="4859382" cy="3064442"/>
          </a:xfrm>
          <a:prstGeom prst="cloudCallout">
            <a:avLst>
              <a:gd name="adj1" fmla="val 46113"/>
              <a:gd name="adj2" fmla="val 56719"/>
            </a:avLst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smtClean="0"/>
              <a:t>のみもの</a:t>
            </a:r>
            <a:r>
              <a:rPr lang="en-US" altLang="ja-JP" sz="4000" dirty="0" smtClean="0"/>
              <a:t> (Beverages)</a:t>
            </a:r>
            <a:br>
              <a:rPr lang="en-US" altLang="ja-JP" sz="4000" dirty="0" smtClean="0"/>
            </a:br>
            <a:r>
              <a:rPr lang="en-US" altLang="ja-JP" sz="3100" dirty="0" smtClean="0"/>
              <a:t>(p6)</a:t>
            </a:r>
            <a:endParaRPr lang="en-US" sz="31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おちゃ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ジュース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ミルク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（お）さけ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コーヒー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こうちゃ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コーラ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ワイン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ビール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水</a:t>
            </a:r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3074" name="Picture 2" descr="C:\Users\tokumasu\Desktop\la_06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7980" y="4924425"/>
            <a:ext cx="2849562" cy="1933575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2704011" y="1600200"/>
            <a:ext cx="5982789" cy="3128554"/>
          </a:xfrm>
          <a:prstGeom prst="wedgeEllipseCallout">
            <a:avLst>
              <a:gd name="adj1" fmla="val 21855"/>
              <a:gd name="adj2" fmla="val 60536"/>
            </a:avLst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tokumasu\Desktop\Nakama1_2nd\illustration-web\ch7\la_07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9802" y="2079668"/>
            <a:ext cx="1010829" cy="1018337"/>
          </a:xfrm>
          <a:prstGeom prst="rect">
            <a:avLst/>
          </a:prstGeom>
          <a:noFill/>
        </p:spPr>
      </p:pic>
      <p:pic>
        <p:nvPicPr>
          <p:cNvPr id="3076" name="Picture 4" descr="C:\Users\tokumasu\Desktop\Nakama1_2nd\illustration-web\ch7\la_07_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3619" y="1945005"/>
            <a:ext cx="773713" cy="827768"/>
          </a:xfrm>
          <a:prstGeom prst="rect">
            <a:avLst/>
          </a:prstGeom>
          <a:noFill/>
        </p:spPr>
      </p:pic>
      <p:pic>
        <p:nvPicPr>
          <p:cNvPr id="3077" name="Picture 5" descr="C:\Users\tokumasu\Desktop\Nakama1_2nd\illustration-web\ch7\la_07_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8780" y="2772773"/>
            <a:ext cx="812730" cy="997554"/>
          </a:xfrm>
          <a:prstGeom prst="rect">
            <a:avLst/>
          </a:prstGeom>
          <a:noFill/>
        </p:spPr>
      </p:pic>
      <p:pic>
        <p:nvPicPr>
          <p:cNvPr id="3078" name="Picture 6" descr="C:\Users\tokumasu\Desktop\Nakama1_2nd\illustration-web\ch7\la_07_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610" y="3661397"/>
            <a:ext cx="829170" cy="981206"/>
          </a:xfrm>
          <a:prstGeom prst="rect">
            <a:avLst/>
          </a:prstGeom>
          <a:noFill/>
        </p:spPr>
      </p:pic>
      <p:pic>
        <p:nvPicPr>
          <p:cNvPr id="3079" name="Picture 7" descr="C:\Users\tokumasu\Desktop\Nakama1_2nd\illustration-web\ch7\la_07_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0548" y="3224019"/>
            <a:ext cx="833567" cy="981206"/>
          </a:xfrm>
          <a:prstGeom prst="rect">
            <a:avLst/>
          </a:prstGeom>
          <a:noFill/>
        </p:spPr>
      </p:pic>
      <p:pic>
        <p:nvPicPr>
          <p:cNvPr id="3080" name="Picture 8" descr="C:\Users\tokumasu\Desktop\Nakama1_2nd\illustration-web\ch7\la_07_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38421" y="2321525"/>
            <a:ext cx="831381" cy="1104299"/>
          </a:xfrm>
          <a:prstGeom prst="rect">
            <a:avLst/>
          </a:prstGeom>
          <a:noFill/>
        </p:spPr>
      </p:pic>
      <p:pic>
        <p:nvPicPr>
          <p:cNvPr id="3081" name="Picture 9" descr="C:\Users\tokumasu\Desktop\Nakama1_2nd\illustration-web\ch7\la_07_0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9610" y="1945005"/>
            <a:ext cx="1039353" cy="827768"/>
          </a:xfrm>
          <a:prstGeom prst="rect">
            <a:avLst/>
          </a:prstGeom>
          <a:noFill/>
        </p:spPr>
      </p:pic>
      <p:pic>
        <p:nvPicPr>
          <p:cNvPr id="3082" name="Picture 10" descr="C:\Users\tokumasu\Desktop\Nakama1_2nd\illustration-web\ch7\la_07_0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01555" y="2588837"/>
            <a:ext cx="875987" cy="557992"/>
          </a:xfrm>
          <a:prstGeom prst="rect">
            <a:avLst/>
          </a:prstGeom>
          <a:noFill/>
        </p:spPr>
      </p:pic>
      <p:pic>
        <p:nvPicPr>
          <p:cNvPr id="3083" name="Picture 11" descr="C:\Users\tokumasu\Desktop\Nakama1_2nd\illustration-web\ch7\la_07_0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2735" y="3224019"/>
            <a:ext cx="1325245" cy="927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smtClean="0"/>
              <a:t>スポーツ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3100" dirty="0" smtClean="0"/>
              <a:t>(p7)</a:t>
            </a:r>
            <a:endParaRPr lang="en-US" sz="31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テニス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バスケットボール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フットボール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アメ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リカン</a:t>
            </a:r>
            <a:r>
              <a:rPr lang="ja-JP" altLang="en-US" sz="28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フット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ボール（</a:t>
            </a:r>
            <a:r>
              <a:rPr lang="ja-JP" altLang="en-US" sz="28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アメフト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）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ゴルフ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つり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スキー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ハイキング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やきゅう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ジョギング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87" y="1600200"/>
            <a:ext cx="1989970" cy="110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009" y="4645089"/>
            <a:ext cx="1874691" cy="187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8435" y="2926080"/>
            <a:ext cx="1329622" cy="159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2415" y="4694738"/>
            <a:ext cx="1245642" cy="187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0171" y="4645089"/>
            <a:ext cx="1348264" cy="192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573</Words>
  <Application>Microsoft Office PowerPoint</Application>
  <PresentationFormat>On-screen Show (4:3)</PresentationFormat>
  <Paragraphs>137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Equity</vt:lpstr>
      <vt:lpstr>にほんご JPN101</vt:lpstr>
      <vt:lpstr>１２月２日水曜日</vt:lpstr>
      <vt:lpstr>だいななか 好きなものと　好きなこと Favorite Things and Activities</vt:lpstr>
      <vt:lpstr>たんご</vt:lpstr>
      <vt:lpstr>Adjectives (p4)</vt:lpstr>
      <vt:lpstr>Verbs (p3)</vt:lpstr>
      <vt:lpstr>たべもの (Food) (p5)</vt:lpstr>
      <vt:lpstr>のみもの (Beverages) (p6)</vt:lpstr>
      <vt:lpstr>スポーツ (p7)</vt:lpstr>
      <vt:lpstr>おんがく (Music) (p8)</vt:lpstr>
      <vt:lpstr>レジャーとしゅみ (Hobbies and leisure activities) (p9)</vt:lpstr>
      <vt:lpstr>ぶんぽう</vt:lpstr>
      <vt:lpstr>ぶんぽう１： Expressing likes or dislikes using 好き or  　　　　　　　  きらい and the particle や</vt:lpstr>
      <vt:lpstr>ぶんぽう１： Expressing likes or dislikes using 好き or  　　　　　　　  きらい and the particle や</vt:lpstr>
      <vt:lpstr>ぶんぽう１： Expressing likes or dislikes using 好き or  　　　　　　　  きらい and the particle や</vt:lpstr>
      <vt:lpstr>ぶんぽう１： Expressing likes or dislikes using 好き or  　　　　　　　  きらい and the particle や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ぶんぽう２： forming noun phrases using の and plain     present affirmative verbs (dictionary form)</vt:lpstr>
      <vt:lpstr>ぶんぽう３： Making contrasts using the particle は, and  　　　　　　　　　expressing but using が     </vt:lpstr>
      <vt:lpstr>ぶんぽう３： Making contrasts using the particle は, and  　　　　　　　　　expressing but using が     </vt:lpstr>
      <vt:lpstr>ぶんぽう３： Making contrasts using the particle は, and  　　　　　　　　　expressing but using が     </vt:lpstr>
      <vt:lpstr>ぶんぽう３： Making contrasts using the particle は, and  　　　　　　　　　expressing but using が     </vt:lpstr>
      <vt:lpstr>ぶんぽう３： Making contrasts using the particle は, and  　　　　　　　　　expressing but using が     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327</cp:revision>
  <dcterms:created xsi:type="dcterms:W3CDTF">2009-12-02T15:57:56Z</dcterms:created>
  <dcterms:modified xsi:type="dcterms:W3CDTF">2010-02-01T22:24:22Z</dcterms:modified>
</cp:coreProperties>
</file>