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33"/>
  </p:notesMasterIdLst>
  <p:handoutMasterIdLst>
    <p:handoutMasterId r:id="rId34"/>
  </p:handoutMasterIdLst>
  <p:sldIdLst>
    <p:sldId id="300" r:id="rId3"/>
    <p:sldId id="507" r:id="rId4"/>
    <p:sldId id="598" r:id="rId5"/>
    <p:sldId id="599" r:id="rId6"/>
    <p:sldId id="600" r:id="rId7"/>
    <p:sldId id="601" r:id="rId8"/>
    <p:sldId id="621" r:id="rId9"/>
    <p:sldId id="586" r:id="rId10"/>
    <p:sldId id="618" r:id="rId11"/>
    <p:sldId id="602" r:id="rId12"/>
    <p:sldId id="606" r:id="rId13"/>
    <p:sldId id="619" r:id="rId14"/>
    <p:sldId id="603" r:id="rId15"/>
    <p:sldId id="589" r:id="rId16"/>
    <p:sldId id="616" r:id="rId17"/>
    <p:sldId id="604" r:id="rId18"/>
    <p:sldId id="620" r:id="rId19"/>
    <p:sldId id="494" r:id="rId20"/>
    <p:sldId id="607" r:id="rId21"/>
    <p:sldId id="608" r:id="rId22"/>
    <p:sldId id="609" r:id="rId23"/>
    <p:sldId id="610" r:id="rId24"/>
    <p:sldId id="612" r:id="rId25"/>
    <p:sldId id="613" r:id="rId26"/>
    <p:sldId id="614" r:id="rId27"/>
    <p:sldId id="590" r:id="rId28"/>
    <p:sldId id="611" r:id="rId29"/>
    <p:sldId id="571" r:id="rId30"/>
    <p:sldId id="615" r:id="rId31"/>
    <p:sldId id="617" r:id="rId3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952" autoAdjust="0"/>
  </p:normalViewPr>
  <p:slideViewPr>
    <p:cSldViewPr snapToGrid="0" snapToObjects="1">
      <p:cViewPr varScale="1">
        <p:scale>
          <a:sx n="55" d="100"/>
          <a:sy n="55" d="100"/>
        </p:scale>
        <p:origin x="-9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065CF57D-9219-EE40-885D-22FAB768DC00}" type="datetimeFigureOut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DFF11DC8-25C7-D84D-8CAF-E01A579A533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A4D4D1A3-1AFD-874B-B580-1C5F174CECC2}" type="datetimeFigureOut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4" tIns="46582" rIns="93164" bIns="465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1E44D442-2351-4443-9842-9C3E56295B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BCD609-C0DC-5548-AFA4-D02B18586E30}" type="slidenum">
              <a:rPr lang="en-US" altLang="ja-JP"/>
              <a:pPr/>
              <a:t>3</a:t>
            </a:fld>
            <a:endParaRPr lang="en-US" altLang="ja-JP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85C8D6-4EC8-2F4F-906C-2DE4C0C7C58B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B82D5-C248-B04D-A734-281C5038E205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4D442-2351-4443-9842-9C3E56295B8A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E655DE-C1B2-674E-B561-DC62BF81926F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4D442-2351-4443-9842-9C3E56295B8A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B967E7-DA14-374B-838E-AF487EFE63E5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FE02BC-0075-4272-90E8-430E83B94D66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839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8954DE-5F31-7549-A28E-71D2C48FC0AA}" type="slidenum">
              <a:rPr lang="en-US" altLang="ja-JP"/>
              <a:pPr/>
              <a:t>27</a:t>
            </a:fld>
            <a:endParaRPr lang="en-US" altLang="ja-JP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2E24-A65C-45BA-B11E-D6861C29CAB0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A76E-2305-4648-9CA4-1267231313B8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B8C8-E1F3-479F-9412-822A697EF2D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2E24-A65C-45BA-B11E-D6861C29CAB0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B72-12AD-4015-8694-9F7BC821B0B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94F7-8356-4D08-877E-B05D13CB8B5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4943-87AF-4568-A24A-5B5856966DE0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C24D-BD55-4D62-9EFB-46E27BEEC46C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9302E-BA76-4E85-9172-7CDDE0FAB66E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FD39-FA30-48B8-9104-C08A980F16F6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6B0B-8A35-4875-97BF-59A18FB887B1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B72-12AD-4015-8694-9F7BC821B0B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ABB1-7A36-43F9-9CB9-2F41D6FDF686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A76E-2305-4648-9CA4-1267231313B8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B8C8-E1F3-479F-9412-822A697EF2D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94F7-8356-4D08-877E-B05D13CB8B5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4943-87AF-4568-A24A-5B5856966DE0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C24D-BD55-4D62-9EFB-46E27BEEC46C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9302E-BA76-4E85-9172-7CDDE0FAB66E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FD39-FA30-48B8-9104-C08A980F16F6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6B0B-8A35-4875-97BF-59A18FB887B1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ABB1-7A36-43F9-9CB9-2F41D6FDF686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FBFC5-3415-4410-B00C-4814CB032DDD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1AFBFC5-3415-4410-B00C-4814CB032DDD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2.png"/><Relationship Id="rId7" Type="http://schemas.openxmlformats.org/officeDocument/2006/relationships/image" Target="../media/image44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10" Type="http://schemas.openxmlformats.org/officeDocument/2006/relationships/image" Target="../media/image47.wmf"/><Relationship Id="rId4" Type="http://schemas.openxmlformats.org/officeDocument/2006/relationships/image" Target="../media/image17.png"/><Relationship Id="rId9" Type="http://schemas.openxmlformats.org/officeDocument/2006/relationships/image" Target="../media/image46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b="1" dirty="0" smtClean="0"/>
              <a:t>Dec. 3, 2009</a:t>
            </a:r>
            <a:endParaRPr lang="en-US" altLang="ja-JP" b="1" dirty="0"/>
          </a:p>
          <a:p>
            <a:r>
              <a:rPr lang="en-US" altLang="ja-JP" b="1" dirty="0" smtClean="0"/>
              <a:t>(Thursday)</a:t>
            </a:r>
            <a:endParaRPr lang="en-US" altLang="ja-JP" b="1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にほんご</a:t>
            </a:r>
            <a:br>
              <a:rPr lang="ja-JP" altLang="en-US"/>
            </a:br>
            <a:r>
              <a:rPr lang="en-US" altLang="ja-JP" dirty="0"/>
              <a:t>JPN101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3111" y="5037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D3EE-5626-1443-A048-95A5B27C1A08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/>
              <a:t>スポーツ</a:t>
            </a:r>
          </a:p>
        </p:txBody>
      </p:sp>
      <p:pic>
        <p:nvPicPr>
          <p:cNvPr id="27654" name="Picture 6" descr="spor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057400"/>
            <a:ext cx="6096000" cy="4433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スポーツ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4260" y="4512312"/>
            <a:ext cx="2276518" cy="126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7584" y="4229453"/>
            <a:ext cx="1545616" cy="15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54260" y="1635233"/>
            <a:ext cx="1329622" cy="1599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21645" y="1635233"/>
            <a:ext cx="1063109" cy="1599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02573" y="1635233"/>
            <a:ext cx="1121005" cy="1599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920738" y="5905867"/>
            <a:ext cx="172349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アメリカンフットボール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9128" y="3481432"/>
            <a:ext cx="147988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テニス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30778" y="3481432"/>
            <a:ext cx="147988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ゴルフ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3342" y="5890478"/>
            <a:ext cx="2219829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バスケットボール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13257" y="3494093"/>
            <a:ext cx="147988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やきゅう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P8 Activity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1579" y="1616652"/>
            <a:ext cx="7218488" cy="172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2A8E9-A30A-8149-8B81-505226DBCD6E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chemeClr val="accent1"/>
          </a:solidFill>
        </p:spPr>
        <p:txBody>
          <a:bodyPr/>
          <a:lstStyle/>
          <a:p>
            <a:r>
              <a:rPr lang="ja-JP" altLang="en-US"/>
              <a:t>おんがく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8288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1905000"/>
            <a:ext cx="3124200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4419600"/>
            <a:ext cx="18161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4267200"/>
            <a:ext cx="20066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7912" y="2578676"/>
            <a:ext cx="6542082" cy="365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58536"/>
          </a:xfrm>
        </p:spPr>
        <p:txBody>
          <a:bodyPr/>
          <a:lstStyle/>
          <a:p>
            <a:r>
              <a:rPr lang="ja-JP" altLang="en-US" smtClean="0"/>
              <a:t>クラシック・ジャズ・ロック・ポップス・ラップ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P9 Activity 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58536"/>
          </a:xfrm>
        </p:spPr>
        <p:txBody>
          <a:bodyPr/>
          <a:lstStyle/>
          <a:p>
            <a:r>
              <a:rPr lang="ja-JP" altLang="en-US" smtClean="0"/>
              <a:t>クラシック・ジャズ・ロック・ポップス・ラップ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P9 Activity 5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9549" y="2524992"/>
            <a:ext cx="6854260" cy="325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レジャーと　しゅみ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3660" y="1644361"/>
            <a:ext cx="5672938" cy="321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6848" y="4985531"/>
            <a:ext cx="5619750" cy="173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P10 Activity 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8743" y="1649990"/>
            <a:ext cx="7163626" cy="88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5427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ぶんぽう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dirty="0" smtClean="0"/>
              <a:t>ぶんぽう１：</a:t>
            </a:r>
            <a:r>
              <a:rPr lang="en-US" altLang="ja-JP" sz="2800" dirty="0" smtClean="0"/>
              <a:t>	Expressing likes or dislikes using </a:t>
            </a:r>
            <a:r>
              <a:rPr lang="ja-JP" altLang="en-US" sz="2800" smtClean="0"/>
              <a:t>好き</a:t>
            </a:r>
            <a:r>
              <a:rPr lang="en-US" altLang="ja-JP" sz="2800" dirty="0" smtClean="0"/>
              <a:t> or </a:t>
            </a:r>
            <a:br>
              <a:rPr lang="en-US" altLang="ja-JP" sz="2800" dirty="0" smtClean="0"/>
            </a:br>
            <a:r>
              <a:rPr lang="ja-JP" altLang="en-US" sz="2800" smtClean="0"/>
              <a:t>　　　　　　　</a:t>
            </a:r>
            <a:r>
              <a:rPr lang="en-US" altLang="ja-JP" sz="2800" dirty="0" smtClean="0"/>
              <a:t>  </a:t>
            </a:r>
            <a:r>
              <a:rPr lang="ja-JP" altLang="en-US" sz="2800" smtClean="0"/>
              <a:t>きらい</a:t>
            </a:r>
            <a:r>
              <a:rPr lang="en-US" altLang="ja-JP" sz="2800" dirty="0" smtClean="0"/>
              <a:t> and the particle </a:t>
            </a:r>
            <a:r>
              <a:rPr lang="ja-JP" altLang="en-US" sz="2800" smtClean="0"/>
              <a:t>や</a:t>
            </a:r>
            <a:endParaRPr lang="ja-JP" altLang="en-US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593" y="1985554"/>
            <a:ext cx="8063667" cy="1465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C:\Users\tokumasu\Desktop\Nakama1_2nd\illustration-web\ch7\la_07_10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3426" y="4102894"/>
            <a:ext cx="2233612" cy="169386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5427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mtClean="0"/>
              <a:t>たんご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dirty="0" smtClean="0"/>
              <a:t>ぶんぽう１：</a:t>
            </a:r>
            <a:r>
              <a:rPr lang="en-US" altLang="ja-JP" sz="2800" dirty="0" smtClean="0"/>
              <a:t>	Expressing likes or dislikes using </a:t>
            </a:r>
            <a:r>
              <a:rPr lang="ja-JP" altLang="en-US" sz="2800" smtClean="0"/>
              <a:t>好き</a:t>
            </a:r>
            <a:r>
              <a:rPr lang="en-US" altLang="ja-JP" sz="2800" dirty="0" smtClean="0"/>
              <a:t> or </a:t>
            </a:r>
            <a:br>
              <a:rPr lang="en-US" altLang="ja-JP" sz="2800" dirty="0" smtClean="0"/>
            </a:br>
            <a:r>
              <a:rPr lang="ja-JP" altLang="en-US" sz="2800" smtClean="0"/>
              <a:t>　　　　　　　</a:t>
            </a:r>
            <a:r>
              <a:rPr lang="en-US" altLang="ja-JP" sz="2800" dirty="0" smtClean="0"/>
              <a:t>  </a:t>
            </a:r>
            <a:r>
              <a:rPr lang="ja-JP" altLang="en-US" sz="2800" smtClean="0"/>
              <a:t>きらい</a:t>
            </a:r>
            <a:r>
              <a:rPr lang="en-US" altLang="ja-JP" sz="2800" dirty="0" smtClean="0"/>
              <a:t> and the particle </a:t>
            </a:r>
            <a:r>
              <a:rPr lang="ja-JP" altLang="en-US" sz="2800" smtClean="0"/>
              <a:t>や</a:t>
            </a:r>
            <a:endParaRPr lang="ja-JP" altLang="en-US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083" y="1781175"/>
            <a:ext cx="7437851" cy="26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2129246" y="3030583"/>
            <a:ext cx="365760" cy="300446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129246" y="3744686"/>
            <a:ext cx="365760" cy="300446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3122023" y="3605349"/>
            <a:ext cx="148916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122023" y="4332515"/>
            <a:ext cx="148916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5055" y="3017520"/>
            <a:ext cx="550480" cy="57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8632" y="3017520"/>
            <a:ext cx="574766" cy="57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84498" y="3727268"/>
            <a:ext cx="647428" cy="64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64386" y="3757749"/>
            <a:ext cx="709748" cy="70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5055" y="3727268"/>
            <a:ext cx="550480" cy="57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78434" y="3744686"/>
            <a:ext cx="574766" cy="57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818454" y="3747740"/>
            <a:ext cx="574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smtClean="0">
                <a:solidFill>
                  <a:srgbClr val="00B0F0"/>
                </a:solidFill>
              </a:rPr>
              <a:t>＋</a:t>
            </a:r>
            <a:endParaRPr lang="en-US" sz="32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P6 Activity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663" y="1904568"/>
            <a:ext cx="6505654" cy="125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3046" y="3325091"/>
            <a:ext cx="7673754" cy="235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A0B34-C3E9-4406-A387-F55987A31D85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829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458200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z="2800">
                <a:solidFill>
                  <a:schemeClr val="tx1"/>
                </a:solidFill>
              </a:rPr>
              <a:t>どんな（　　）が</a:t>
            </a:r>
            <a:r>
              <a:rPr lang="ja-JP" altLang="en-US" sz="2800">
                <a:solidFill>
                  <a:srgbClr val="FF0000"/>
                </a:solidFill>
              </a:rPr>
              <a:t>好きです</a:t>
            </a:r>
            <a:r>
              <a:rPr lang="ja-JP" altLang="en-US" sz="2800">
                <a:solidFill>
                  <a:schemeClr val="tx1"/>
                </a:solidFill>
              </a:rPr>
              <a:t>か。</a:t>
            </a:r>
            <a:br>
              <a:rPr lang="ja-JP" altLang="en-US" sz="2800">
                <a:solidFill>
                  <a:schemeClr val="tx1"/>
                </a:solidFill>
              </a:rPr>
            </a:br>
            <a:r>
              <a:rPr lang="ja-JP" altLang="en-US" sz="2800">
                <a:solidFill>
                  <a:schemeClr val="tx1"/>
                </a:solidFill>
              </a:rPr>
              <a:t>（　　）</a:t>
            </a:r>
            <a:r>
              <a:rPr lang="ja-JP" altLang="en-US" sz="2800">
                <a:solidFill>
                  <a:srgbClr val="FF0000"/>
                </a:solidFill>
              </a:rPr>
              <a:t>や</a:t>
            </a:r>
            <a:r>
              <a:rPr lang="ja-JP" altLang="en-US" sz="2800">
                <a:solidFill>
                  <a:schemeClr val="tx1"/>
                </a:solidFill>
              </a:rPr>
              <a:t>（　　）が好きです。</a:t>
            </a:r>
            <a:br>
              <a:rPr lang="ja-JP" altLang="en-US" sz="2800">
                <a:solidFill>
                  <a:schemeClr val="tx1"/>
                </a:solidFill>
              </a:rPr>
            </a:br>
            <a:r>
              <a:rPr lang="en-US" altLang="ja-JP" sz="1800" dirty="0">
                <a:solidFill>
                  <a:schemeClr val="tx1"/>
                </a:solidFill>
              </a:rPr>
              <a:t>(list of representative examples)</a:t>
            </a:r>
            <a:endParaRPr lang="en-US" altLang="ja-JP" dirty="0"/>
          </a:p>
        </p:txBody>
      </p:sp>
      <p:pic>
        <p:nvPicPr>
          <p:cNvPr id="82947" name="Picture 1027" descr="foo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2819400"/>
            <a:ext cx="1981200" cy="1431925"/>
          </a:xfrm>
          <a:prstGeom prst="rect">
            <a:avLst/>
          </a:prstGeom>
          <a:noFill/>
        </p:spPr>
      </p:pic>
      <p:pic>
        <p:nvPicPr>
          <p:cNvPr id="82948" name="Picture 1028" descr="sport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2819400"/>
            <a:ext cx="1828800" cy="1330325"/>
          </a:xfrm>
          <a:prstGeom prst="rect">
            <a:avLst/>
          </a:prstGeom>
          <a:noFill/>
        </p:spPr>
      </p:pic>
      <p:pic>
        <p:nvPicPr>
          <p:cNvPr id="82949" name="Picture 10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4495800"/>
            <a:ext cx="16764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50" name="Picture 103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4953000"/>
            <a:ext cx="17526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51" name="Picture 103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8800" y="42672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52" name="Picture 103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1800" y="4267200"/>
            <a:ext cx="152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53" name="Picture 103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62600" y="5410200"/>
            <a:ext cx="1143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54" name="Picture 103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10400" y="541020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955" name="Rectangle 1035"/>
          <p:cNvSpPr>
            <a:spLocks noChangeArrowheads="1"/>
          </p:cNvSpPr>
          <p:nvPr/>
        </p:nvSpPr>
        <p:spPr bwMode="auto">
          <a:xfrm>
            <a:off x="304800" y="1828800"/>
            <a:ext cx="845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altLang="ja-JP" sz="2800"/>
              <a:t>FQ</a:t>
            </a:r>
            <a:r>
              <a:rPr lang="ja-JP" altLang="en-US" sz="2800"/>
              <a:t>：　</a:t>
            </a:r>
            <a:r>
              <a:rPr lang="en-US" altLang="ja-JP" sz="2800"/>
              <a:t>example </a:t>
            </a:r>
            <a:r>
              <a:rPr lang="ja-JP" altLang="en-US" sz="2800"/>
              <a:t>いつ／どこ／だれ</a:t>
            </a:r>
            <a:endParaRPr lang="ja-JP" altLang="en-US" sz="44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P19 Dictionary 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4975" y="1417637"/>
            <a:ext cx="5442849" cy="530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Dictionary 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7790" y="1417638"/>
            <a:ext cx="4925292" cy="5394325"/>
          </a:xfrm>
        </p:spPr>
        <p:txBody>
          <a:bodyPr>
            <a:noAutofit/>
          </a:bodyPr>
          <a:lstStyle/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とります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	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とる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かきます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	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かく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つくります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つくる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うたいます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うたう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あそびます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あそぶ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はなします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はなす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ききます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	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きく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およぎます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およぐ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よみます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	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よむ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します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		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する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いきます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	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いく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のみます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	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のむ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26527" y="1548245"/>
            <a:ext cx="966354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26527" y="1974965"/>
            <a:ext cx="966354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26527" y="2389909"/>
            <a:ext cx="966354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26527" y="2836718"/>
            <a:ext cx="966354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26527" y="3304309"/>
            <a:ext cx="966354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26527" y="3719945"/>
            <a:ext cx="966354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26527" y="4166755"/>
            <a:ext cx="966354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26527" y="4613564"/>
            <a:ext cx="966354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26527" y="5081155"/>
            <a:ext cx="966354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26527" y="5496791"/>
            <a:ext cx="966354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26527" y="5943600"/>
            <a:ext cx="966354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26527" y="6356350"/>
            <a:ext cx="966354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Dictionary 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194" name="Picture 2" descr="C:\Users\tokumasu\Desktop\Nakama1_2nd\illustration-web\ch7\la_07_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1468439"/>
            <a:ext cx="1941513" cy="1676400"/>
          </a:xfrm>
          <a:prstGeom prst="rect">
            <a:avLst/>
          </a:prstGeom>
          <a:noFill/>
        </p:spPr>
      </p:pic>
      <p:pic>
        <p:nvPicPr>
          <p:cNvPr id="8195" name="Picture 3" descr="C:\Users\tokumasu\Desktop\Nakama1_2nd\illustration-web\ch7\la_07_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1925" y="3451225"/>
            <a:ext cx="2108200" cy="1303338"/>
          </a:xfrm>
          <a:prstGeom prst="rect">
            <a:avLst/>
          </a:prstGeom>
          <a:noFill/>
        </p:spPr>
      </p:pic>
      <p:pic>
        <p:nvPicPr>
          <p:cNvPr id="8196" name="Picture 4" descr="C:\Users\tokumasu\Desktop\Nakama1_2nd\illustration-web\ch7\la_07_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" y="3144839"/>
            <a:ext cx="2482850" cy="1855787"/>
          </a:xfrm>
          <a:prstGeom prst="rect">
            <a:avLst/>
          </a:prstGeom>
          <a:noFill/>
        </p:spPr>
      </p:pic>
      <p:pic>
        <p:nvPicPr>
          <p:cNvPr id="8197" name="Picture 5" descr="C:\Users\tokumasu\Desktop\Nakama1_2nd\illustration-web\ch7\la_07_2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17119" y="3286126"/>
            <a:ext cx="1554162" cy="1468437"/>
          </a:xfrm>
          <a:prstGeom prst="rect">
            <a:avLst/>
          </a:prstGeom>
          <a:noFill/>
        </p:spPr>
      </p:pic>
      <p:pic>
        <p:nvPicPr>
          <p:cNvPr id="8199" name="Picture 7" descr="C:\Users\tokumasu\Desktop\Nakama1_2nd\illustration-web\ch6\la_06_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98838" y="4754563"/>
            <a:ext cx="1995487" cy="1785937"/>
          </a:xfrm>
          <a:prstGeom prst="rect">
            <a:avLst/>
          </a:prstGeom>
          <a:noFill/>
        </p:spPr>
      </p:pic>
      <p:pic>
        <p:nvPicPr>
          <p:cNvPr id="8200" name="Picture 8" descr="C:\Users\tokumasu\Desktop\Nakama1_2nd\illustration-web\ch6\la_06_1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60725" y="1468439"/>
            <a:ext cx="2590800" cy="1414463"/>
          </a:xfrm>
          <a:prstGeom prst="rect">
            <a:avLst/>
          </a:prstGeom>
          <a:noFill/>
        </p:spPr>
      </p:pic>
      <p:pic>
        <p:nvPicPr>
          <p:cNvPr id="8201" name="Picture 9" descr="C:\Users\tokumasu\Desktop\Nakama1_2nd\illustration-web\ch6\la_06_2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7213" y="4967288"/>
            <a:ext cx="2149475" cy="1619250"/>
          </a:xfrm>
          <a:prstGeom prst="rect">
            <a:avLst/>
          </a:prstGeom>
          <a:noFill/>
        </p:spPr>
      </p:pic>
      <p:pic>
        <p:nvPicPr>
          <p:cNvPr id="8202" name="Picture 10" descr="C:\Users\tokumasu\Desktop\Nakama1_2nd\illustration-web\ch6\la_06_2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10312" y="5000626"/>
            <a:ext cx="2376488" cy="1585912"/>
          </a:xfrm>
          <a:prstGeom prst="rect">
            <a:avLst/>
          </a:prstGeom>
          <a:noFill/>
        </p:spPr>
      </p:pic>
      <p:pic>
        <p:nvPicPr>
          <p:cNvPr id="8203" name="Picture 11" descr="C:\Users\tokumasu\Desktop\Nakama1_2nd\illustration-web\ch3\bath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10312" y="1417638"/>
            <a:ext cx="1908175" cy="1625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1417638"/>
            <a:ext cx="9144000" cy="5440362"/>
          </a:xfrm>
          <a:noFill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kumimoji="0" lang="ja-JP" altLang="en-US" sz="2400">
                <a:latin typeface="DFPKyoKaSho-W4" pitchFamily="18" charset="-128"/>
                <a:ea typeface="DFPKyoKaSho-W4" pitchFamily="18" charset="-128"/>
              </a:rPr>
              <a:t>こうえんで　あそ</a:t>
            </a:r>
            <a:r>
              <a:rPr kumimoji="0" lang="ja-JP" altLang="en-US" sz="2400" smtClean="0">
                <a:latin typeface="DFPKyoKaSho-W4" pitchFamily="18" charset="-128"/>
                <a:ea typeface="DFPKyoKaSho-W4" pitchFamily="18" charset="-128"/>
              </a:rPr>
              <a:t>ぶ</a:t>
            </a:r>
            <a:r>
              <a:rPr kumimoji="0" lang="en-US" altLang="ja-JP" sz="2400" dirty="0" smtClean="0">
                <a:latin typeface="DFPKyoKaSho-W4" pitchFamily="18" charset="-128"/>
                <a:ea typeface="DFPKyoKaSho-W4" pitchFamily="18" charset="-128"/>
              </a:rPr>
              <a:t>			to </a:t>
            </a:r>
            <a:r>
              <a:rPr kumimoji="0" lang="en-US" altLang="ja-JP" sz="2400" dirty="0">
                <a:latin typeface="DFPKyoKaSho-W4" pitchFamily="18" charset="-128"/>
                <a:ea typeface="DFPKyoKaSho-W4" pitchFamily="18" charset="-128"/>
              </a:rPr>
              <a:t>play in the park</a:t>
            </a:r>
          </a:p>
          <a:p>
            <a:pPr>
              <a:lnSpc>
                <a:spcPct val="80000"/>
              </a:lnSpc>
            </a:pPr>
            <a:r>
              <a:rPr kumimoji="0" lang="ja-JP" altLang="en-US" sz="2400" smtClean="0">
                <a:latin typeface="DFPKyoKaSho-W4" pitchFamily="18" charset="-128"/>
                <a:ea typeface="DFPKyoKaSho-W4" pitchFamily="18" charset="-128"/>
              </a:rPr>
              <a:t>川</a:t>
            </a:r>
            <a:r>
              <a:rPr kumimoji="0" lang="ja-JP" altLang="en-US" sz="2400">
                <a:latin typeface="DFPKyoKaSho-W4" pitchFamily="18" charset="-128"/>
                <a:ea typeface="DFPKyoKaSho-W4" pitchFamily="18" charset="-128"/>
              </a:rPr>
              <a:t>で　およぐ </a:t>
            </a:r>
            <a:r>
              <a:rPr kumimoji="0" lang="en-US" altLang="ja-JP" sz="2400" dirty="0" smtClean="0">
                <a:latin typeface="DFPKyoKaSho-W4" pitchFamily="18" charset="-128"/>
                <a:ea typeface="DFPKyoKaSho-W4" pitchFamily="18" charset="-128"/>
              </a:rPr>
              <a:t>					to </a:t>
            </a:r>
            <a:r>
              <a:rPr kumimoji="0" lang="en-US" altLang="ja-JP" sz="2400" dirty="0">
                <a:latin typeface="DFPKyoKaSho-W4" pitchFamily="18" charset="-128"/>
                <a:ea typeface="DFPKyoKaSho-W4" pitchFamily="18" charset="-128"/>
              </a:rPr>
              <a:t>swim in a river</a:t>
            </a:r>
          </a:p>
          <a:p>
            <a:pPr>
              <a:lnSpc>
                <a:spcPct val="80000"/>
              </a:lnSpc>
            </a:pPr>
            <a:r>
              <a:rPr kumimoji="0" lang="ja-JP" altLang="en-US" sz="2400">
                <a:latin typeface="DFPKyoKaSho-W4" pitchFamily="18" charset="-128"/>
                <a:ea typeface="DFPKyoKaSho-W4" pitchFamily="18" charset="-128"/>
              </a:rPr>
              <a:t>りょこうを　する </a:t>
            </a:r>
            <a:r>
              <a:rPr kumimoji="0" lang="en-US" altLang="ja-JP" sz="2400" dirty="0" smtClean="0">
                <a:latin typeface="DFPKyoKaSho-W4" pitchFamily="18" charset="-128"/>
                <a:ea typeface="DFPKyoKaSho-W4" pitchFamily="18" charset="-128"/>
              </a:rPr>
              <a:t>			to </a:t>
            </a:r>
            <a:r>
              <a:rPr kumimoji="0" lang="en-US" altLang="ja-JP" sz="2400" dirty="0">
                <a:latin typeface="DFPKyoKaSho-W4" pitchFamily="18" charset="-128"/>
                <a:ea typeface="DFPKyoKaSho-W4" pitchFamily="18" charset="-128"/>
              </a:rPr>
              <a:t>travel</a:t>
            </a:r>
          </a:p>
          <a:p>
            <a:pPr>
              <a:lnSpc>
                <a:spcPct val="80000"/>
              </a:lnSpc>
            </a:pPr>
            <a:r>
              <a:rPr kumimoji="0" lang="ja-JP" altLang="en-US" sz="2400">
                <a:latin typeface="DFPKyoKaSho-W4" pitchFamily="18" charset="-128"/>
                <a:ea typeface="DFPKyoKaSho-W4" pitchFamily="18" charset="-128"/>
              </a:rPr>
              <a:t>ドライブに　いく </a:t>
            </a:r>
            <a:r>
              <a:rPr kumimoji="0" lang="en-US" altLang="ja-JP" sz="2400" dirty="0" smtClean="0">
                <a:latin typeface="DFPKyoKaSho-W4" pitchFamily="18" charset="-128"/>
                <a:ea typeface="DFPKyoKaSho-W4" pitchFamily="18" charset="-128"/>
              </a:rPr>
              <a:t>			to </a:t>
            </a:r>
            <a:r>
              <a:rPr kumimoji="0" lang="en-US" altLang="ja-JP" sz="2400" dirty="0">
                <a:latin typeface="DFPKyoKaSho-W4" pitchFamily="18" charset="-128"/>
                <a:ea typeface="DFPKyoKaSho-W4" pitchFamily="18" charset="-128"/>
              </a:rPr>
              <a:t>go for a drive</a:t>
            </a:r>
          </a:p>
          <a:p>
            <a:pPr>
              <a:lnSpc>
                <a:spcPct val="80000"/>
              </a:lnSpc>
            </a:pPr>
            <a:r>
              <a:rPr kumimoji="0" lang="ja-JP" altLang="en-US" sz="2400">
                <a:latin typeface="DFPKyoKaSho-W4" pitchFamily="18" charset="-128"/>
                <a:ea typeface="DFPKyoKaSho-W4" pitchFamily="18" charset="-128"/>
              </a:rPr>
              <a:t>ファミコンを　する </a:t>
            </a:r>
            <a:r>
              <a:rPr kumimoji="0" lang="en-US" altLang="ja-JP" sz="2400" dirty="0" smtClean="0">
                <a:latin typeface="DFPKyoKaSho-W4" pitchFamily="18" charset="-128"/>
                <a:ea typeface="DFPKyoKaSho-W4" pitchFamily="18" charset="-128"/>
              </a:rPr>
              <a:t>			to </a:t>
            </a:r>
            <a:r>
              <a:rPr kumimoji="0" lang="en-US" altLang="ja-JP" sz="2400" dirty="0">
                <a:latin typeface="DFPKyoKaSho-W4" pitchFamily="18" charset="-128"/>
                <a:ea typeface="DFPKyoKaSho-W4" pitchFamily="18" charset="-128"/>
              </a:rPr>
              <a:t>play computer games</a:t>
            </a:r>
          </a:p>
          <a:p>
            <a:pPr>
              <a:lnSpc>
                <a:spcPct val="80000"/>
              </a:lnSpc>
            </a:pPr>
            <a:r>
              <a:rPr kumimoji="0" lang="ja-JP" altLang="en-US" sz="2400">
                <a:latin typeface="DFPKyoKaSho-W4" pitchFamily="18" charset="-128"/>
                <a:ea typeface="DFPKyoKaSho-W4" pitchFamily="18" charset="-128"/>
              </a:rPr>
              <a:t>本を　よむ </a:t>
            </a:r>
            <a:r>
              <a:rPr kumimoji="0" lang="en-US" altLang="ja-JP" sz="2400" dirty="0" smtClean="0">
                <a:latin typeface="DFPKyoKaSho-W4" pitchFamily="18" charset="-128"/>
                <a:ea typeface="DFPKyoKaSho-W4" pitchFamily="18" charset="-128"/>
              </a:rPr>
              <a:t>					to </a:t>
            </a:r>
            <a:r>
              <a:rPr kumimoji="0" lang="en-US" altLang="ja-JP" sz="2400" dirty="0">
                <a:latin typeface="DFPKyoKaSho-W4" pitchFamily="18" charset="-128"/>
                <a:ea typeface="DFPKyoKaSho-W4" pitchFamily="18" charset="-128"/>
              </a:rPr>
              <a:t>read books</a:t>
            </a:r>
          </a:p>
          <a:p>
            <a:pPr>
              <a:lnSpc>
                <a:spcPct val="80000"/>
              </a:lnSpc>
            </a:pPr>
            <a:r>
              <a:rPr kumimoji="0" lang="ja-JP" altLang="en-US" sz="2400">
                <a:latin typeface="DFPKyoKaSho-W4" pitchFamily="18" charset="-128"/>
                <a:ea typeface="DFPKyoKaSho-W4" pitchFamily="18" charset="-128"/>
              </a:rPr>
              <a:t>うたを　うたう </a:t>
            </a:r>
            <a:r>
              <a:rPr kumimoji="0" lang="en-US" altLang="ja-JP" sz="2400" dirty="0" smtClean="0">
                <a:latin typeface="DFPKyoKaSho-W4" pitchFamily="18" charset="-128"/>
                <a:ea typeface="DFPKyoKaSho-W4" pitchFamily="18" charset="-128"/>
              </a:rPr>
              <a:t>				to </a:t>
            </a:r>
            <a:r>
              <a:rPr kumimoji="0" lang="en-US" altLang="ja-JP" sz="2400" dirty="0">
                <a:latin typeface="DFPKyoKaSho-W4" pitchFamily="18" charset="-128"/>
                <a:ea typeface="DFPKyoKaSho-W4" pitchFamily="18" charset="-128"/>
              </a:rPr>
              <a:t>sing songs</a:t>
            </a:r>
          </a:p>
          <a:p>
            <a:pPr>
              <a:lnSpc>
                <a:spcPct val="80000"/>
              </a:lnSpc>
            </a:pPr>
            <a:r>
              <a:rPr kumimoji="0" lang="ja-JP" altLang="en-US" sz="2400">
                <a:latin typeface="DFPKyoKaSho-W4" pitchFamily="18" charset="-128"/>
                <a:ea typeface="DFPKyoKaSho-W4" pitchFamily="18" charset="-128"/>
              </a:rPr>
              <a:t>おんがくを　きく </a:t>
            </a:r>
            <a:r>
              <a:rPr kumimoji="0" lang="en-US" altLang="ja-JP" sz="2400" dirty="0" smtClean="0">
                <a:latin typeface="DFPKyoKaSho-W4" pitchFamily="18" charset="-128"/>
                <a:ea typeface="DFPKyoKaSho-W4" pitchFamily="18" charset="-128"/>
              </a:rPr>
              <a:t>			to </a:t>
            </a:r>
            <a:r>
              <a:rPr kumimoji="0" lang="en-US" altLang="ja-JP" sz="2400" dirty="0">
                <a:latin typeface="DFPKyoKaSho-W4" pitchFamily="18" charset="-128"/>
                <a:ea typeface="DFPKyoKaSho-W4" pitchFamily="18" charset="-128"/>
              </a:rPr>
              <a:t>listen to music</a:t>
            </a:r>
          </a:p>
          <a:p>
            <a:pPr>
              <a:lnSpc>
                <a:spcPct val="80000"/>
              </a:lnSpc>
            </a:pPr>
            <a:r>
              <a:rPr kumimoji="0" lang="ja-JP" altLang="en-US" sz="2400">
                <a:latin typeface="DFPKyoKaSho-W4" pitchFamily="18" charset="-128"/>
                <a:ea typeface="DFPKyoKaSho-W4" pitchFamily="18" charset="-128"/>
              </a:rPr>
              <a:t>コンサートに　いく </a:t>
            </a:r>
            <a:r>
              <a:rPr kumimoji="0" lang="en-US" altLang="ja-JP" sz="2400" dirty="0" smtClean="0">
                <a:latin typeface="DFPKyoKaSho-W4" pitchFamily="18" charset="-128"/>
                <a:ea typeface="DFPKyoKaSho-W4" pitchFamily="18" charset="-128"/>
              </a:rPr>
              <a:t>			to </a:t>
            </a:r>
            <a:r>
              <a:rPr kumimoji="0" lang="en-US" altLang="ja-JP" sz="2400" dirty="0">
                <a:latin typeface="DFPKyoKaSho-W4" pitchFamily="18" charset="-128"/>
                <a:ea typeface="DFPKyoKaSho-W4" pitchFamily="18" charset="-128"/>
              </a:rPr>
              <a:t>go to a concert</a:t>
            </a:r>
          </a:p>
          <a:p>
            <a:pPr>
              <a:lnSpc>
                <a:spcPct val="80000"/>
              </a:lnSpc>
            </a:pPr>
            <a:r>
              <a:rPr kumimoji="0" lang="ja-JP" altLang="en-US" sz="2400">
                <a:latin typeface="DFPKyoKaSho-W4" pitchFamily="18" charset="-128"/>
                <a:ea typeface="DFPKyoKaSho-W4" pitchFamily="18" charset="-128"/>
              </a:rPr>
              <a:t>えを　かく </a:t>
            </a:r>
            <a:r>
              <a:rPr kumimoji="0" lang="en-US" altLang="ja-JP" sz="2400" dirty="0" smtClean="0">
                <a:latin typeface="DFPKyoKaSho-W4" pitchFamily="18" charset="-128"/>
                <a:ea typeface="DFPKyoKaSho-W4" pitchFamily="18" charset="-128"/>
              </a:rPr>
              <a:t>					to </a:t>
            </a:r>
            <a:r>
              <a:rPr kumimoji="0" lang="en-US" altLang="ja-JP" sz="2400" dirty="0">
                <a:latin typeface="DFPKyoKaSho-W4" pitchFamily="18" charset="-128"/>
                <a:ea typeface="DFPKyoKaSho-W4" pitchFamily="18" charset="-128"/>
              </a:rPr>
              <a:t>draw</a:t>
            </a:r>
          </a:p>
          <a:p>
            <a:pPr>
              <a:lnSpc>
                <a:spcPct val="80000"/>
              </a:lnSpc>
            </a:pPr>
            <a:r>
              <a:rPr kumimoji="0" lang="ja-JP" altLang="en-US" sz="2400">
                <a:latin typeface="DFPKyoKaSho-W4" pitchFamily="18" charset="-128"/>
                <a:ea typeface="DFPKyoKaSho-W4" pitchFamily="18" charset="-128"/>
              </a:rPr>
              <a:t>りょうりを　する </a:t>
            </a:r>
            <a:r>
              <a:rPr kumimoji="0" lang="en-US" altLang="ja-JP" sz="2400" dirty="0" smtClean="0">
                <a:latin typeface="DFPKyoKaSho-W4" pitchFamily="18" charset="-128"/>
                <a:ea typeface="DFPKyoKaSho-W4" pitchFamily="18" charset="-128"/>
              </a:rPr>
              <a:t>			to </a:t>
            </a:r>
            <a:r>
              <a:rPr kumimoji="0" lang="en-US" altLang="ja-JP" sz="2400" dirty="0">
                <a:latin typeface="DFPKyoKaSho-W4" pitchFamily="18" charset="-128"/>
                <a:ea typeface="DFPKyoKaSho-W4" pitchFamily="18" charset="-128"/>
              </a:rPr>
              <a:t>cook</a:t>
            </a:r>
          </a:p>
          <a:p>
            <a:pPr>
              <a:lnSpc>
                <a:spcPct val="80000"/>
              </a:lnSpc>
            </a:pPr>
            <a:r>
              <a:rPr kumimoji="0" lang="ja-JP" altLang="en-US" sz="2400">
                <a:latin typeface="DFPKyoKaSho-W4" pitchFamily="18" charset="-128"/>
                <a:ea typeface="DFPKyoKaSho-W4" pitchFamily="18" charset="-128"/>
              </a:rPr>
              <a:t>山</a:t>
            </a:r>
            <a:r>
              <a:rPr kumimoji="0" lang="ja-JP" altLang="en-US" sz="2400" smtClean="0">
                <a:latin typeface="DFPKyoKaSho-W4" pitchFamily="18" charset="-128"/>
                <a:ea typeface="DFPKyoKaSho-W4" pitchFamily="18" charset="-128"/>
              </a:rPr>
              <a:t>の　し</a:t>
            </a:r>
            <a:r>
              <a:rPr kumimoji="0" lang="ja-JP" altLang="en-US" sz="2400">
                <a:latin typeface="DFPKyoKaSho-W4" pitchFamily="18" charset="-128"/>
                <a:ea typeface="DFPKyoKaSho-W4" pitchFamily="18" charset="-128"/>
              </a:rPr>
              <a:t>ゃしんを　とる </a:t>
            </a:r>
            <a:r>
              <a:rPr kumimoji="0" lang="en-US" altLang="ja-JP" sz="2400" dirty="0" smtClean="0">
                <a:latin typeface="DFPKyoKaSho-W4" pitchFamily="18" charset="-128"/>
                <a:ea typeface="DFPKyoKaSho-W4" pitchFamily="18" charset="-128"/>
              </a:rPr>
              <a:t>		to </a:t>
            </a:r>
            <a:r>
              <a:rPr kumimoji="0" lang="en-US" altLang="ja-JP" sz="2400" dirty="0">
                <a:latin typeface="DFPKyoKaSho-W4" pitchFamily="18" charset="-128"/>
                <a:ea typeface="DFPKyoKaSho-W4" pitchFamily="18" charset="-128"/>
              </a:rPr>
              <a:t>take pictures of mountains</a:t>
            </a:r>
          </a:p>
          <a:p>
            <a:pPr>
              <a:lnSpc>
                <a:spcPct val="80000"/>
              </a:lnSpc>
            </a:pPr>
            <a:r>
              <a:rPr kumimoji="0" lang="ja-JP" altLang="en-US" sz="2400">
                <a:latin typeface="DFPKyoKaSho-W4" pitchFamily="18" charset="-128"/>
                <a:ea typeface="DFPKyoKaSho-W4" pitchFamily="18" charset="-128"/>
              </a:rPr>
              <a:t>レストランで　しょくじを　す</a:t>
            </a:r>
            <a:r>
              <a:rPr kumimoji="0" lang="ja-JP" altLang="en-US" sz="2400" smtClean="0">
                <a:latin typeface="DFPKyoKaSho-W4" pitchFamily="18" charset="-128"/>
                <a:ea typeface="DFPKyoKaSho-W4" pitchFamily="18" charset="-128"/>
              </a:rPr>
              <a:t>る</a:t>
            </a:r>
            <a:r>
              <a:rPr kumimoji="0" lang="en-US" altLang="ja-JP" sz="2400" dirty="0" smtClean="0">
                <a:latin typeface="DFPKyoKaSho-W4" pitchFamily="18" charset="-128"/>
                <a:ea typeface="DFPKyoKaSho-W4" pitchFamily="18" charset="-128"/>
              </a:rPr>
              <a:t>	to </a:t>
            </a:r>
            <a:r>
              <a:rPr kumimoji="0" lang="en-US" altLang="ja-JP" sz="2400" dirty="0">
                <a:latin typeface="DFPKyoKaSho-W4" pitchFamily="18" charset="-128"/>
                <a:ea typeface="DFPKyoKaSho-W4" pitchFamily="18" charset="-128"/>
              </a:rPr>
              <a:t>dine at a restaurant</a:t>
            </a:r>
          </a:p>
          <a:p>
            <a:pPr>
              <a:lnSpc>
                <a:spcPct val="80000"/>
              </a:lnSpc>
            </a:pPr>
            <a:r>
              <a:rPr kumimoji="0" lang="ja-JP" altLang="en-US" sz="2400" smtClean="0">
                <a:latin typeface="DFPKyoKaSho-W4" pitchFamily="18" charset="-128"/>
                <a:ea typeface="DFPKyoKaSho-W4" pitchFamily="18" charset="-128"/>
              </a:rPr>
              <a:t>お</a:t>
            </a:r>
            <a:r>
              <a:rPr kumimoji="0" lang="ja-JP" altLang="en-US" sz="2400">
                <a:latin typeface="DFPKyoKaSho-W4" pitchFamily="18" charset="-128"/>
                <a:ea typeface="DFPKyoKaSho-W4" pitchFamily="18" charset="-128"/>
              </a:rPr>
              <a:t>いしい　りょうりを　たべる </a:t>
            </a:r>
            <a:r>
              <a:rPr kumimoji="0" lang="en-US" altLang="ja-JP" sz="2400" dirty="0" smtClean="0">
                <a:latin typeface="DFPKyoKaSho-W4" pitchFamily="18" charset="-128"/>
                <a:ea typeface="DFPKyoKaSho-W4" pitchFamily="18" charset="-128"/>
              </a:rPr>
              <a:t>	to </a:t>
            </a:r>
            <a:r>
              <a:rPr kumimoji="0" lang="en-US" altLang="ja-JP" sz="2400" dirty="0">
                <a:latin typeface="DFPKyoKaSho-W4" pitchFamily="18" charset="-128"/>
                <a:ea typeface="DFPKyoKaSho-W4" pitchFamily="18" charset="-128"/>
              </a:rPr>
              <a:t>eat delicious food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3444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レジャーと　しゅみ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463040"/>
            <a:ext cx="2701636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44358"/>
            <a:ext cx="2701636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2194560"/>
            <a:ext cx="2701636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560320"/>
            <a:ext cx="2701636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2926080"/>
            <a:ext cx="2701636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3300471"/>
            <a:ext cx="2701636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3657600"/>
            <a:ext cx="2701636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4000500"/>
            <a:ext cx="2701636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4412298"/>
            <a:ext cx="2701636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4754880"/>
            <a:ext cx="2701636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5139662"/>
            <a:ext cx="2701636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7199" y="5486400"/>
            <a:ext cx="3335483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7199" y="5852160"/>
            <a:ext cx="4488874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57199" y="6217920"/>
            <a:ext cx="4488874" cy="274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8D4A-5EF3-6246-B06A-6153E11AB6A9}" type="slidenum">
              <a:rPr lang="en-US" altLang="ja-JP"/>
              <a:pPr/>
              <a:t>27</a:t>
            </a:fld>
            <a:endParaRPr lang="en-US" altLang="ja-JP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382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z="3600"/>
              <a:t>まきの先生</a:t>
            </a:r>
            <a:r>
              <a:rPr lang="ja-JP" altLang="en-US" sz="3600" smtClean="0"/>
              <a:t>は </a:t>
            </a:r>
            <a:r>
              <a:rPr lang="ja-JP" altLang="en-US" sz="3600" u="sng" smtClean="0">
                <a:solidFill>
                  <a:srgbClr val="0000FF"/>
                </a:solidFill>
              </a:rPr>
              <a:t>お</a:t>
            </a:r>
            <a:r>
              <a:rPr lang="ja-JP" altLang="en-US" sz="3600" u="sng">
                <a:solidFill>
                  <a:srgbClr val="0000FF"/>
                </a:solidFill>
              </a:rPr>
              <a:t>よぐ</a:t>
            </a:r>
            <a:r>
              <a:rPr lang="ja-JP" altLang="en-US" sz="3600">
                <a:solidFill>
                  <a:srgbClr val="FF0000"/>
                </a:solidFill>
              </a:rPr>
              <a:t>の</a:t>
            </a:r>
            <a:r>
              <a:rPr lang="ja-JP" altLang="en-US" sz="3600" smtClean="0">
                <a:solidFill>
                  <a:srgbClr val="FF0000"/>
                </a:solidFill>
              </a:rPr>
              <a:t>が 好</a:t>
            </a:r>
            <a:r>
              <a:rPr lang="ja-JP" altLang="en-US" sz="3600">
                <a:solidFill>
                  <a:srgbClr val="FF0000"/>
                </a:solidFill>
              </a:rPr>
              <a:t>きです</a:t>
            </a:r>
            <a:endParaRPr lang="ja-JP" altLang="en-US" sz="3600"/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24384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2286000"/>
            <a:ext cx="4191000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199" y="1600200"/>
            <a:ext cx="8428617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B. the plain present affirmative form + </a:t>
            </a:r>
            <a:r>
              <a:rPr lang="ja-JP" altLang="en-US" sz="2800" smtClean="0"/>
              <a:t>のが好きです・</a:t>
            </a:r>
            <a:endParaRPr lang="en-US" altLang="ja-JP" sz="2800" dirty="0" smtClean="0"/>
          </a:p>
          <a:p>
            <a:pPr>
              <a:buNone/>
            </a:pPr>
            <a:r>
              <a:rPr lang="en-US" sz="2800" dirty="0" smtClean="0"/>
              <a:t>	</a:t>
            </a:r>
            <a:r>
              <a:rPr lang="ja-JP" altLang="en-US" sz="2800" smtClean="0"/>
              <a:t> 　きらいです</a:t>
            </a:r>
            <a:r>
              <a:rPr lang="en-US" altLang="ja-JP" sz="2800" dirty="0" smtClean="0"/>
              <a:t> (like/dislike doing </a:t>
            </a:r>
            <a:r>
              <a:rPr lang="ja-JP" altLang="en-US" sz="2800" smtClean="0"/>
              <a:t>～</a:t>
            </a:r>
            <a:r>
              <a:rPr lang="en-US" altLang="ja-JP" sz="2800" dirty="0" smtClean="0"/>
              <a:t>)</a:t>
            </a:r>
            <a:endParaRPr lang="en-US" sz="28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326" y="2943225"/>
            <a:ext cx="6545693" cy="134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C:\Users\tokumasu\Desktop\Nakama1_2nd\illustration-web\ch3\re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5997" y="4596616"/>
            <a:ext cx="2071462" cy="194941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966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dirty="0" smtClean="0"/>
              <a:t>ぶんぽう２：</a:t>
            </a:r>
            <a:r>
              <a:rPr lang="en-US" altLang="ja-JP" sz="2800" dirty="0" smtClean="0"/>
              <a:t>	forming noun phrases using </a:t>
            </a:r>
            <a:r>
              <a:rPr lang="ja-JP" altLang="en-US" sz="2800" dirty="0" smtClean="0"/>
              <a:t>の</a:t>
            </a:r>
            <a:r>
              <a:rPr lang="en-US" altLang="ja-JP" sz="2800" dirty="0" smtClean="0"/>
              <a:t> and plain 				present affirmative verbs (dictionary form)</a:t>
            </a:r>
            <a:endParaRPr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altLang="ja-JP" sz="3600" dirty="0" smtClean="0"/>
              <a:t>(dictionary form) </a:t>
            </a:r>
            <a:r>
              <a:rPr lang="ja-JP" altLang="en-US" sz="3600" smtClean="0"/>
              <a:t>のが　すきです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626" y="1600201"/>
            <a:ext cx="8032173" cy="1549486"/>
          </a:xfrm>
        </p:spPr>
        <p:txBody>
          <a:bodyPr/>
          <a:lstStyle/>
          <a:p>
            <a:r>
              <a:rPr lang="en-US" sz="1400" dirty="0" smtClean="0"/>
              <a:t>Look at the following pictures. Choose five activities that you think your partner likes. Ask your partner whether he/she likes to do them.</a:t>
            </a:r>
          </a:p>
          <a:p>
            <a:pPr>
              <a:buNone/>
            </a:pPr>
            <a:r>
              <a:rPr lang="en-US" sz="1800" dirty="0" smtClean="0"/>
              <a:t>	Example:	A:  </a:t>
            </a:r>
            <a:r>
              <a:rPr lang="ja-JP" altLang="en-US" sz="1800" smtClean="0">
                <a:latin typeface="DFPKyoKaSho-W4" pitchFamily="18" charset="-128"/>
                <a:ea typeface="DFPKyoKaSho-W4" pitchFamily="18" charset="-128"/>
              </a:rPr>
              <a:t>～さんは、およぐのが　すきですか。</a:t>
            </a:r>
            <a:endParaRPr lang="en-US" altLang="ja-JP" sz="18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sz="1800" dirty="0" smtClean="0"/>
              <a:t>				B:  </a:t>
            </a:r>
            <a:r>
              <a:rPr lang="ja-JP" altLang="en-US" sz="1800" smtClean="0">
                <a:latin typeface="DFPKyoKaSho-W4" pitchFamily="18" charset="-128"/>
                <a:ea typeface="DFPKyoKaSho-W4" pitchFamily="18" charset="-128"/>
              </a:rPr>
              <a:t>はい、すきです。</a:t>
            </a:r>
            <a:endParaRPr lang="en-US" altLang="ja-JP" sz="18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sz="1800" dirty="0" smtClean="0"/>
              <a:t>				 or </a:t>
            </a:r>
            <a:r>
              <a:rPr lang="ja-JP" altLang="en-US" sz="1800" smtClean="0">
                <a:latin typeface="DFPKyoKaSho-W4" pitchFamily="18" charset="-128"/>
                <a:ea typeface="DFPKyoKaSho-W4" pitchFamily="18" charset="-128"/>
              </a:rPr>
              <a:t>いいえ、あまり　すきじゃありません。</a:t>
            </a:r>
            <a:endParaRPr lang="en-US" sz="1800" dirty="0" smtClean="0">
              <a:latin typeface="DFPKyoKaSho-W4" pitchFamily="18" charset="-128"/>
              <a:ea typeface="DFPKyoKaSho-W4" pitchFamily="18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250" y="3149686"/>
            <a:ext cx="3759777" cy="357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A2EC7-9F27-144F-AAEF-A7514E8B7E17}" type="slidenum">
              <a:rPr lang="en-US" altLang="ja-JP"/>
              <a:pPr/>
              <a:t>3</a:t>
            </a:fld>
            <a:endParaRPr lang="en-US" altLang="ja-JP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mtClean="0"/>
              <a:t>たべもの</a:t>
            </a:r>
            <a:endParaRPr lang="ja-JP" altLang="en-US"/>
          </a:p>
        </p:txBody>
      </p:sp>
      <p:pic>
        <p:nvPicPr>
          <p:cNvPr id="23556" name="Picture 4" descr="foo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600200"/>
            <a:ext cx="6705600" cy="4843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altLang="ja-JP" sz="3600" dirty="0" smtClean="0"/>
              <a:t>(dictionary form) </a:t>
            </a:r>
            <a:r>
              <a:rPr lang="ja-JP" altLang="en-US" sz="3600" smtClean="0"/>
              <a:t>のが　すきですか。</a:t>
            </a:r>
            <a:endParaRPr lang="en-US" sz="36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994063" y="1704107"/>
          <a:ext cx="7069284" cy="4239492"/>
        </p:xfrm>
        <a:graphic>
          <a:graphicData uri="http://schemas.openxmlformats.org/drawingml/2006/table">
            <a:tbl>
              <a:tblPr/>
              <a:tblGrid>
                <a:gridCol w="1767321"/>
                <a:gridCol w="1767321"/>
                <a:gridCol w="1767321"/>
                <a:gridCol w="1767321"/>
              </a:tblGrid>
              <a:tr h="1059873"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テニ</a:t>
                      </a:r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ス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（　　　）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ゴル</a:t>
                      </a:r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フ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（　　　）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りょう</a:t>
                      </a:r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り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（　　　）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え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（　　　）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9873"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ドライ</a:t>
                      </a:r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ブ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（　　　）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りょこ</a:t>
                      </a:r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う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（　　　）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スケー</a:t>
                      </a:r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ト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（　　　）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およ</a:t>
                      </a:r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ぐ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（　　　）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9873"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スケー</a:t>
                      </a:r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ト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（　　　）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しゃし</a:t>
                      </a:r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ん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（　　　）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おんが</a:t>
                      </a:r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く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（　　　）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えい</a:t>
                      </a:r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が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（　　　）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9873"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エアロビク</a:t>
                      </a:r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ス（　　　）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スキ</a:t>
                      </a:r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ー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（　　　）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ゴル</a:t>
                      </a:r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フ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（　　　）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バレーボー</a:t>
                      </a:r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ル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r>
                        <a:rPr lang="ja-JP" altLang="en-US" sz="20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（　　　）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algn="ctr" fontAlgn="b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82E7-06EC-724E-AAFD-0E0088242FC4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mtClean="0"/>
              <a:t>たべもの</a:t>
            </a:r>
            <a:endParaRPr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1414" y="1782041"/>
            <a:ext cx="3901786" cy="3901786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651414" y="6016336"/>
            <a:ext cx="390178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くだもの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6C50-E714-494C-923C-1E579687AE99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mtClean="0"/>
              <a:t>たべもの</a:t>
            </a:r>
            <a:endParaRPr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2812" y="2171699"/>
            <a:ext cx="4236407" cy="279515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651414" y="5257800"/>
            <a:ext cx="390178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やさい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2271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たべもの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 fontScale="92500" lnSpcReduction="20000"/>
          </a:bodyPr>
          <a:lstStyle/>
          <a:p>
            <a:r>
              <a:rPr lang="ja-JP" altLang="en-US" sz="3500" smtClean="0">
                <a:latin typeface="DFPKyoKaSho-W4" pitchFamily="18" charset="-128"/>
                <a:ea typeface="DFPKyoKaSho-W4" pitchFamily="18" charset="-128"/>
              </a:rPr>
              <a:t>バナナ</a:t>
            </a:r>
            <a:endParaRPr lang="en-US" altLang="ja-JP" sz="35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3500" smtClean="0">
                <a:latin typeface="DFPKyoKaSho-W4" pitchFamily="18" charset="-128"/>
                <a:ea typeface="DFPKyoKaSho-W4" pitchFamily="18" charset="-128"/>
              </a:rPr>
              <a:t>オレンジ</a:t>
            </a:r>
            <a:endParaRPr lang="en-US" altLang="ja-JP" sz="35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3500" smtClean="0">
                <a:latin typeface="DFPKyoKaSho-W4" pitchFamily="18" charset="-128"/>
                <a:ea typeface="DFPKyoKaSho-W4" pitchFamily="18" charset="-128"/>
              </a:rPr>
              <a:t>キウィ</a:t>
            </a:r>
            <a:endParaRPr lang="en-US" altLang="ja-JP" sz="35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3500" smtClean="0">
                <a:latin typeface="DFPKyoKaSho-W4" pitchFamily="18" charset="-128"/>
                <a:ea typeface="DFPKyoKaSho-W4" pitchFamily="18" charset="-128"/>
              </a:rPr>
              <a:t>パイナップル</a:t>
            </a:r>
            <a:endParaRPr lang="en-US" altLang="ja-JP" sz="35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3500" smtClean="0">
                <a:latin typeface="DFPKyoKaSho-W4" pitchFamily="18" charset="-128"/>
                <a:ea typeface="DFPKyoKaSho-W4" pitchFamily="18" charset="-128"/>
              </a:rPr>
              <a:t>グレープフルーツ</a:t>
            </a:r>
            <a:endParaRPr lang="en-US" altLang="ja-JP" sz="35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3500" smtClean="0">
                <a:latin typeface="DFPKyoKaSho-W4" pitchFamily="18" charset="-128"/>
                <a:ea typeface="DFPKyoKaSho-W4" pitchFamily="18" charset="-128"/>
              </a:rPr>
              <a:t>レタス</a:t>
            </a:r>
            <a:endParaRPr lang="en-US" altLang="ja-JP" sz="35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3500" smtClean="0">
                <a:latin typeface="DFPKyoKaSho-W4" pitchFamily="18" charset="-128"/>
                <a:ea typeface="DFPKyoKaSho-W4" pitchFamily="18" charset="-128"/>
              </a:rPr>
              <a:t>セロリ</a:t>
            </a:r>
            <a:endParaRPr lang="en-US" altLang="ja-JP" sz="35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3500" smtClean="0">
                <a:latin typeface="DFPKyoKaSho-W4" pitchFamily="18" charset="-128"/>
                <a:ea typeface="DFPKyoKaSho-W4" pitchFamily="18" charset="-128"/>
              </a:rPr>
              <a:t>バジル</a:t>
            </a:r>
            <a:endParaRPr lang="en-US" altLang="ja-JP" sz="35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3500" smtClean="0">
                <a:latin typeface="DFPKyoKaSho-W4" pitchFamily="18" charset="-128"/>
                <a:ea typeface="DFPKyoKaSho-W4" pitchFamily="18" charset="-128"/>
              </a:rPr>
              <a:t>キャベツ</a:t>
            </a:r>
            <a:endParaRPr lang="en-US" altLang="ja-JP" sz="35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3500" smtClean="0">
                <a:latin typeface="DFPKyoKaSho-W4" pitchFamily="18" charset="-128"/>
                <a:ea typeface="DFPKyoKaSho-W4" pitchFamily="18" charset="-128"/>
              </a:rPr>
              <a:t>ブロッコリー</a:t>
            </a:r>
            <a:endParaRPr lang="en-US" altLang="ja-JP" sz="35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3500" smtClean="0">
                <a:latin typeface="DFPKyoKaSho-W4" pitchFamily="18" charset="-128"/>
                <a:ea typeface="DFPKyoKaSho-W4" pitchFamily="18" charset="-128"/>
              </a:rPr>
              <a:t>アスパラガス</a:t>
            </a:r>
            <a:endParaRPr lang="en-US" altLang="ja-JP" sz="3500" dirty="0" smtClean="0">
              <a:latin typeface="DFPKyoKaSho-W4" pitchFamily="18" charset="-128"/>
              <a:ea typeface="DFPKyoKaSho-W4" pitchFamily="18" charset="-128"/>
            </a:endParaRPr>
          </a:p>
          <a:p>
            <a:endParaRPr lang="en-US" altLang="ja-JP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40827" y="2400300"/>
            <a:ext cx="2012373" cy="3695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Kiwi fruit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40827" y="6351876"/>
            <a:ext cx="2012373" cy="3695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asparagus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40827" y="3386425"/>
            <a:ext cx="2012373" cy="3695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Grapefruit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40827" y="4297680"/>
            <a:ext cx="201237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Celery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40827" y="4779818"/>
            <a:ext cx="2012373" cy="3695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basil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40827" y="5837454"/>
            <a:ext cx="2012373" cy="3695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broccoli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40827" y="1417638"/>
            <a:ext cx="2012373" cy="3695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Banana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40827" y="1920240"/>
            <a:ext cx="2012373" cy="3695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orange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40827" y="2896826"/>
            <a:ext cx="2012373" cy="3695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pineapple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40827" y="3840480"/>
            <a:ext cx="2012373" cy="3695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lettuce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40827" y="5320145"/>
            <a:ext cx="2012373" cy="3695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cabbage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P5 Activity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1924" y="1776845"/>
            <a:ext cx="6895244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 r="18518"/>
          <a:stretch>
            <a:fillRect/>
          </a:stretch>
        </p:blipFill>
        <p:spPr bwMode="auto">
          <a:xfrm>
            <a:off x="457200" y="1693716"/>
            <a:ext cx="1479886" cy="127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/>
          <a:srcRect r="50000"/>
          <a:stretch>
            <a:fillRect/>
          </a:stretch>
        </p:blipFill>
        <p:spPr bwMode="auto">
          <a:xfrm>
            <a:off x="879475" y="4305951"/>
            <a:ext cx="8445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4155" y="1551710"/>
            <a:ext cx="111327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78133" y="4086876"/>
            <a:ext cx="12954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0751" y="3724926"/>
            <a:ext cx="750888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8"/>
          <a:srcRect l="19273" r="30247" b="8974"/>
          <a:stretch>
            <a:fillRect/>
          </a:stretch>
        </p:blipFill>
        <p:spPr bwMode="auto">
          <a:xfrm>
            <a:off x="7573530" y="4203620"/>
            <a:ext cx="1113270" cy="150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のみもの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87081" y="4258326"/>
            <a:ext cx="115454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87081" y="1537855"/>
            <a:ext cx="876993" cy="1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78133" y="2111101"/>
            <a:ext cx="1390750" cy="1073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01847" y="1707571"/>
            <a:ext cx="1704112" cy="127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457200" y="3263261"/>
            <a:ext cx="147988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コーヒー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01847" y="3263261"/>
            <a:ext cx="147988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こうちゃ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88997" y="3263261"/>
            <a:ext cx="147988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おちゃ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28964" y="3263261"/>
            <a:ext cx="147988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水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97750" y="3263261"/>
            <a:ext cx="147988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ジュース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7200" y="5839476"/>
            <a:ext cx="147988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コーラ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01847" y="5836446"/>
            <a:ext cx="147988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ワイン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88997" y="5839476"/>
            <a:ext cx="1739967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ミルク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 algn="ctr"/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ぎゅうにゅう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17864" y="5839476"/>
            <a:ext cx="147988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おさけ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94155" y="5839476"/>
            <a:ext cx="147988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ビール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P7 Activity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002" y="1681595"/>
            <a:ext cx="7530133" cy="2828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2912</TotalTime>
  <Words>478</Words>
  <Application>Microsoft Office PowerPoint</Application>
  <PresentationFormat>On-screen Show (4:3)</PresentationFormat>
  <Paragraphs>175</Paragraphs>
  <Slides>30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Equity</vt:lpstr>
      <vt:lpstr>にほんご JPN101</vt:lpstr>
      <vt:lpstr>たんご</vt:lpstr>
      <vt:lpstr>たべもの</vt:lpstr>
      <vt:lpstr>たべもの</vt:lpstr>
      <vt:lpstr>たべもの</vt:lpstr>
      <vt:lpstr>たべもの</vt:lpstr>
      <vt:lpstr>P5 Activity 1</vt:lpstr>
      <vt:lpstr>のみもの</vt:lpstr>
      <vt:lpstr>P7 Activity 2</vt:lpstr>
      <vt:lpstr>スポーツ</vt:lpstr>
      <vt:lpstr>スポーツ</vt:lpstr>
      <vt:lpstr>P8 Activity 4</vt:lpstr>
      <vt:lpstr>おんがく</vt:lpstr>
      <vt:lpstr>P9 Activity 5</vt:lpstr>
      <vt:lpstr>P9 Activity 5</vt:lpstr>
      <vt:lpstr>レジャーと　しゅみ</vt:lpstr>
      <vt:lpstr>P10 Activity 6</vt:lpstr>
      <vt:lpstr>ぶんぽう</vt:lpstr>
      <vt:lpstr>ぶんぽう１： Expressing likes or dislikes using 好き or  　　　　　　　  きらい and the particle や</vt:lpstr>
      <vt:lpstr>ぶんぽう１： Expressing likes or dislikes using 好き or  　　　　　　　  きらい and the particle や</vt:lpstr>
      <vt:lpstr>P6 Activity 1</vt:lpstr>
      <vt:lpstr>どんな（　　）が好きですか。 （　　）や（　　）が好きです。 (list of representative examples)</vt:lpstr>
      <vt:lpstr>P19 Dictionary form</vt:lpstr>
      <vt:lpstr>Dictionary form</vt:lpstr>
      <vt:lpstr>Dictionary form</vt:lpstr>
      <vt:lpstr>レジャーと　しゅみ</vt:lpstr>
      <vt:lpstr>まきの先生は およぐのが 好きです</vt:lpstr>
      <vt:lpstr>ぶんぽう２： forming noun phrases using の and plain     present affirmative verbs (dictionary form)</vt:lpstr>
      <vt:lpstr>(dictionary form) のが　すきです</vt:lpstr>
      <vt:lpstr>(dictionary form) のが　すきですか。</vt:lpstr>
    </vt:vector>
  </TitlesOfParts>
  <Company>Princeton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Yukari Tokumasu</dc:creator>
  <cp:lastModifiedBy>tokumasu</cp:lastModifiedBy>
  <cp:revision>360</cp:revision>
  <dcterms:created xsi:type="dcterms:W3CDTF">2009-12-02T15:57:56Z</dcterms:created>
  <dcterms:modified xsi:type="dcterms:W3CDTF">2010-02-01T22:24:40Z</dcterms:modified>
</cp:coreProperties>
</file>