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36"/>
  </p:notesMasterIdLst>
  <p:handoutMasterIdLst>
    <p:handoutMasterId r:id="rId37"/>
  </p:handoutMasterIdLst>
  <p:sldIdLst>
    <p:sldId id="300" r:id="rId3"/>
    <p:sldId id="613" r:id="rId4"/>
    <p:sldId id="507" r:id="rId5"/>
    <p:sldId id="614" r:id="rId6"/>
    <p:sldId id="615" r:id="rId7"/>
    <p:sldId id="616" r:id="rId8"/>
    <p:sldId id="617" r:id="rId9"/>
    <p:sldId id="618" r:id="rId10"/>
    <p:sldId id="619" r:id="rId11"/>
    <p:sldId id="588" r:id="rId12"/>
    <p:sldId id="591" r:id="rId13"/>
    <p:sldId id="590" r:id="rId14"/>
    <p:sldId id="589" r:id="rId15"/>
    <p:sldId id="592" r:id="rId16"/>
    <p:sldId id="593" r:id="rId17"/>
    <p:sldId id="594" r:id="rId18"/>
    <p:sldId id="595" r:id="rId19"/>
    <p:sldId id="597" r:id="rId20"/>
    <p:sldId id="598" r:id="rId21"/>
    <p:sldId id="606" r:id="rId22"/>
    <p:sldId id="605" r:id="rId23"/>
    <p:sldId id="604" r:id="rId24"/>
    <p:sldId id="603" r:id="rId25"/>
    <p:sldId id="602" r:id="rId26"/>
    <p:sldId id="601" r:id="rId27"/>
    <p:sldId id="600" r:id="rId28"/>
    <p:sldId id="599" r:id="rId29"/>
    <p:sldId id="607" r:id="rId30"/>
    <p:sldId id="608" r:id="rId31"/>
    <p:sldId id="609" r:id="rId32"/>
    <p:sldId id="610" r:id="rId33"/>
    <p:sldId id="611" r:id="rId34"/>
    <p:sldId id="612" r:id="rId3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52" autoAdjust="0"/>
  </p:normalViewPr>
  <p:slideViewPr>
    <p:cSldViewPr snapToGrid="0" snapToObjects="1">
      <p:cViewPr varScale="1">
        <p:scale>
          <a:sx n="55" d="100"/>
          <a:sy n="5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065CF57D-9219-EE40-885D-22FAB768DC00}" type="datetimeFigureOut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DFF11DC8-25C7-D84D-8CAF-E01A579A53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A4D4D1A3-1AFD-874B-B580-1C5F174CECC2}" type="datetimeFigureOut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1E44D442-2351-4443-9842-9C3E56295B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tokic.m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kanc.mov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func.mo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hanc.mo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maic.mo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nenc.mov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sukic.mov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goc.mov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takaic.mov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banc.mo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katac.m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atarashiic.mov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furuic.mov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yasuic.mov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yukari\Desktop\nakama1-2ndED\kanji%20mov\ch7\tomoc.m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b="1" dirty="0" smtClean="0"/>
              <a:t>Dec. 7, 2009</a:t>
            </a:r>
            <a:endParaRPr lang="en-US" altLang="ja-JP" b="1" dirty="0"/>
          </a:p>
          <a:p>
            <a:r>
              <a:rPr lang="en-US" altLang="ja-JP" b="1" dirty="0" smtClean="0"/>
              <a:t>(Monday)</a:t>
            </a:r>
            <a:endParaRPr lang="en-US" altLang="ja-JP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にほんご</a:t>
            </a:r>
            <a:br>
              <a:rPr lang="ja-JP" altLang="en-US"/>
            </a:br>
            <a:r>
              <a:rPr lang="en-US" altLang="ja-JP" dirty="0"/>
              <a:t>JPN101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23111" y="5037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な</a:t>
            </a:r>
            <a:r>
              <a:rPr lang="en-US" altLang="ja-JP" dirty="0" smtClean="0"/>
              <a:t>-adjectives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871" y="2327564"/>
            <a:ext cx="698008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736" y="1417638"/>
            <a:ext cx="8229600" cy="4525963"/>
          </a:xfrm>
        </p:spPr>
        <p:txBody>
          <a:bodyPr/>
          <a:lstStyle/>
          <a:p>
            <a:r>
              <a:rPr lang="en-US" dirty="0" smtClean="0"/>
              <a:t>Noun + </a:t>
            </a:r>
            <a:r>
              <a:rPr lang="ja-JP" altLang="en-US" smtClean="0"/>
              <a:t>です</a:t>
            </a:r>
            <a:r>
              <a:rPr lang="en-US" altLang="ja-JP" dirty="0" smtClean="0"/>
              <a:t> (copula verb)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9591" y="2130137"/>
            <a:ext cx="6968837" cy="215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い</a:t>
            </a:r>
            <a:r>
              <a:rPr lang="en-US" altLang="ja-JP" dirty="0" smtClean="0"/>
              <a:t>-adjectives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567" y="2274311"/>
            <a:ext cx="7038413" cy="222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う</a:t>
            </a:r>
            <a:r>
              <a:rPr lang="en-US" altLang="ja-JP" dirty="0" smtClean="0"/>
              <a:t>- verbs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795" y="2154238"/>
            <a:ext cx="5377730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う</a:t>
            </a:r>
            <a:r>
              <a:rPr lang="en-US" altLang="ja-JP" dirty="0" smtClean="0"/>
              <a:t>- verbs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320" y="2233614"/>
            <a:ext cx="5660880" cy="276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る</a:t>
            </a:r>
            <a:r>
              <a:rPr lang="en-US" altLang="ja-JP" dirty="0" smtClean="0"/>
              <a:t>- verbs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86" y="2253529"/>
            <a:ext cx="6088444" cy="337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Irregular verbs verbs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491" y="2321501"/>
            <a:ext cx="567647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5427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smtClean="0"/>
              <a:t>かんじ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きょうのかんじ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ja-JP" altLang="en-US" sz="4800" smtClean="0">
                <a:latin typeface="DFPKyoKaSho-W4" pitchFamily="18" charset="-128"/>
                <a:ea typeface="DFPKyoKaSho-W4" pitchFamily="18" charset="-128"/>
              </a:rPr>
              <a:t>時、間、分、半、毎、年</a:t>
            </a:r>
            <a:endParaRPr lang="en-US" altLang="ja-JP" sz="48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en-US" altLang="ja-JP" sz="4800" dirty="0" smtClean="0">
                <a:latin typeface="DFPKyoKaSho-W4" pitchFamily="18" charset="-128"/>
                <a:ea typeface="DFPKyoKaSho-W4" pitchFamily="18" charset="-128"/>
              </a:rPr>
              <a:t>	</a:t>
            </a:r>
            <a:r>
              <a:rPr lang="ja-JP" altLang="en-US" sz="4800" smtClean="0">
                <a:latin typeface="DFPKyoKaSho-W4" pitchFamily="18" charset="-128"/>
                <a:ea typeface="DFPKyoKaSho-W4" pitchFamily="18" charset="-128"/>
              </a:rPr>
              <a:t>好、語、高、番、方、新</a:t>
            </a:r>
            <a:r>
              <a:rPr lang="en-US" altLang="ja-JP" sz="4800" dirty="0" smtClean="0">
                <a:latin typeface="DFPKyoKaSho-W4" pitchFamily="18" charset="-128"/>
                <a:ea typeface="DFPKyoKaSho-W4" pitchFamily="18" charset="-128"/>
              </a:rPr>
              <a:t>	</a:t>
            </a:r>
          </a:p>
          <a:p>
            <a:pPr>
              <a:buNone/>
            </a:pPr>
            <a:r>
              <a:rPr lang="en-US" altLang="ja-JP" sz="4800" dirty="0" smtClean="0">
                <a:latin typeface="DFPKyoKaSho-W4" pitchFamily="18" charset="-128"/>
                <a:ea typeface="DFPKyoKaSho-W4" pitchFamily="18" charset="-128"/>
              </a:rPr>
              <a:t>	</a:t>
            </a:r>
            <a:r>
              <a:rPr lang="ja-JP" altLang="en-US" sz="4800" smtClean="0">
                <a:latin typeface="DFPKyoKaSho-W4" pitchFamily="18" charset="-128"/>
                <a:ea typeface="DFPKyoKaSho-W4" pitchFamily="18" charset="-128"/>
              </a:rPr>
              <a:t>古、安、友</a:t>
            </a:r>
            <a:r>
              <a:rPr lang="ja-JP" altLang="en-US" sz="4800" dirty="0">
                <a:latin typeface="DFPKyoKaSho-W4" pitchFamily="18" charset="-128"/>
                <a:ea typeface="DFPKyoKaSho-W4" pitchFamily="18" charset="-128"/>
              </a:rPr>
              <a:t>　</a:t>
            </a:r>
            <a:endParaRPr lang="en-US" altLang="ja-JP" sz="4800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ジ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１時、２時半、５時間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toki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9"/>
            <a:ext cx="4082814" cy="3062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smtClean="0"/>
              <a:t>１２月７日月曜日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r>
              <a:rPr lang="ja-JP" altLang="en-US" smtClean="0"/>
              <a:t>ぶ</a:t>
            </a:r>
            <a:r>
              <a:rPr lang="ja-JP" altLang="en-US" dirty="0" smtClean="0"/>
              <a:t>ん</a:t>
            </a:r>
            <a:r>
              <a:rPr lang="ja-JP" altLang="en-US" smtClean="0"/>
              <a:t>ぽう４（</a:t>
            </a:r>
            <a:r>
              <a:rPr lang="en-US" altLang="ja-JP" dirty="0" smtClean="0"/>
              <a:t>Comparisons: </a:t>
            </a:r>
            <a:r>
              <a:rPr lang="ja-JP" altLang="en-US" smtClean="0"/>
              <a:t>一番、～方が～より）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　　　　　　（</a:t>
            </a:r>
            <a:r>
              <a:rPr lang="en-US" altLang="ja-JP" dirty="0" smtClean="0"/>
              <a:t>Lack of preference: </a:t>
            </a:r>
            <a:r>
              <a:rPr lang="ja-JP" altLang="en-US" smtClean="0"/>
              <a:t>～も～も）</a:t>
            </a:r>
            <a:endParaRPr lang="en-US" altLang="ja-JP" dirty="0" smtClean="0"/>
          </a:p>
          <a:p>
            <a:r>
              <a:rPr lang="ja-JP" altLang="en-US" smtClean="0"/>
              <a:t>ぶ</a:t>
            </a:r>
            <a:r>
              <a:rPr lang="ja-JP" altLang="en-US" dirty="0" smtClean="0"/>
              <a:t>ん</a:t>
            </a:r>
            <a:r>
              <a:rPr lang="ja-JP" altLang="en-US" smtClean="0"/>
              <a:t>ぽう５（</a:t>
            </a:r>
            <a:r>
              <a:rPr lang="en-US" altLang="ja-JP" dirty="0" smtClean="0"/>
              <a:t>Reason:</a:t>
            </a:r>
            <a:r>
              <a:rPr lang="ja-JP" altLang="en-US" smtClean="0"/>
              <a:t>～ので）</a:t>
            </a:r>
            <a:endParaRPr lang="en-US" altLang="ja-JP" dirty="0" smtClean="0"/>
          </a:p>
          <a:p>
            <a:r>
              <a:rPr lang="ja-JP" altLang="en-US" smtClean="0"/>
              <a:t>かんじ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smtClean="0"/>
              <a:t>（時、間、分、半、毎、年、好、語、高、番、方、新古、安、友）</a:t>
            </a:r>
            <a:endParaRPr lang="en-US" altLang="ja-JP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カン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時間が ありません。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kan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9"/>
            <a:ext cx="4045185" cy="3033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わ（かる）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フン、ブン、プン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２分、３分、１０分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fun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9"/>
            <a:ext cx="4013201" cy="3009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ハン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６時半に おきます。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han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9"/>
            <a:ext cx="4120444" cy="3090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マイ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毎週、毎日、毎月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mai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5155" y="1114777"/>
            <a:ext cx="3968045" cy="2976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とし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ネン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３年生、毎年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nen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8"/>
            <a:ext cx="4013201" cy="3009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す（き）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好きです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suki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9"/>
            <a:ext cx="4082815" cy="3062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ゴ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日本語、フランス語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go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3000"/>
            <a:ext cx="4139259" cy="3104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たか（い）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コウ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高い山、高校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takai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0000" y="11430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バン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やさいが 一番 好きです。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ban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9"/>
            <a:ext cx="4013201" cy="3009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ホウ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サッカーの 方が テニスより 好きです。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kata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9999" y="1142999"/>
            <a:ext cx="4045185" cy="3033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5427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smtClean="0"/>
              <a:t>ぶんぽう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あたら（しい）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新しいレストラン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atarashii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33794" y="1312334"/>
            <a:ext cx="3819405" cy="2864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ふる（い）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古い うたを うたいます。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furui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58533" y="1100665"/>
            <a:ext cx="3894667" cy="2921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やす（い）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やさいが 安いです。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yasui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52888" y="1269999"/>
            <a:ext cx="3900311" cy="2925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915" y="5151815"/>
            <a:ext cx="764066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とも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友だちと かいものに いきます。</a:t>
            </a:r>
            <a:endParaRPr lang="en-US" sz="2400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1712" y="526942"/>
            <a:ext cx="4328097" cy="41690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tomoc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0000" y="1142999"/>
            <a:ext cx="40132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Superlatives using </a:t>
            </a:r>
            <a:r>
              <a:rPr lang="ja-JP" altLang="en-US" smtClean="0">
                <a:latin typeface="DFPKyoKaSho-W4" pitchFamily="18" charset="-128"/>
                <a:ea typeface="DFPKyoKaSho-W4" pitchFamily="18" charset="-128"/>
              </a:rPr>
              <a:t>一番</a:t>
            </a:r>
            <a:endParaRPr lang="en-US" altLang="ja-JP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None/>
            </a:pPr>
            <a:r>
              <a:rPr lang="en-US" altLang="ja-JP" dirty="0" smtClean="0"/>
              <a:t>	</a:t>
            </a:r>
            <a:r>
              <a:rPr lang="en-US" altLang="ja-JP" sz="1800" dirty="0" smtClean="0"/>
              <a:t>To indicate the scope of a preference, use the phrase </a:t>
            </a:r>
            <a:r>
              <a:rPr lang="ja-JP" altLang="en-US" sz="1800" smtClean="0">
                <a:latin typeface="DFPKyoKaSho-W4" pitchFamily="18" charset="-128"/>
                <a:ea typeface="DFPKyoKaSho-W4" pitchFamily="18" charset="-128"/>
              </a:rPr>
              <a:t>～の中で</a:t>
            </a:r>
            <a:r>
              <a:rPr lang="en-US" altLang="ja-JP" sz="1800" dirty="0" smtClean="0"/>
              <a:t>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ぽう４：</a:t>
            </a:r>
            <a:r>
              <a:rPr lang="en-US" altLang="ja-JP" sz="2400" dirty="0" smtClean="0"/>
              <a:t>Making comparisons using </a:t>
            </a:r>
            <a:r>
              <a:rPr lang="ja-JP" altLang="en-US" sz="2400" smtClean="0"/>
              <a:t>一番</a:t>
            </a:r>
            <a:r>
              <a:rPr lang="en-US" altLang="ja-JP" sz="2400" dirty="0" smtClean="0"/>
              <a:t> and </a:t>
            </a:r>
            <a:r>
              <a:rPr lang="ja-JP" altLang="en-US" sz="2400" smtClean="0"/>
              <a:t>～（の）方が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                </a:t>
            </a:r>
            <a:r>
              <a:rPr lang="ja-JP" altLang="en-US" sz="2400" smtClean="0"/>
              <a:t>～より</a:t>
            </a:r>
            <a:r>
              <a:rPr lang="en-US" altLang="ja-JP" sz="2400" dirty="0" smtClean="0"/>
              <a:t>, and </a:t>
            </a:r>
            <a:r>
              <a:rPr lang="ja-JP" altLang="en-US" sz="2400" smtClean="0"/>
              <a:t>～も～も</a:t>
            </a:r>
            <a:r>
              <a:rPr lang="en-US" altLang="ja-JP" sz="2400" dirty="0" smtClean="0"/>
              <a:t> and expressing lack of preference</a:t>
            </a:r>
            <a:endParaRPr lang="ja-JP" alt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8194" y="2951018"/>
          <a:ext cx="6021533" cy="2484967"/>
        </p:xfrm>
        <a:graphic>
          <a:graphicData uri="http://schemas.openxmlformats.org/drawingml/2006/table">
            <a:tbl>
              <a:tblPr/>
              <a:tblGrid>
                <a:gridCol w="1046117"/>
                <a:gridCol w="1051051"/>
                <a:gridCol w="1065855"/>
                <a:gridCol w="375083"/>
                <a:gridCol w="935182"/>
                <a:gridCol w="1548245"/>
              </a:tblGrid>
              <a:tr h="426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Noun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Superlative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Adjective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505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スポーツ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の中で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何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一番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好きですか。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Which sports do you like the best?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33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Supaerlative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Adjective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5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やきゅう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一番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好きです。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like baseball the best.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9654" y="5554663"/>
          <a:ext cx="2454563" cy="1012392"/>
        </p:xfrm>
        <a:graphic>
          <a:graphicData uri="http://schemas.openxmlformats.org/drawingml/2006/table">
            <a:tbl>
              <a:tblPr/>
              <a:tblGrid>
                <a:gridCol w="2454563"/>
              </a:tblGrid>
              <a:tr h="3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Abbreviating expression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8893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やきゅうです。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Baseball.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Superlatives using </a:t>
            </a:r>
            <a:r>
              <a:rPr lang="ja-JP" altLang="en-US" smtClean="0">
                <a:latin typeface="DFPKyoKaSho-W4" pitchFamily="18" charset="-128"/>
                <a:ea typeface="DFPKyoKaSho-W4" pitchFamily="18" charset="-128"/>
              </a:rPr>
              <a:t>一番</a:t>
            </a:r>
            <a:endParaRPr lang="en-US" altLang="ja-JP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None/>
            </a:pPr>
            <a:r>
              <a:rPr lang="en-US" altLang="ja-JP" dirty="0" smtClean="0"/>
              <a:t>	</a:t>
            </a:r>
            <a:r>
              <a:rPr lang="en-US" altLang="ja-JP" sz="1800" dirty="0" smtClean="0"/>
              <a:t>If the preceding noun is a place noun, </a:t>
            </a:r>
            <a:r>
              <a:rPr lang="ja-JP" altLang="en-US" sz="1800" smtClean="0">
                <a:latin typeface="DFPKyoKaSho-W4" pitchFamily="18" charset="-128"/>
                <a:ea typeface="DFPKyoKaSho-W4" pitchFamily="18" charset="-128"/>
              </a:rPr>
              <a:t>「の中」</a:t>
            </a:r>
            <a:r>
              <a:rPr lang="en-US" altLang="ja-JP" sz="1800" dirty="0" smtClean="0">
                <a:latin typeface="DFPKyoKaSho-W4" pitchFamily="18" charset="-128"/>
                <a:ea typeface="DFPKyoKaSho-W4" pitchFamily="18" charset="-128"/>
              </a:rPr>
              <a:t> </a:t>
            </a:r>
            <a:r>
              <a:rPr lang="en-US" altLang="ja-JP" sz="1800" dirty="0" smtClean="0"/>
              <a:t>is omitted.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ぽう４：</a:t>
            </a:r>
            <a:r>
              <a:rPr lang="en-US" altLang="ja-JP" sz="2400" dirty="0" smtClean="0"/>
              <a:t>Making comparisons using </a:t>
            </a:r>
            <a:r>
              <a:rPr lang="ja-JP" altLang="en-US" sz="2400" smtClean="0"/>
              <a:t>一番</a:t>
            </a:r>
            <a:r>
              <a:rPr lang="en-US" altLang="ja-JP" sz="2400" dirty="0" smtClean="0"/>
              <a:t> and </a:t>
            </a:r>
            <a:r>
              <a:rPr lang="ja-JP" altLang="en-US" sz="2400" smtClean="0"/>
              <a:t>～（の）方が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                </a:t>
            </a:r>
            <a:r>
              <a:rPr lang="ja-JP" altLang="en-US" sz="2400" smtClean="0"/>
              <a:t>～より</a:t>
            </a:r>
            <a:r>
              <a:rPr lang="en-US" altLang="ja-JP" sz="2400" dirty="0" smtClean="0"/>
              <a:t>, and </a:t>
            </a:r>
            <a:r>
              <a:rPr lang="ja-JP" altLang="en-US" sz="2400" smtClean="0"/>
              <a:t>～も～も</a:t>
            </a:r>
            <a:r>
              <a:rPr lang="en-US" altLang="ja-JP" sz="2400" dirty="0" smtClean="0"/>
              <a:t> and expressing lack of preference</a:t>
            </a:r>
            <a:endParaRPr lang="ja-JP" alt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2982" y="2844430"/>
          <a:ext cx="6690591" cy="3281733"/>
        </p:xfrm>
        <a:graphic>
          <a:graphicData uri="http://schemas.openxmlformats.org/drawingml/2006/table">
            <a:tbl>
              <a:tblPr/>
              <a:tblGrid>
                <a:gridCol w="944419"/>
                <a:gridCol w="89115"/>
                <a:gridCol w="353233"/>
                <a:gridCol w="627970"/>
                <a:gridCol w="1839136"/>
                <a:gridCol w="467591"/>
                <a:gridCol w="314175"/>
                <a:gridCol w="641789"/>
                <a:gridCol w="1413163"/>
              </a:tblGrid>
              <a:tr h="31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Place Noun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Superlative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Adjective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13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日本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DFPKyoKaSho-W4" pitchFamily="18" charset="-128"/>
                        <a:ea typeface="DFPKyoKaSho-W4" pitchFamily="18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どの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一番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DFPKyoKaSho-W4" pitchFamily="18" charset="-128"/>
                        <a:ea typeface="DFPKyoKaSho-W4" pitchFamily="18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高いですか。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8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Which is the highest in Japan.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33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Superlative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Adjective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133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DFPKyoKaSho-W4" pitchFamily="18" charset="-128"/>
                        <a:ea typeface="DFPKyoKaSho-W4" pitchFamily="18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ふじ山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一番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DFPKyoKaSho-W4" pitchFamily="18" charset="-128"/>
                        <a:ea typeface="DFPKyoKaSho-W4" pitchFamily="18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高いです。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55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Mr. Fuji is the highest mountain in Japan.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992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3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Abbreviating expression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3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DFPKyoKaSho-W4" pitchFamily="18" charset="-128"/>
                        <a:ea typeface="DFPKyoKaSho-W4" pitchFamily="18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ふじ山です。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74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Mr. Fuji.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Superlatives using </a:t>
            </a:r>
            <a:r>
              <a:rPr lang="ja-JP" altLang="en-US" smtClean="0">
                <a:latin typeface="DFPKyoKaSho-W4" pitchFamily="18" charset="-128"/>
                <a:ea typeface="DFPKyoKaSho-W4" pitchFamily="18" charset="-128"/>
              </a:rPr>
              <a:t>一番</a:t>
            </a:r>
            <a:endParaRPr lang="en-US" altLang="ja-JP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None/>
            </a:pPr>
            <a:r>
              <a:rPr lang="en-US" altLang="ja-JP" dirty="0" smtClean="0"/>
              <a:t>	</a:t>
            </a:r>
            <a:r>
              <a:rPr lang="ja-JP" altLang="en-US" sz="1800" smtClean="0">
                <a:latin typeface="DFPKyoKaSho-W4" pitchFamily="18" charset="-128"/>
                <a:ea typeface="DFPKyoKaSho-W4" pitchFamily="18" charset="-128"/>
              </a:rPr>
              <a:t>「一番」</a:t>
            </a:r>
            <a:r>
              <a:rPr lang="en-US" altLang="ja-JP" sz="1800" dirty="0" smtClean="0"/>
              <a:t>must be followed by an adjective or adverb.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ぽう４：</a:t>
            </a:r>
            <a:r>
              <a:rPr lang="en-US" altLang="ja-JP" sz="2400" dirty="0" smtClean="0"/>
              <a:t>Making comparisons using </a:t>
            </a:r>
            <a:r>
              <a:rPr lang="ja-JP" altLang="en-US" sz="2400" smtClean="0"/>
              <a:t>一番</a:t>
            </a:r>
            <a:r>
              <a:rPr lang="en-US" altLang="ja-JP" sz="2400" dirty="0" smtClean="0"/>
              <a:t> and </a:t>
            </a:r>
            <a:r>
              <a:rPr lang="ja-JP" altLang="en-US" sz="2400" smtClean="0"/>
              <a:t>～（の）方が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                </a:t>
            </a:r>
            <a:r>
              <a:rPr lang="ja-JP" altLang="en-US" sz="2400" smtClean="0"/>
              <a:t>～より</a:t>
            </a:r>
            <a:r>
              <a:rPr lang="en-US" altLang="ja-JP" sz="2400" dirty="0" smtClean="0"/>
              <a:t>, and </a:t>
            </a:r>
            <a:r>
              <a:rPr lang="ja-JP" altLang="en-US" sz="2400" smtClean="0"/>
              <a:t>～も～も</a:t>
            </a:r>
            <a:r>
              <a:rPr lang="en-US" altLang="ja-JP" sz="2400" dirty="0" smtClean="0"/>
              <a:t> and expressing lack of preference</a:t>
            </a:r>
            <a:endParaRPr lang="ja-JP" altLang="en-US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76746" y="2955074"/>
          <a:ext cx="6483928" cy="3766401"/>
        </p:xfrm>
        <a:graphic>
          <a:graphicData uri="http://schemas.openxmlformats.org/drawingml/2006/table">
            <a:tbl>
              <a:tblPr/>
              <a:tblGrid>
                <a:gridCol w="1174172"/>
                <a:gridCol w="568618"/>
                <a:gridCol w="1293038"/>
                <a:gridCol w="1589125"/>
                <a:gridCol w="1858975"/>
              </a:tblGrid>
              <a:tr h="328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Superlative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Adjective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03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ジャズ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一番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好きです。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like jazz the best.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0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Superlative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Adjective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51845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としょかん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一番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大きい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たてものです。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library is the biggest building.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0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Superlative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2803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山本さん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一番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よく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べんきょうします。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Ms. Yamamoto studies the hardest.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60" y="16002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ja-JP" dirty="0" smtClean="0"/>
              <a:t>B. Comparatives using </a:t>
            </a:r>
            <a:r>
              <a:rPr lang="ja-JP" altLang="en-US" smtClean="0">
                <a:latin typeface="DFPKyoKaSho-W4" pitchFamily="18" charset="-128"/>
                <a:ea typeface="DFPKyoKaSho-W4" pitchFamily="18" charset="-128"/>
              </a:rPr>
              <a:t>～（の）方が～より</a:t>
            </a:r>
            <a:endParaRPr lang="en-US" altLang="ja-JP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None/>
            </a:pPr>
            <a:r>
              <a:rPr lang="en-US" altLang="ja-JP" sz="1800" dirty="0" smtClean="0"/>
              <a:t>	</a:t>
            </a:r>
          </a:p>
          <a:p>
            <a:pPr marL="514350" indent="-514350">
              <a:buNone/>
            </a:pPr>
            <a:r>
              <a:rPr lang="en-US" altLang="ja-JP" dirty="0" smtClean="0"/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ぽう４：</a:t>
            </a:r>
            <a:r>
              <a:rPr lang="en-US" altLang="ja-JP" sz="2400" dirty="0" smtClean="0"/>
              <a:t>Making comparisons using </a:t>
            </a:r>
            <a:r>
              <a:rPr lang="ja-JP" altLang="en-US" sz="2400" smtClean="0"/>
              <a:t>一番</a:t>
            </a:r>
            <a:r>
              <a:rPr lang="en-US" altLang="ja-JP" sz="2400" dirty="0" smtClean="0"/>
              <a:t> and </a:t>
            </a:r>
            <a:r>
              <a:rPr lang="ja-JP" altLang="en-US" sz="2400" smtClean="0"/>
              <a:t>～（の）方が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                </a:t>
            </a:r>
            <a:r>
              <a:rPr lang="ja-JP" altLang="en-US" sz="2400" smtClean="0"/>
              <a:t>～より</a:t>
            </a:r>
            <a:r>
              <a:rPr lang="en-US" altLang="ja-JP" sz="2400" dirty="0" smtClean="0"/>
              <a:t>, and </a:t>
            </a:r>
            <a:r>
              <a:rPr lang="ja-JP" altLang="en-US" sz="2400" smtClean="0"/>
              <a:t>～も～も</a:t>
            </a:r>
            <a:r>
              <a:rPr lang="en-US" altLang="ja-JP" sz="2400" dirty="0" smtClean="0"/>
              <a:t> and expressing lack of preference</a:t>
            </a:r>
            <a:endParaRPr lang="ja-JP" alt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6587" y="2348346"/>
          <a:ext cx="8408424" cy="2510923"/>
        </p:xfrm>
        <a:graphic>
          <a:graphicData uri="http://schemas.openxmlformats.org/drawingml/2006/table">
            <a:tbl>
              <a:tblPr/>
              <a:tblGrid>
                <a:gridCol w="1162929"/>
                <a:gridCol w="304846"/>
                <a:gridCol w="1011541"/>
                <a:gridCol w="87409"/>
                <a:gridCol w="252611"/>
                <a:gridCol w="998811"/>
                <a:gridCol w="403774"/>
                <a:gridCol w="446277"/>
                <a:gridCol w="519042"/>
                <a:gridCol w="1278082"/>
                <a:gridCol w="666709"/>
                <a:gridCol w="1276393"/>
              </a:tblGrid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(Choice A)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(Choice B)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WQ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Adejctive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とうきょう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きょうと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DFPKyoKaSho-W4" pitchFamily="18" charset="-128"/>
                        <a:ea typeface="DFPKyoKaSho-W4" pitchFamily="18" charset="-128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どちら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の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方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好きですか。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3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Which do you like better, Tokyo or Kyoto?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8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(Preferred)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(Less Preferred)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Adjective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5444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きょうと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の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方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（とうきょう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より）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好きです。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5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like Kyoto better (than Tokyo).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60" y="16002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ja-JP" dirty="0" smtClean="0"/>
              <a:t>C. Expressing lack of preference </a:t>
            </a:r>
            <a:endParaRPr lang="en-US" altLang="ja-JP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None/>
            </a:pPr>
            <a:r>
              <a:rPr lang="en-US" altLang="ja-JP" sz="1800" dirty="0" smtClean="0"/>
              <a:t>	If you don’t have preference for one item over another, use </a:t>
            </a:r>
            <a:r>
              <a:rPr lang="ja-JP" altLang="en-US" sz="1800" smtClean="0"/>
              <a:t>～も ～も</a:t>
            </a:r>
            <a:r>
              <a:rPr lang="en-US" altLang="ja-JP" sz="1800" dirty="0" smtClean="0"/>
              <a:t>. Items can be two noun phrases or two verb phrases ending with </a:t>
            </a:r>
            <a:r>
              <a:rPr lang="ja-JP" altLang="en-US" sz="1800" smtClean="0"/>
              <a:t>の</a:t>
            </a:r>
            <a:r>
              <a:rPr lang="en-US" altLang="ja-JP" sz="1800" dirty="0" smtClean="0"/>
              <a:t>.	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ぽう４：</a:t>
            </a:r>
            <a:r>
              <a:rPr lang="en-US" altLang="ja-JP" sz="2400" dirty="0" smtClean="0"/>
              <a:t>Making comparisons using </a:t>
            </a:r>
            <a:r>
              <a:rPr lang="ja-JP" altLang="en-US" sz="2400" smtClean="0"/>
              <a:t>一番</a:t>
            </a:r>
            <a:r>
              <a:rPr lang="en-US" altLang="ja-JP" sz="2400" dirty="0" smtClean="0"/>
              <a:t> and </a:t>
            </a:r>
            <a:r>
              <a:rPr lang="ja-JP" altLang="en-US" sz="2400" smtClean="0"/>
              <a:t>～（の）方が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                </a:t>
            </a:r>
            <a:r>
              <a:rPr lang="ja-JP" altLang="en-US" sz="2400" smtClean="0"/>
              <a:t>～より</a:t>
            </a:r>
            <a:r>
              <a:rPr lang="en-US" altLang="ja-JP" sz="2400" dirty="0" smtClean="0"/>
              <a:t>, and </a:t>
            </a:r>
            <a:r>
              <a:rPr lang="ja-JP" altLang="en-US" sz="2400" smtClean="0"/>
              <a:t>～も～も</a:t>
            </a:r>
            <a:r>
              <a:rPr lang="en-US" altLang="ja-JP" sz="2400" dirty="0" smtClean="0"/>
              <a:t> and expressing lack of preference</a:t>
            </a:r>
            <a:endParaRPr lang="ja-JP" altLang="en-US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93951" y="4513870"/>
          <a:ext cx="6225309" cy="1842480"/>
        </p:xfrm>
        <a:graphic>
          <a:graphicData uri="http://schemas.openxmlformats.org/drawingml/2006/table">
            <a:tbl>
              <a:tblPr/>
              <a:tblGrid>
                <a:gridCol w="1208797"/>
                <a:gridCol w="818264"/>
                <a:gridCol w="1101866"/>
                <a:gridCol w="822913"/>
                <a:gridCol w="2273469"/>
              </a:tblGrid>
              <a:tr h="302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Noun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 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9238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とうきょう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きょうと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です。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like both Tokyo and Kyoto.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7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 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9094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とうきょう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きょうと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好きじ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ゃありません。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don't like either 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okyo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 Kyoto.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0709" y="3148445"/>
          <a:ext cx="7548552" cy="1015467"/>
        </p:xfrm>
        <a:graphic>
          <a:graphicData uri="http://schemas.openxmlformats.org/drawingml/2006/table">
            <a:tbl>
              <a:tblPr/>
              <a:tblGrid>
                <a:gridCol w="1146464"/>
                <a:gridCol w="311727"/>
                <a:gridCol w="893618"/>
                <a:gridCol w="322118"/>
                <a:gridCol w="768928"/>
                <a:gridCol w="415636"/>
                <a:gridCol w="613064"/>
                <a:gridCol w="768927"/>
                <a:gridCol w="2308070"/>
              </a:tblGrid>
              <a:tr h="249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(Choice A)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(Choice B)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WQ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Noun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Adejctive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1927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とうきょう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きょうと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と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どちら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の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方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が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好きですか。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5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Which do you like better, Tokyo or Kyoto?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5660" y="6173787"/>
            <a:ext cx="2133600" cy="365125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66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/>
              <a:t>ぶん</a:t>
            </a:r>
            <a:r>
              <a:rPr lang="ja-JP" altLang="en-US" sz="2400" smtClean="0"/>
              <a:t>ぽう５：</a:t>
            </a:r>
            <a:r>
              <a:rPr lang="en-US" altLang="ja-JP" sz="2400" dirty="0" smtClean="0"/>
              <a:t>Giving reasons using the plain form + </a:t>
            </a:r>
            <a:r>
              <a:rPr lang="ja-JP" altLang="en-US" sz="2400" smtClean="0"/>
              <a:t>ので</a:t>
            </a:r>
            <a:endParaRPr lang="ja-JP" alt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The conjunction </a:t>
            </a:r>
            <a:r>
              <a:rPr lang="ja-JP" altLang="en-US" sz="1400" smtClean="0"/>
              <a:t>ので </a:t>
            </a:r>
            <a:r>
              <a:rPr lang="en-US" altLang="ja-JP" sz="1400" dirty="0" smtClean="0"/>
              <a:t>indicates a reason, and it is attached to the end of the clause that expresses the reason. If a sentence contains both a reason and result, the clause for the reason must come before the clause indicating the result.</a:t>
            </a:r>
          </a:p>
          <a:p>
            <a:r>
              <a:rPr lang="en-US" altLang="ja-JP" sz="1400" dirty="0" smtClean="0"/>
              <a:t>The </a:t>
            </a:r>
            <a:r>
              <a:rPr lang="ja-JP" altLang="en-US" sz="1400" smtClean="0"/>
              <a:t>～ので</a:t>
            </a:r>
            <a:r>
              <a:rPr lang="en-US" altLang="ja-JP" sz="1400" dirty="0" smtClean="0"/>
              <a:t> construction is preceded by a clause ending with the plain form of a verb or adjective.</a:t>
            </a:r>
          </a:p>
          <a:p>
            <a:r>
              <a:rPr lang="en-US" altLang="ja-JP" sz="1400" dirty="0" smtClean="0"/>
              <a:t>In the case of </a:t>
            </a:r>
            <a:r>
              <a:rPr lang="ja-JP" altLang="en-US" sz="1400" smtClean="0"/>
              <a:t>な</a:t>
            </a:r>
            <a:r>
              <a:rPr lang="en-US" altLang="ja-JP" sz="1400" dirty="0" smtClean="0"/>
              <a:t>-adjectives, the affirmative is expressed by using the stem + </a:t>
            </a:r>
            <a:r>
              <a:rPr lang="ja-JP" altLang="en-US" sz="1400" smtClean="0"/>
              <a:t>ので</a:t>
            </a:r>
            <a:r>
              <a:rPr lang="en-US" altLang="ja-JP" sz="1400" dirty="0" smtClean="0"/>
              <a:t>.</a:t>
            </a:r>
          </a:p>
          <a:p>
            <a:endParaRPr lang="en-US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88999" y="3116297"/>
          <a:ext cx="8016009" cy="1105658"/>
        </p:xfrm>
        <a:graphic>
          <a:graphicData uri="http://schemas.openxmlformats.org/drawingml/2006/table">
            <a:tbl>
              <a:tblPr/>
              <a:tblGrid>
                <a:gridCol w="3444010"/>
                <a:gridCol w="789709"/>
                <a:gridCol w="3782290"/>
              </a:tblGrid>
              <a:tr h="39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Clause (Reason)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Clause (result)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0849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来週から　テストが　</a:t>
                      </a:r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はじまる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ので、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今週は　よく　べんきょうします。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3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will study hard this week because exams begin next week.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88999" y="4696691"/>
          <a:ext cx="8016009" cy="1043312"/>
        </p:xfrm>
        <a:graphic>
          <a:graphicData uri="http://schemas.openxmlformats.org/drawingml/2006/table">
            <a:tbl>
              <a:tblPr/>
              <a:tblGrid>
                <a:gridCol w="3548371"/>
                <a:gridCol w="882496"/>
                <a:gridCol w="3585142"/>
              </a:tblGrid>
              <a:tr h="36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Clause (Reason)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Clause (result)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いちごが　</a:t>
                      </a:r>
                      <a:r>
                        <a:rPr lang="ja-JP" altLang="en-US" sz="1800" b="1" i="0" u="none" strike="noStrike" smtClean="0">
                          <a:solidFill>
                            <a:srgbClr val="FF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すき</a:t>
                      </a:r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ので、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DFPKyoKaSho-W4" pitchFamily="18" charset="-128"/>
                          <a:ea typeface="DFPKyoKaSho-W4" pitchFamily="18" charset="-128"/>
                        </a:rPr>
                        <a:t>よく　かいます。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like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strawberries, so I often buy some.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</TotalTime>
  <Words>1087</Words>
  <Application>Microsoft Office PowerPoint</Application>
  <PresentationFormat>On-screen Show (4:3)</PresentationFormat>
  <Paragraphs>319</Paragraphs>
  <Slides>33</Slides>
  <Notes>0</Notes>
  <HiddenSlides>0</HiddenSlides>
  <MMClips>15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Equity</vt:lpstr>
      <vt:lpstr>にほんご JPN101</vt:lpstr>
      <vt:lpstr>１２月７日月曜日</vt:lpstr>
      <vt:lpstr>ぶんぽう</vt:lpstr>
      <vt:lpstr>ぶんぽう４：Making comparisons using 一番 and ～（の）方が                      ～より, and ～も～も and expressing lack of preference</vt:lpstr>
      <vt:lpstr>ぶんぽう４：Making comparisons using 一番 and ～（の）方が                      ～より, and ～も～も and expressing lack of preference</vt:lpstr>
      <vt:lpstr>ぶんぽう４：Making comparisons using 一番 and ～（の）方が                      ～より, and ～も～も and expressing lack of preference</vt:lpstr>
      <vt:lpstr>ぶんぽう４：Making comparisons using 一番 and ～（の）方が                      ～より, and ～も～も and expressing lack of preference</vt:lpstr>
      <vt:lpstr>ぶんぽう４：Making comparisons using 一番 and ～（の）方が                      ～より, and ～も～も and expressing lack of preference</vt:lpstr>
      <vt:lpstr>ぶんぽう５：Giving reasons using the plain form + ので</vt:lpstr>
      <vt:lpstr>ぶんぽう５：Giving reasons using the plain form + ので</vt:lpstr>
      <vt:lpstr>ぶんぽう５：Giving reasons using the plain form + ので</vt:lpstr>
      <vt:lpstr>ぶんぽう５：Giving reasons using the plain form + ので</vt:lpstr>
      <vt:lpstr>ぶんぽう５：Giving reasons using the plain form + ので</vt:lpstr>
      <vt:lpstr>ぶんぽう５：Giving reasons using the plain form + ので</vt:lpstr>
      <vt:lpstr>ぶんぽう５：Giving reasons using the plain form + ので</vt:lpstr>
      <vt:lpstr>ぶんぽう５：Giving reasons using the plain form + ので</vt:lpstr>
      <vt:lpstr>かんじ</vt:lpstr>
      <vt:lpstr>きょうのかんじ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Yukari Tokumasu</dc:creator>
  <cp:lastModifiedBy>tokumasu</cp:lastModifiedBy>
  <cp:revision>370</cp:revision>
  <dcterms:created xsi:type="dcterms:W3CDTF">2009-12-07T00:48:38Z</dcterms:created>
  <dcterms:modified xsi:type="dcterms:W3CDTF">2010-02-01T22:25:08Z</dcterms:modified>
</cp:coreProperties>
</file>