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2" r:id="rId5"/>
  </p:sldMasterIdLst>
  <p:notesMasterIdLst>
    <p:notesMasterId r:id="rId26"/>
  </p:notesMasterIdLst>
  <p:handoutMasterIdLst>
    <p:handoutMasterId r:id="rId27"/>
  </p:handoutMasterIdLst>
  <p:sldIdLst>
    <p:sldId id="300" r:id="rId6"/>
    <p:sldId id="507" r:id="rId7"/>
    <p:sldId id="642" r:id="rId8"/>
    <p:sldId id="643" r:id="rId9"/>
    <p:sldId id="634" r:id="rId10"/>
    <p:sldId id="644" r:id="rId11"/>
    <p:sldId id="641" r:id="rId12"/>
    <p:sldId id="645" r:id="rId13"/>
    <p:sldId id="646" r:id="rId14"/>
    <p:sldId id="655" r:id="rId15"/>
    <p:sldId id="647" r:id="rId16"/>
    <p:sldId id="619" r:id="rId17"/>
    <p:sldId id="588" r:id="rId18"/>
    <p:sldId id="649" r:id="rId19"/>
    <p:sldId id="650" r:id="rId20"/>
    <p:sldId id="651" r:id="rId21"/>
    <p:sldId id="652" r:id="rId22"/>
    <p:sldId id="654" r:id="rId23"/>
    <p:sldId id="595" r:id="rId24"/>
    <p:sldId id="597" r:id="rId2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52" autoAdjust="0"/>
  </p:normalViewPr>
  <p:slideViewPr>
    <p:cSldViewPr snapToGrid="0" snapToObjects="1">
      <p:cViewPr varScale="1">
        <p:scale>
          <a:sx n="55" d="100"/>
          <a:sy n="55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smtClean="0"/>
              <a:t>Dec. 8, 2009</a:t>
            </a:r>
            <a:endParaRPr lang="en-US" altLang="ja-JP" b="1" dirty="0"/>
          </a:p>
          <a:p>
            <a:r>
              <a:rPr lang="en-US" altLang="ja-JP" b="1" dirty="0" smtClean="0"/>
              <a:t>(Tuesday)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/>
              <a:t>にほんご</a:t>
            </a:r>
            <a:br>
              <a:rPr lang="ja-JP" altLang="en-US"/>
            </a:br>
            <a:r>
              <a:rPr lang="en-US" altLang="ja-JP" dirty="0"/>
              <a:t>JPN101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23111" y="5037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0491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ja-JP" sz="1800" dirty="0"/>
              <a:t>Work with a new partner. Tell your new partner what your previous partner </a:t>
            </a:r>
            <a:r>
              <a:rPr lang="en-US" altLang="ja-JP" sz="1800" dirty="0" smtClean="0"/>
              <a:t>likes and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ja-JP" sz="1800" dirty="0" smtClean="0"/>
              <a:t> </a:t>
            </a:r>
            <a:r>
              <a:rPr lang="en-US" altLang="ja-JP" sz="1800" dirty="0"/>
              <a:t>dislikes.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ja-JP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ja-JP" sz="2400" dirty="0">
                <a:latin typeface="DFPKyoKaSho-W4" pitchFamily="18" charset="-128"/>
                <a:ea typeface="DFPKyoKaSho-W4" pitchFamily="18" charset="-128"/>
              </a:rPr>
              <a:t>〜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さんは、</a:t>
            </a:r>
            <a:r>
              <a:rPr lang="en-US" altLang="ja-JP" sz="2400" dirty="0">
                <a:latin typeface="DFPKyoKaSho-W4" pitchFamily="18" charset="-128"/>
                <a:ea typeface="DFPKyoKaSho-W4" pitchFamily="18" charset="-128"/>
              </a:rPr>
              <a:t>〜</a:t>
            </a:r>
            <a:r>
              <a:rPr lang="ja-JP" altLang="en-US" sz="2400" u="sng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が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好きです。</a:t>
            </a:r>
            <a:r>
              <a:rPr lang="en-US" altLang="ja-JP" sz="2400" dirty="0">
                <a:latin typeface="DFPKyoKaSho-W4" pitchFamily="18" charset="-128"/>
                <a:ea typeface="DFPKyoKaSho-W4" pitchFamily="18" charset="-128"/>
              </a:rPr>
              <a:t>〜</a:t>
            </a:r>
            <a:r>
              <a:rPr lang="ja-JP" altLang="en-US" sz="2400" u="sng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も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好きです。</a:t>
            </a:r>
            <a:endParaRPr lang="en-US" altLang="ja-JP" sz="2400" dirty="0">
              <a:latin typeface="DFPKyoKaSho-W4" pitchFamily="18" charset="-128"/>
              <a:ea typeface="DFPKyoKaSho-W4" pitchFamily="18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sz="2400" u="sng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でも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、</a:t>
            </a:r>
            <a:r>
              <a:rPr lang="en-US" altLang="ja-JP" sz="2400" dirty="0">
                <a:latin typeface="DFPKyoKaSho-W4" pitchFamily="18" charset="-128"/>
                <a:ea typeface="DFPKyoKaSho-W4" pitchFamily="18" charset="-128"/>
              </a:rPr>
              <a:t>〜</a:t>
            </a:r>
            <a:r>
              <a:rPr lang="ja-JP" altLang="en-US" sz="2400" u="sng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は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好きじゃありません。</a:t>
            </a:r>
            <a:endParaRPr lang="en-US" altLang="ja-JP" sz="2400" dirty="0">
              <a:latin typeface="DFPKyoKaSho-W4" pitchFamily="18" charset="-128"/>
              <a:ea typeface="DFPKyoKaSho-W4" pitchFamily="18" charset="-128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ja-JP" sz="2400" dirty="0">
              <a:latin typeface="DFPKyoKaSho-W4" pitchFamily="18" charset="-128"/>
              <a:ea typeface="DFPKyoKaSho-W4" pitchFamily="18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ja-JP" sz="2400" dirty="0">
                <a:latin typeface="DFPKyoKaSho-W4" pitchFamily="18" charset="-128"/>
                <a:ea typeface="DFPKyoKaSho-W4" pitchFamily="18" charset="-128"/>
              </a:rPr>
              <a:t>〜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さんは、</a:t>
            </a:r>
            <a:r>
              <a:rPr lang="en-US" altLang="ja-JP" sz="2400" dirty="0">
                <a:latin typeface="DFPKyoKaSho-W4" pitchFamily="18" charset="-128"/>
                <a:ea typeface="DFPKyoKaSho-W4" pitchFamily="18" charset="-128"/>
              </a:rPr>
              <a:t>〜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と</a:t>
            </a:r>
            <a:r>
              <a:rPr lang="en-US" altLang="ja-JP" sz="2400" dirty="0">
                <a:latin typeface="DFPKyoKaSho-W4" pitchFamily="18" charset="-128"/>
                <a:ea typeface="DFPKyoKaSho-W4" pitchFamily="18" charset="-128"/>
              </a:rPr>
              <a:t>〜</a:t>
            </a:r>
            <a:r>
              <a:rPr lang="ja-JP" altLang="en-US" sz="2400" u="sng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が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好きです</a:t>
            </a:r>
            <a:r>
              <a:rPr lang="ja-JP" altLang="en-US" sz="2400" u="sng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が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、</a:t>
            </a:r>
            <a:r>
              <a:rPr lang="en-US" altLang="ja-JP" sz="2400" dirty="0">
                <a:latin typeface="DFPKyoKaSho-W4" pitchFamily="18" charset="-128"/>
                <a:ea typeface="DFPKyoKaSho-W4" pitchFamily="18" charset="-128"/>
              </a:rPr>
              <a:t>〜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と</a:t>
            </a:r>
            <a:r>
              <a:rPr lang="en-US" altLang="ja-JP" sz="2400" dirty="0">
                <a:latin typeface="DFPKyoKaSho-W4" pitchFamily="18" charset="-128"/>
                <a:ea typeface="DFPKyoKaSho-W4" pitchFamily="18" charset="-128"/>
              </a:rPr>
              <a:t>〜</a:t>
            </a:r>
            <a:r>
              <a:rPr lang="ja-JP" altLang="en-US" sz="2400" u="sng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は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好きじゃ</a:t>
            </a:r>
            <a:endParaRPr lang="en-US" altLang="ja-JP" sz="2400" dirty="0">
              <a:latin typeface="DFPKyoKaSho-W4" pitchFamily="18" charset="-128"/>
              <a:ea typeface="DFPKyoKaSho-W4" pitchFamily="18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ありません。</a:t>
            </a:r>
            <a:endParaRPr lang="en-US" altLang="ja-JP" sz="2400" dirty="0">
              <a:latin typeface="DFPKyoKaSho-W4" pitchFamily="18" charset="-128"/>
              <a:ea typeface="DFPKyoKaSho-W4" pitchFamily="18" charset="-128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ja-JP" sz="2800" dirty="0"/>
          </a:p>
          <a:p>
            <a:pPr>
              <a:lnSpc>
                <a:spcPct val="90000"/>
              </a:lnSpc>
              <a:buFontTx/>
              <a:buNone/>
            </a:pPr>
            <a:endParaRPr lang="ja-JP" altLang="en-US" sz="2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P25 Activity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P26 Activity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583" y="1841356"/>
            <a:ext cx="7150022" cy="358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5660" y="6173787"/>
            <a:ext cx="2133600" cy="365125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966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400" dirty="0" smtClean="0"/>
              <a:t>ぶん</a:t>
            </a:r>
            <a:r>
              <a:rPr lang="ja-JP" altLang="en-US" sz="2400" smtClean="0"/>
              <a:t>ぽう５：</a:t>
            </a:r>
            <a:r>
              <a:rPr lang="en-US" altLang="ja-JP" sz="2400" dirty="0" smtClean="0"/>
              <a:t>Giving reasons using the plain form + </a:t>
            </a:r>
            <a:r>
              <a:rPr lang="ja-JP" altLang="en-US" sz="2400" smtClean="0"/>
              <a:t>ので</a:t>
            </a:r>
            <a:endParaRPr lang="ja-JP" alt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The conjunction </a:t>
            </a:r>
            <a:r>
              <a:rPr lang="ja-JP" altLang="en-US" sz="1400" smtClean="0"/>
              <a:t>ので </a:t>
            </a:r>
            <a:r>
              <a:rPr lang="en-US" altLang="ja-JP" sz="1400" dirty="0" smtClean="0"/>
              <a:t>indicates a reason, and it is attached to the end of the clause that expresses the reason. If a sentence contains both a reason and result, the clause for the reason must come before the clause indicating the result.</a:t>
            </a:r>
          </a:p>
          <a:p>
            <a:r>
              <a:rPr lang="en-US" altLang="ja-JP" sz="1400" dirty="0" smtClean="0"/>
              <a:t>The </a:t>
            </a:r>
            <a:r>
              <a:rPr lang="ja-JP" altLang="en-US" sz="1400" smtClean="0"/>
              <a:t>～ので</a:t>
            </a:r>
            <a:r>
              <a:rPr lang="en-US" altLang="ja-JP" sz="1400" dirty="0" smtClean="0"/>
              <a:t> construction is preceded by a clause ending with the plain form of a verb or adjective.</a:t>
            </a:r>
          </a:p>
          <a:p>
            <a:r>
              <a:rPr lang="en-US" altLang="ja-JP" sz="1400" dirty="0" smtClean="0"/>
              <a:t>In the case of </a:t>
            </a:r>
            <a:r>
              <a:rPr lang="ja-JP" altLang="en-US" sz="1400" smtClean="0"/>
              <a:t>な</a:t>
            </a:r>
            <a:r>
              <a:rPr lang="en-US" altLang="ja-JP" sz="1400" dirty="0" smtClean="0"/>
              <a:t>-adjectives, the affirmative is expressed by using the stem + </a:t>
            </a:r>
            <a:r>
              <a:rPr lang="ja-JP" altLang="en-US" sz="1400" smtClean="0"/>
              <a:t>ので</a:t>
            </a:r>
            <a:r>
              <a:rPr lang="en-US" altLang="ja-JP" sz="1400" dirty="0" smtClean="0"/>
              <a:t>.</a:t>
            </a:r>
          </a:p>
          <a:p>
            <a:endParaRPr lang="en-US" sz="1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88999" y="3116297"/>
          <a:ext cx="8016009" cy="1105658"/>
        </p:xfrm>
        <a:graphic>
          <a:graphicData uri="http://schemas.openxmlformats.org/drawingml/2006/table">
            <a:tbl>
              <a:tblPr/>
              <a:tblGrid>
                <a:gridCol w="3444010"/>
                <a:gridCol w="789709"/>
                <a:gridCol w="3782290"/>
              </a:tblGrid>
              <a:tr h="395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Clause (Reason)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Particle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Clause (result)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408491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来週から　テストが　</a:t>
                      </a:r>
                      <a:r>
                        <a:rPr lang="ja-JP" altLang="en-US" sz="1800" b="1" i="0" u="none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はじまる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ので、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今週は　よく　べんきょうします。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3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 will study hard this week because exams begin next week.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888999" y="4696691"/>
          <a:ext cx="8016009" cy="1043312"/>
        </p:xfrm>
        <a:graphic>
          <a:graphicData uri="http://schemas.openxmlformats.org/drawingml/2006/table">
            <a:tbl>
              <a:tblPr/>
              <a:tblGrid>
                <a:gridCol w="3548371"/>
                <a:gridCol w="882496"/>
                <a:gridCol w="3585142"/>
              </a:tblGrid>
              <a:tr h="3679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Clause (Reason)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Particle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Clause (result)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39485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いちごが　</a:t>
                      </a:r>
                      <a:r>
                        <a:rPr lang="ja-JP" altLang="en-US" sz="1800" b="1" i="0" u="none" strike="noStrike" smtClean="0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すき</a:t>
                      </a:r>
                      <a:r>
                        <a:rPr lang="ja-JP" altLang="en-US" sz="1800" b="1" i="0" u="none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な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ので、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よく　かいます。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like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strawberries, so I often buy some.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966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400" dirty="0" smtClean="0"/>
              <a:t>ぶん</a:t>
            </a:r>
            <a:r>
              <a:rPr lang="ja-JP" altLang="en-US" sz="2400" smtClean="0"/>
              <a:t>ぽう５：</a:t>
            </a:r>
            <a:r>
              <a:rPr lang="en-US" altLang="ja-JP" sz="2400" dirty="0" smtClean="0"/>
              <a:t>Giving reasons using the plain form + </a:t>
            </a:r>
            <a:r>
              <a:rPr lang="ja-JP" altLang="en-US" sz="2400" smtClean="0"/>
              <a:t>ので</a:t>
            </a:r>
            <a:endParaRPr lang="ja-JP" alt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7639"/>
            <a:ext cx="3875809" cy="177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84563"/>
            <a:ext cx="3875809" cy="142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219700"/>
            <a:ext cx="4042064" cy="141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002232" y="2992582"/>
          <a:ext cx="5101936" cy="2351811"/>
        </p:xfrm>
        <a:graphic>
          <a:graphicData uri="http://schemas.openxmlformats.org/drawingml/2006/table">
            <a:tbl>
              <a:tblPr/>
              <a:tblGrid>
                <a:gridCol w="1212497"/>
                <a:gridCol w="1590418"/>
                <a:gridCol w="2299021"/>
              </a:tblGrid>
              <a:tr h="3359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Dictionary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Affirmative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3359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きれい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きれい</a:t>
                      </a:r>
                      <a:r>
                        <a:rPr lang="ja-JP" altLang="en-US" sz="1600" b="1" i="0" u="sng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な</a:t>
                      </a:r>
                      <a:r>
                        <a:rPr lang="ja-JP" altLang="en-US" sz="1600" b="0" i="0" u="none" strike="noStrike">
                          <a:solidFill>
                            <a:srgbClr val="00B0F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ので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きれい</a:t>
                      </a:r>
                      <a:r>
                        <a:rPr lang="ja-JP" altLang="en-US" sz="1600" b="1" i="0" u="sng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じゃない</a:t>
                      </a:r>
                      <a:r>
                        <a:rPr lang="ja-JP" altLang="en-US" sz="1600" b="0" i="0" u="none" strike="noStrike">
                          <a:solidFill>
                            <a:srgbClr val="00B0F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ので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9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ざんねん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ざんねん</a:t>
                      </a:r>
                      <a:r>
                        <a:rPr lang="ja-JP" altLang="en-US" sz="1600" b="1" i="0" u="sng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な</a:t>
                      </a:r>
                      <a:r>
                        <a:rPr lang="ja-JP" altLang="en-US" sz="1600" b="0" i="0" u="none" strike="noStrike">
                          <a:solidFill>
                            <a:srgbClr val="00B0F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ので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ざんねん</a:t>
                      </a:r>
                      <a:r>
                        <a:rPr lang="ja-JP" altLang="en-US" sz="1600" b="0" i="0" u="sng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じゃない</a:t>
                      </a:r>
                      <a:r>
                        <a:rPr lang="ja-JP" altLang="en-US" sz="1600" b="0" i="0" u="none" strike="noStrike">
                          <a:solidFill>
                            <a:srgbClr val="00B0F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ので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9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学生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学生</a:t>
                      </a:r>
                      <a:r>
                        <a:rPr lang="ja-JP" altLang="en-US" sz="1600" b="1" i="0" u="sng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な</a:t>
                      </a:r>
                      <a:r>
                        <a:rPr lang="ja-JP" altLang="en-US" sz="1600" b="0" i="0" u="none" strike="noStrike">
                          <a:solidFill>
                            <a:srgbClr val="00B0F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ので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がくせいじ</a:t>
                      </a:r>
                      <a:r>
                        <a:rPr lang="ja-JP" altLang="en-US" sz="1600" b="1" i="0" u="sng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ゃない</a:t>
                      </a:r>
                      <a:r>
                        <a:rPr lang="ja-JP" altLang="en-US" sz="1600" b="0" i="0" u="none" strike="noStrike">
                          <a:solidFill>
                            <a:srgbClr val="00B0F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ので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9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日本人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日本人</a:t>
                      </a:r>
                      <a:r>
                        <a:rPr lang="ja-JP" altLang="en-US" sz="1600" b="1" i="0" u="sng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な</a:t>
                      </a:r>
                      <a:r>
                        <a:rPr lang="ja-JP" altLang="en-US" sz="1600" b="0" i="0" u="none" strike="noStrike">
                          <a:solidFill>
                            <a:srgbClr val="00B0F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ので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日本人</a:t>
                      </a:r>
                      <a:r>
                        <a:rPr lang="ja-JP" altLang="en-US" sz="1600" b="1" i="0" u="sng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じゃない</a:t>
                      </a:r>
                      <a:r>
                        <a:rPr lang="ja-JP" altLang="en-US" sz="1600" b="0" i="0" u="none" strike="noStrike">
                          <a:solidFill>
                            <a:srgbClr val="00B0F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ので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9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いそがしい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いそがしい</a:t>
                      </a:r>
                      <a:r>
                        <a:rPr lang="ja-JP" altLang="en-US" sz="1600" b="0" i="0" u="none" strike="noStrike" smtClean="0">
                          <a:solidFill>
                            <a:srgbClr val="00B0F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ので</a:t>
                      </a:r>
                      <a:endParaRPr lang="ja-JP" altLang="en-US" sz="1600" b="0" i="0" u="none" strike="noStrike">
                        <a:solidFill>
                          <a:srgbClr val="00B0F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いそがし</a:t>
                      </a:r>
                      <a:r>
                        <a:rPr lang="ja-JP" altLang="en-US" sz="1600" b="1" i="0" u="sng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くない</a:t>
                      </a:r>
                      <a:r>
                        <a:rPr lang="ja-JP" altLang="en-US" sz="1600" b="0" i="0" u="none" strike="noStrike">
                          <a:solidFill>
                            <a:srgbClr val="00B0F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ので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9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おもしろい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おもしろい</a:t>
                      </a:r>
                      <a:r>
                        <a:rPr lang="ja-JP" altLang="en-US" sz="1600" b="0" i="0" u="none" strike="noStrike">
                          <a:solidFill>
                            <a:srgbClr val="00B0F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ので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おもしろ</a:t>
                      </a:r>
                      <a:r>
                        <a:rPr lang="ja-JP" altLang="en-US" sz="1600" b="1" i="0" u="sng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くない</a:t>
                      </a:r>
                      <a:r>
                        <a:rPr lang="ja-JP" altLang="en-US" sz="1600" b="0" i="0" u="none" strike="noStrike">
                          <a:solidFill>
                            <a:srgbClr val="00B0F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ので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257799" y="3806389"/>
            <a:ext cx="1465119" cy="2103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0" y="3806389"/>
            <a:ext cx="2109355" cy="2103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57799" y="4114800"/>
            <a:ext cx="1465119" cy="2103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257799" y="4480560"/>
            <a:ext cx="1465119" cy="2103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257799" y="4805640"/>
            <a:ext cx="1465119" cy="2103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257799" y="5134081"/>
            <a:ext cx="1465119" cy="2103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858000" y="4114800"/>
            <a:ext cx="2109355" cy="2103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858000" y="4480560"/>
            <a:ext cx="2109355" cy="2103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858000" y="4805640"/>
            <a:ext cx="2109355" cy="2103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858000" y="5134081"/>
            <a:ext cx="2109355" cy="2103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966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400" dirty="0" smtClean="0"/>
              <a:t>ぶん</a:t>
            </a:r>
            <a:r>
              <a:rPr lang="ja-JP" altLang="en-US" sz="2400" smtClean="0"/>
              <a:t>ぽう５：</a:t>
            </a:r>
            <a:r>
              <a:rPr lang="en-US" altLang="ja-JP" sz="2400" dirty="0" smtClean="0"/>
              <a:t>Giving reasons using the plain form + </a:t>
            </a:r>
            <a:r>
              <a:rPr lang="ja-JP" altLang="en-US" sz="2400" smtClean="0"/>
              <a:t>ので</a:t>
            </a:r>
            <a:endParaRPr lang="ja-JP" altLang="en-US" sz="2400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3503"/>
            <a:ext cx="3745386" cy="157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" y="3369632"/>
            <a:ext cx="3745386" cy="129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05640"/>
            <a:ext cx="3745386" cy="129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886201" y="2600707"/>
          <a:ext cx="5122717" cy="2428496"/>
        </p:xfrm>
        <a:graphic>
          <a:graphicData uri="http://schemas.openxmlformats.org/drawingml/2006/table">
            <a:tbl>
              <a:tblPr/>
              <a:tblGrid>
                <a:gridCol w="1217436"/>
                <a:gridCol w="1596896"/>
                <a:gridCol w="2308385"/>
              </a:tblGrid>
              <a:tr h="34692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ます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form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Affirmative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34692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はなします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はなす</a:t>
                      </a:r>
                      <a:r>
                        <a:rPr lang="ja-JP" altLang="en-US" sz="1600" b="0" i="0" u="none" strike="noStrike">
                          <a:solidFill>
                            <a:srgbClr val="00B0F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ので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はな</a:t>
                      </a:r>
                      <a:r>
                        <a:rPr lang="ja-JP" altLang="en-US" sz="1600" b="1" i="0" u="sng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さ</a:t>
                      </a:r>
                      <a:r>
                        <a:rPr lang="ja-JP" altLang="en-US" sz="1600" b="0" i="0" u="none" strike="noStrike">
                          <a:solidFill>
                            <a:srgbClr val="00B05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ない</a:t>
                      </a:r>
                      <a:r>
                        <a:rPr lang="ja-JP" altLang="en-US" sz="1600" b="0" i="0" u="none" strike="noStrike">
                          <a:solidFill>
                            <a:srgbClr val="00B0F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ので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2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あそびます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あそぶ</a:t>
                      </a:r>
                      <a:r>
                        <a:rPr lang="ja-JP" altLang="en-US" sz="1600" b="0" i="0" u="none" strike="noStrike">
                          <a:solidFill>
                            <a:srgbClr val="00B0F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ので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あそ</a:t>
                      </a:r>
                      <a:r>
                        <a:rPr lang="ja-JP" altLang="en-US" sz="1600" b="1" i="0" u="sng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ば</a:t>
                      </a:r>
                      <a:r>
                        <a:rPr lang="ja-JP" altLang="en-US" sz="1600" b="0" i="0" u="none" strike="noStrike">
                          <a:solidFill>
                            <a:srgbClr val="00B05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ない</a:t>
                      </a:r>
                      <a:r>
                        <a:rPr lang="ja-JP" altLang="en-US" sz="1600" b="0" i="0" u="none" strike="noStrike">
                          <a:solidFill>
                            <a:srgbClr val="00B0F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ので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2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のみます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のむ</a:t>
                      </a:r>
                      <a:r>
                        <a:rPr lang="ja-JP" altLang="en-US" sz="1600" b="0" i="0" u="none" strike="noStrike">
                          <a:solidFill>
                            <a:srgbClr val="00B0F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ので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の</a:t>
                      </a:r>
                      <a:r>
                        <a:rPr lang="ja-JP" altLang="en-US" sz="1600" b="1" i="0" u="sng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ま</a:t>
                      </a:r>
                      <a:r>
                        <a:rPr lang="ja-JP" altLang="en-US" sz="1600" b="0" i="0" u="none" strike="noStrike">
                          <a:solidFill>
                            <a:srgbClr val="00B05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ない</a:t>
                      </a:r>
                      <a:r>
                        <a:rPr lang="ja-JP" altLang="en-US" sz="1600" b="0" i="0" u="none" strike="noStrike">
                          <a:solidFill>
                            <a:srgbClr val="00B0F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ので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2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およぎます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およぐ</a:t>
                      </a:r>
                      <a:r>
                        <a:rPr lang="ja-JP" altLang="en-US" sz="1600" b="0" i="0" u="none" strike="noStrike">
                          <a:solidFill>
                            <a:srgbClr val="00B0F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ので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およ</a:t>
                      </a:r>
                      <a:r>
                        <a:rPr lang="ja-JP" altLang="en-US" sz="1600" b="1" i="0" u="sng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が</a:t>
                      </a:r>
                      <a:r>
                        <a:rPr lang="ja-JP" altLang="en-US" sz="1600" b="0" i="0" u="none" strike="noStrike">
                          <a:solidFill>
                            <a:srgbClr val="00B05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ない</a:t>
                      </a:r>
                      <a:r>
                        <a:rPr lang="ja-JP" altLang="en-US" sz="1600" b="0" i="0" u="none" strike="noStrike">
                          <a:solidFill>
                            <a:srgbClr val="00B0F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ので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2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おきます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おきる</a:t>
                      </a:r>
                      <a:r>
                        <a:rPr lang="ja-JP" altLang="en-US" sz="1600" b="0" i="0" u="none" strike="noStrike">
                          <a:solidFill>
                            <a:srgbClr val="00B0F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ので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おき</a:t>
                      </a:r>
                      <a:r>
                        <a:rPr lang="ja-JP" altLang="en-US" sz="1600" b="0" i="0" u="none" strike="noStrike">
                          <a:solidFill>
                            <a:srgbClr val="00B05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ない</a:t>
                      </a:r>
                      <a:r>
                        <a:rPr lang="ja-JP" altLang="en-US" sz="1600" b="0" i="0" u="none" strike="noStrike">
                          <a:solidFill>
                            <a:srgbClr val="00B0F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ので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2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ねる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ねる</a:t>
                      </a:r>
                      <a:r>
                        <a:rPr lang="ja-JP" altLang="en-US" sz="1600" b="0" i="0" u="none" strike="noStrike">
                          <a:solidFill>
                            <a:srgbClr val="00B0F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ので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ね</a:t>
                      </a:r>
                      <a:r>
                        <a:rPr lang="ja-JP" altLang="en-US" sz="1600" b="0" i="0" u="none" strike="noStrike">
                          <a:solidFill>
                            <a:srgbClr val="00B05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ない</a:t>
                      </a:r>
                      <a:r>
                        <a:rPr lang="ja-JP" altLang="en-US" sz="1600" b="0" i="0" u="none" strike="noStrike">
                          <a:solidFill>
                            <a:srgbClr val="00B0F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ので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144786" y="3108960"/>
            <a:ext cx="1224841" cy="2103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766560" y="3108960"/>
            <a:ext cx="2109355" cy="2103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144786" y="3471672"/>
            <a:ext cx="1224841" cy="2103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144786" y="3807506"/>
            <a:ext cx="1224841" cy="2103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44786" y="4162392"/>
            <a:ext cx="1224841" cy="2103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144786" y="4453457"/>
            <a:ext cx="1224841" cy="2103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144786" y="4818891"/>
            <a:ext cx="1224841" cy="2103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766560" y="3471672"/>
            <a:ext cx="2109355" cy="2103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766560" y="3807506"/>
            <a:ext cx="2109355" cy="2103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766560" y="4162392"/>
            <a:ext cx="2109355" cy="2103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766560" y="4453457"/>
            <a:ext cx="2109355" cy="2103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766560" y="4818891"/>
            <a:ext cx="2109355" cy="2103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21275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Change the following adjectives, nouns, and verbs in to the </a:t>
            </a:r>
            <a:r>
              <a:rPr lang="en-US" sz="1800" u="sng" dirty="0" smtClean="0"/>
              <a:t>affirmative(plain) +</a:t>
            </a:r>
            <a:r>
              <a:rPr lang="ja-JP" altLang="en-US" sz="1800" u="sng" smtClean="0"/>
              <a:t>ので</a:t>
            </a:r>
            <a:r>
              <a:rPr lang="en-US" altLang="ja-JP" sz="1800" dirty="0" smtClean="0"/>
              <a:t> and </a:t>
            </a:r>
            <a:r>
              <a:rPr lang="en-US" altLang="ja-JP" sz="1800" u="sng" dirty="0" smtClean="0"/>
              <a:t>negative(plain) +</a:t>
            </a:r>
            <a:r>
              <a:rPr lang="ja-JP" altLang="en-US" sz="1800" u="sng" smtClean="0"/>
              <a:t>ので</a:t>
            </a:r>
            <a:r>
              <a:rPr lang="en-US" altLang="ja-JP" sz="1800" dirty="0" smtClean="0"/>
              <a:t>.</a:t>
            </a:r>
          </a:p>
          <a:p>
            <a:endParaRPr lang="en-US" sz="1800" dirty="0" smtClean="0"/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りょうりを　つくります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		</a:t>
            </a:r>
            <a:r>
              <a:rPr lang="en-US" altLang="ja-JP" sz="2400" u="sng" dirty="0" smtClean="0">
                <a:latin typeface="DFPKyoKaSho-W4" pitchFamily="18" charset="-128"/>
                <a:ea typeface="DFPKyoKaSho-W4" pitchFamily="18" charset="-128"/>
              </a:rPr>
              <a:t>								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じゅぎょうは　むずかしいです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en-US" altLang="ja-JP" sz="2400" u="sng" dirty="0" smtClean="0">
                <a:latin typeface="DFPKyoKaSho-W4" pitchFamily="18" charset="-128"/>
                <a:ea typeface="DFPKyoKaSho-W4" pitchFamily="18" charset="-128"/>
              </a:rPr>
              <a:t>								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かんじを　かきます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			</a:t>
            </a:r>
            <a:r>
              <a:rPr lang="en-US" altLang="ja-JP" sz="2400" u="sng" dirty="0" smtClean="0">
                <a:latin typeface="DFPKyoKaSho-W4" pitchFamily="18" charset="-128"/>
                <a:ea typeface="DFPKyoKaSho-W4" pitchFamily="18" charset="-128"/>
              </a:rPr>
              <a:t>								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りんごが　好きです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			</a:t>
            </a:r>
            <a:r>
              <a:rPr lang="en-US" altLang="ja-JP" sz="2400" u="sng" dirty="0" smtClean="0">
                <a:latin typeface="DFPKyoKaSho-W4" pitchFamily="18" charset="-128"/>
                <a:ea typeface="DFPKyoKaSho-W4" pitchFamily="18" charset="-128"/>
              </a:rPr>
              <a:t>								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明日は　ひまです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				</a:t>
            </a:r>
            <a:r>
              <a:rPr lang="en-US" altLang="ja-JP" sz="2400" u="sng" dirty="0" smtClean="0">
                <a:latin typeface="DFPKyoKaSho-W4" pitchFamily="18" charset="-128"/>
                <a:ea typeface="DFPKyoKaSho-W4" pitchFamily="18" charset="-128"/>
              </a:rPr>
              <a:t>								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さんぽを　します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				</a:t>
            </a:r>
            <a:r>
              <a:rPr lang="en-US" altLang="ja-JP" sz="2400" u="sng" dirty="0" smtClean="0">
                <a:latin typeface="DFPKyoKaSho-W4" pitchFamily="18" charset="-128"/>
                <a:ea typeface="DFPKyoKaSho-W4" pitchFamily="18" charset="-128"/>
              </a:rPr>
              <a:t>								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友だちに　あいます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			</a:t>
            </a:r>
            <a:r>
              <a:rPr lang="en-US" altLang="ja-JP" sz="2400" u="sng" dirty="0" smtClean="0">
                <a:latin typeface="DFPKyoKaSho-W4" pitchFamily="18" charset="-128"/>
                <a:ea typeface="DFPKyoKaSho-W4" pitchFamily="18" charset="-128"/>
              </a:rPr>
              <a:t>								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えいがを　みます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				</a:t>
            </a:r>
            <a:r>
              <a:rPr lang="en-US" altLang="ja-JP" sz="2400" u="sng" dirty="0" smtClean="0">
                <a:latin typeface="DFPKyoKaSho-W4" pitchFamily="18" charset="-128"/>
                <a:ea typeface="DFPKyoKaSho-W4" pitchFamily="18" charset="-128"/>
              </a:rPr>
              <a:t>								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日本語の　先生です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			</a:t>
            </a:r>
            <a:r>
              <a:rPr lang="en-US" altLang="ja-JP" sz="2400" u="sng" dirty="0" smtClean="0">
                <a:latin typeface="DFPKyoKaSho-W4" pitchFamily="18" charset="-128"/>
                <a:ea typeface="DFPKyoKaSho-W4" pitchFamily="18" charset="-128"/>
              </a:rPr>
              <a:t>								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本を　よみます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				</a:t>
            </a:r>
            <a:r>
              <a:rPr lang="en-US" altLang="ja-JP" sz="2400" u="sng" dirty="0" smtClean="0">
                <a:latin typeface="DFPKyoKaSho-W4" pitchFamily="18" charset="-128"/>
                <a:ea typeface="DFPKyoKaSho-W4" pitchFamily="18" charset="-128"/>
              </a:rPr>
              <a:t>								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いつも　げんきです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			</a:t>
            </a:r>
            <a:r>
              <a:rPr lang="en-US" altLang="ja-JP" sz="2400" u="sng" dirty="0" smtClean="0">
                <a:latin typeface="DFPKyoKaSho-W4" pitchFamily="18" charset="-128"/>
                <a:ea typeface="DFPKyoKaSho-W4" pitchFamily="18" charset="-128"/>
              </a:rPr>
              <a:t>								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sz="1800" dirty="0" smtClean="0"/>
          </a:p>
          <a:p>
            <a:endParaRPr lang="en-US" altLang="ja-JP" sz="1800" dirty="0" smtClean="0"/>
          </a:p>
          <a:p>
            <a:endParaRPr lang="en-US" altLang="ja-JP" sz="1800" dirty="0" smtClean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966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400" dirty="0" smtClean="0"/>
              <a:t>ぶん</a:t>
            </a:r>
            <a:r>
              <a:rPr lang="ja-JP" altLang="en-US" sz="2400" smtClean="0"/>
              <a:t>ぽう５：</a:t>
            </a:r>
            <a:r>
              <a:rPr lang="en-US" altLang="ja-JP" sz="2400" dirty="0" smtClean="0"/>
              <a:t>Giving reasons using the plain form + </a:t>
            </a:r>
            <a:r>
              <a:rPr lang="ja-JP" altLang="en-US" sz="2400" smtClean="0"/>
              <a:t>ので</a:t>
            </a:r>
            <a:endParaRPr lang="ja-JP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162994" y="2469573"/>
            <a:ext cx="3825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つくる</a:t>
            </a:r>
            <a:r>
              <a:rPr lang="ja-JP" altLang="en-US" sz="16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ので</a:t>
            </a:r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／つくらない</a:t>
            </a:r>
            <a:r>
              <a:rPr lang="ja-JP" altLang="en-US" sz="16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ので</a:t>
            </a:r>
            <a:endParaRPr lang="en-US" sz="1600" b="1" dirty="0">
              <a:solidFill>
                <a:srgbClr val="00B0F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2994" y="2808127"/>
            <a:ext cx="3825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むずかしい</a:t>
            </a:r>
            <a:r>
              <a:rPr lang="ja-JP" altLang="en-US" sz="16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ので</a:t>
            </a:r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／むずかしくない</a:t>
            </a:r>
            <a:r>
              <a:rPr lang="ja-JP" altLang="en-US" sz="16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ので</a:t>
            </a:r>
            <a:endParaRPr lang="en-US" sz="1600" b="1" dirty="0">
              <a:solidFill>
                <a:srgbClr val="00B0F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2994" y="3146681"/>
            <a:ext cx="3825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かく</a:t>
            </a:r>
            <a:r>
              <a:rPr lang="ja-JP" altLang="en-US" sz="16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ので</a:t>
            </a:r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／かかない</a:t>
            </a:r>
            <a:r>
              <a:rPr lang="ja-JP" altLang="en-US" sz="16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ので</a:t>
            </a:r>
            <a:endParaRPr lang="en-US" sz="1600" b="1" dirty="0">
              <a:solidFill>
                <a:srgbClr val="00B0F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2994" y="3485235"/>
            <a:ext cx="3825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好きな</a:t>
            </a:r>
            <a:r>
              <a:rPr lang="ja-JP" altLang="en-US" sz="16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ので</a:t>
            </a:r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／好きじゃない</a:t>
            </a:r>
            <a:r>
              <a:rPr lang="ja-JP" altLang="en-US" sz="16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ので</a:t>
            </a:r>
            <a:endParaRPr lang="en-US" sz="1600" b="1" dirty="0">
              <a:solidFill>
                <a:srgbClr val="00B0F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62994" y="3957237"/>
            <a:ext cx="3825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ひまな</a:t>
            </a:r>
            <a:r>
              <a:rPr lang="ja-JP" altLang="en-US" sz="16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ので</a:t>
            </a:r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／ひまじゃない</a:t>
            </a:r>
            <a:r>
              <a:rPr lang="ja-JP" altLang="en-US" sz="16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ので</a:t>
            </a:r>
            <a:endParaRPr lang="en-US" sz="1600" b="1" dirty="0">
              <a:solidFill>
                <a:srgbClr val="00B0F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62994" y="4295791"/>
            <a:ext cx="3825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する</a:t>
            </a:r>
            <a:r>
              <a:rPr lang="ja-JP" altLang="en-US" sz="16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ので</a:t>
            </a:r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／しない</a:t>
            </a:r>
            <a:r>
              <a:rPr lang="ja-JP" altLang="en-US" sz="16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ので</a:t>
            </a:r>
            <a:endParaRPr lang="en-US" sz="1600" b="1" dirty="0">
              <a:solidFill>
                <a:srgbClr val="00B0F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62994" y="4634345"/>
            <a:ext cx="3825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あう</a:t>
            </a:r>
            <a:r>
              <a:rPr lang="ja-JP" altLang="en-US" sz="16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ので</a:t>
            </a:r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／あわない</a:t>
            </a:r>
            <a:r>
              <a:rPr lang="ja-JP" altLang="en-US" sz="16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ので</a:t>
            </a:r>
            <a:endParaRPr lang="en-US" sz="1600" b="1" dirty="0">
              <a:solidFill>
                <a:srgbClr val="00B0F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2994" y="4972899"/>
            <a:ext cx="3825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みる</a:t>
            </a:r>
            <a:r>
              <a:rPr lang="ja-JP" altLang="en-US" sz="16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ので</a:t>
            </a:r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／みない</a:t>
            </a:r>
            <a:r>
              <a:rPr lang="ja-JP" altLang="en-US" sz="16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ので</a:t>
            </a:r>
            <a:endParaRPr lang="en-US" sz="1600" b="1" dirty="0">
              <a:solidFill>
                <a:srgbClr val="00B0F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62994" y="5311453"/>
            <a:ext cx="3825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先生な</a:t>
            </a:r>
            <a:r>
              <a:rPr lang="ja-JP" altLang="en-US" sz="16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ので</a:t>
            </a:r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／先生じゃない</a:t>
            </a:r>
            <a:r>
              <a:rPr lang="ja-JP" altLang="en-US" sz="16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ので</a:t>
            </a:r>
            <a:endParaRPr lang="en-US" sz="1600" b="1" dirty="0">
              <a:solidFill>
                <a:srgbClr val="00B0F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62994" y="5819284"/>
            <a:ext cx="3825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よむ</a:t>
            </a:r>
            <a:r>
              <a:rPr lang="ja-JP" altLang="en-US" sz="16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ので</a:t>
            </a:r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／よまない</a:t>
            </a:r>
            <a:r>
              <a:rPr lang="ja-JP" altLang="en-US" sz="16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ので</a:t>
            </a:r>
            <a:endParaRPr lang="en-US" sz="1600" b="1" dirty="0">
              <a:solidFill>
                <a:srgbClr val="00B0F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2994" y="6187073"/>
            <a:ext cx="3825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げんきな</a:t>
            </a:r>
            <a:r>
              <a:rPr lang="ja-JP" altLang="en-US" sz="16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ので</a:t>
            </a:r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／げんきじゃない</a:t>
            </a:r>
            <a:r>
              <a:rPr lang="ja-JP" altLang="en-US" sz="16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ので</a:t>
            </a:r>
            <a:endParaRPr lang="en-US" sz="1600" b="1" dirty="0">
              <a:solidFill>
                <a:srgbClr val="00B0F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P36 Activity 1</a:t>
            </a:r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40465"/>
            <a:ext cx="8277204" cy="424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どうしてですか。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u="sng" smtClean="0">
                <a:latin typeface="DFPKyoKaSho-W4" pitchFamily="18" charset="-128"/>
                <a:ea typeface="DFPKyoKaSho-W4" pitchFamily="18" charset="-128"/>
              </a:rPr>
              <a:t>　　　　　　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ので、きのう あまり ねませんでした。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u="sng" smtClean="0">
                <a:latin typeface="DFPKyoKaSho-W4" pitchFamily="18" charset="-128"/>
                <a:ea typeface="DFPKyoKaSho-W4" pitchFamily="18" charset="-128"/>
              </a:rPr>
              <a:t>　　　　　　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ので、お金が ありません。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u="sng" smtClean="0">
                <a:latin typeface="DFPKyoKaSho-W4" pitchFamily="18" charset="-128"/>
                <a:ea typeface="DFPKyoKaSho-W4" pitchFamily="18" charset="-128"/>
              </a:rPr>
              <a:t>　　　　　　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ので、日本に いきます。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u="sng" smtClean="0">
                <a:latin typeface="DFPKyoKaSho-W4" pitchFamily="18" charset="-128"/>
                <a:ea typeface="DFPKyoKaSho-W4" pitchFamily="18" charset="-128"/>
              </a:rPr>
              <a:t>　　　　　　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ので、パーティーを します。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u="sng" smtClean="0">
                <a:latin typeface="DFPKyoKaSho-W4" pitchFamily="18" charset="-128"/>
                <a:ea typeface="DFPKyoKaSho-W4" pitchFamily="18" charset="-128"/>
              </a:rPr>
              <a:t>　　　　　　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ので、いそがしいです。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u="sng" smtClean="0">
                <a:latin typeface="DFPKyoKaSho-W4" pitchFamily="18" charset="-128"/>
                <a:ea typeface="DFPKyoKaSho-W4" pitchFamily="18" charset="-128"/>
              </a:rPr>
              <a:t>　　　　　　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ので、</a:t>
            </a:r>
            <a:r>
              <a:rPr lang="ja-JP" altLang="en-US" sz="2400" u="sng" smtClean="0">
                <a:latin typeface="DFPKyoKaSho-W4" pitchFamily="18" charset="-128"/>
                <a:ea typeface="DFPKyoKaSho-W4" pitchFamily="18" charset="-128"/>
              </a:rPr>
              <a:t>　　　　　　</a:t>
            </a:r>
            <a:r>
              <a:rPr lang="en-US" altLang="ja-JP" sz="2400" u="sng" dirty="0" smtClean="0">
                <a:latin typeface="DFPKyoKaSho-W4" pitchFamily="18" charset="-128"/>
                <a:ea typeface="DFPKyoKaSho-W4" pitchFamily="18" charset="-128"/>
              </a:rPr>
              <a:t>					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P36 Activity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6586" y="1643063"/>
            <a:ext cx="6271814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かんじ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ぶんぽう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よんでみましょう！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655" y="1600200"/>
            <a:ext cx="2930236" cy="5121275"/>
          </a:xfrm>
        </p:spPr>
        <p:txBody>
          <a:bodyPr>
            <a:normAutofit/>
          </a:bodyPr>
          <a:lstStyle/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毎日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時間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友だち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日本語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高校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古い大学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一番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安いたべもの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３０分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１２時半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新しい本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23062" y="1600200"/>
            <a:ext cx="3900055" cy="5121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４年生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今週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休みの日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大好き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高い山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何曜日</a:t>
            </a: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毎週</a:t>
            </a: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分かります</a:t>
            </a: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２時間</a:t>
            </a: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中国語</a:t>
            </a: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週末</a:t>
            </a: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Dictionary 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201" name="Picture 9" descr="C:\Users\tokumasu\Desktop\Nakama1_2nd\illustration-web\ch6\la_06_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6468" y="5102225"/>
            <a:ext cx="2149475" cy="1619250"/>
          </a:xfrm>
          <a:prstGeom prst="rect">
            <a:avLst/>
          </a:prstGeom>
          <a:noFill/>
        </p:spPr>
      </p:pic>
      <p:pic>
        <p:nvPicPr>
          <p:cNvPr id="2051" name="Picture 3" descr="C:\Users\tokumasu\Desktop\Nakama1_2nd\illustration-web\ch3\retur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738" y="3003804"/>
            <a:ext cx="1982787" cy="1750759"/>
          </a:xfrm>
          <a:prstGeom prst="rect">
            <a:avLst/>
          </a:prstGeom>
          <a:noFill/>
        </p:spPr>
      </p:pic>
      <p:pic>
        <p:nvPicPr>
          <p:cNvPr id="2052" name="Picture 4" descr="C:\Users\tokumasu\Desktop\Nakama1_2nd\illustration-web\ch3\show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4536" y="1417638"/>
            <a:ext cx="1755920" cy="1755920"/>
          </a:xfrm>
          <a:prstGeom prst="rect">
            <a:avLst/>
          </a:prstGeom>
          <a:noFill/>
        </p:spPr>
      </p:pic>
      <p:pic>
        <p:nvPicPr>
          <p:cNvPr id="2053" name="Picture 5" descr="C:\Users\tokumasu\Desktop\Nakama1_2nd\illustration-web\ch6\la_06_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5837" y="1575054"/>
            <a:ext cx="1817688" cy="1428750"/>
          </a:xfrm>
          <a:prstGeom prst="rect">
            <a:avLst/>
          </a:prstGeom>
          <a:noFill/>
        </p:spPr>
      </p:pic>
      <p:pic>
        <p:nvPicPr>
          <p:cNvPr id="2054" name="Picture 6" descr="C:\Users\tokumasu\Desktop\Nakama1_2nd\illustration-web\ch6\la_06_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18665" y="3451224"/>
            <a:ext cx="1727278" cy="1566141"/>
          </a:xfrm>
          <a:prstGeom prst="rect">
            <a:avLst/>
          </a:prstGeom>
          <a:noFill/>
        </p:spPr>
      </p:pic>
      <p:pic>
        <p:nvPicPr>
          <p:cNvPr id="2055" name="Picture 7" descr="C:\Users\tokumasu\Desktop\Nakama1_2nd\illustration-web\ch6\la_06_1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6468" y="1472478"/>
            <a:ext cx="2119313" cy="1785938"/>
          </a:xfrm>
          <a:prstGeom prst="rect">
            <a:avLst/>
          </a:prstGeom>
          <a:noFill/>
        </p:spPr>
      </p:pic>
      <p:pic>
        <p:nvPicPr>
          <p:cNvPr id="2056" name="Picture 8" descr="C:\Users\tokumasu\Desktop\Nakama1_2nd\illustration-web\ch6\la_06_2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5041987"/>
            <a:ext cx="2346325" cy="1679488"/>
          </a:xfrm>
          <a:prstGeom prst="rect">
            <a:avLst/>
          </a:prstGeom>
          <a:noFill/>
        </p:spPr>
      </p:pic>
      <p:pic>
        <p:nvPicPr>
          <p:cNvPr id="2057" name="Picture 9" descr="C:\Users\tokumasu\Desktop\Nakama1_2nd\illustration-web\ch6\la_06_2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4536" y="3451225"/>
            <a:ext cx="1941366" cy="1338984"/>
          </a:xfrm>
          <a:prstGeom prst="rect">
            <a:avLst/>
          </a:prstGeom>
          <a:noFill/>
        </p:spPr>
      </p:pic>
      <p:pic>
        <p:nvPicPr>
          <p:cNvPr id="2058" name="Picture 10" descr="C:\Users\tokumasu\Desktop\Nakama1_2nd\illustration-web\ch6\la_06_36New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54536" y="5118188"/>
            <a:ext cx="2079889" cy="14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417638"/>
            <a:ext cx="9144000" cy="5440362"/>
          </a:xfrm>
          <a:noFill/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てがみを かく</a:t>
            </a:r>
            <a:r>
              <a:rPr kumimoji="0" lang="en-US" altLang="ja-JP" sz="2400" dirty="0" smtClean="0">
                <a:latin typeface="DFPKyoKaSho-W4" pitchFamily="18" charset="-128"/>
                <a:ea typeface="DFPKyoKaSho-W4" pitchFamily="18" charset="-128"/>
              </a:rPr>
              <a:t>				to write a letter </a:t>
            </a:r>
            <a:endParaRPr kumimoji="0" lang="en-US" altLang="ja-JP" sz="2400" dirty="0">
              <a:latin typeface="DFPKyoKaSho-W4" pitchFamily="18" charset="-128"/>
              <a:ea typeface="DFPKyoKaSho-W4" pitchFamily="18" charset="-128"/>
            </a:endParaRPr>
          </a:p>
          <a:p>
            <a:pPr>
              <a:lnSpc>
                <a:spcPct val="80000"/>
              </a:lnSpc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プールで およぐ</a:t>
            </a:r>
            <a:r>
              <a:rPr kumimoji="0" lang="ja-JP" altLang="en-US" sz="240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kumimoji="0" lang="en-US" altLang="ja-JP" sz="2400" dirty="0" smtClean="0">
                <a:latin typeface="DFPKyoKaSho-W4" pitchFamily="18" charset="-128"/>
                <a:ea typeface="DFPKyoKaSho-W4" pitchFamily="18" charset="-128"/>
              </a:rPr>
              <a:t>			to swim in the pool</a:t>
            </a:r>
            <a:endParaRPr kumimoji="0" lang="en-US" altLang="ja-JP" sz="2400" dirty="0">
              <a:latin typeface="DFPKyoKaSho-W4" pitchFamily="18" charset="-128"/>
              <a:ea typeface="DFPKyoKaSho-W4" pitchFamily="18" charset="-128"/>
            </a:endParaRPr>
          </a:p>
          <a:p>
            <a:pPr>
              <a:lnSpc>
                <a:spcPct val="80000"/>
              </a:lnSpc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ともだちを まつ</a:t>
            </a:r>
            <a:r>
              <a:rPr kumimoji="0" lang="ja-JP" altLang="en-US" sz="240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kumimoji="0" lang="en-US" altLang="ja-JP" sz="2400" dirty="0" smtClean="0">
                <a:latin typeface="DFPKyoKaSho-W4" pitchFamily="18" charset="-128"/>
                <a:ea typeface="DFPKyoKaSho-W4" pitchFamily="18" charset="-128"/>
              </a:rPr>
              <a:t>			to 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wait for a friend</a:t>
            </a:r>
            <a:endParaRPr kumimoji="0" lang="en-US" altLang="ja-JP" sz="2400" dirty="0">
              <a:latin typeface="DFPKyoKaSho-W4" pitchFamily="18" charset="-128"/>
              <a:ea typeface="DFPKyoKaSho-W4" pitchFamily="18" charset="-128"/>
            </a:endParaRPr>
          </a:p>
          <a:p>
            <a:pPr>
              <a:lnSpc>
                <a:spcPct val="80000"/>
              </a:lnSpc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でかける</a:t>
            </a:r>
            <a:r>
              <a:rPr kumimoji="0" lang="ja-JP" altLang="en-US" sz="240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kumimoji="0" lang="en-US" altLang="ja-JP" sz="2400" dirty="0" smtClean="0">
                <a:latin typeface="DFPKyoKaSho-W4" pitchFamily="18" charset="-128"/>
                <a:ea typeface="DFPKyoKaSho-W4" pitchFamily="18" charset="-128"/>
              </a:rPr>
              <a:t>			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	to go out</a:t>
            </a:r>
            <a:endParaRPr kumimoji="0" lang="en-US" altLang="ja-JP" sz="2400" dirty="0">
              <a:latin typeface="DFPKyoKaSho-W4" pitchFamily="18" charset="-128"/>
              <a:ea typeface="DFPKyoKaSho-W4" pitchFamily="18" charset="-128"/>
            </a:endParaRPr>
          </a:p>
          <a:p>
            <a:pPr>
              <a:lnSpc>
                <a:spcPct val="80000"/>
              </a:lnSpc>
            </a:pPr>
            <a:r>
              <a:rPr kumimoji="0" lang="ja-JP" altLang="en-US" sz="2400" smtClean="0">
                <a:latin typeface="DFPKyoKaSho-W4" pitchFamily="18" charset="-128"/>
                <a:ea typeface="DFPKyoKaSho-W4" pitchFamily="18" charset="-128"/>
              </a:rPr>
              <a:t>ともだちに あう </a:t>
            </a:r>
            <a:r>
              <a:rPr kumimoji="0" lang="en-US" altLang="ja-JP" sz="2400" dirty="0" smtClean="0">
                <a:latin typeface="DFPKyoKaSho-W4" pitchFamily="18" charset="-128"/>
                <a:ea typeface="DFPKyoKaSho-W4" pitchFamily="18" charset="-128"/>
              </a:rPr>
              <a:t>			to 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meet a friend</a:t>
            </a:r>
            <a:endParaRPr kumimoji="0" lang="en-US" altLang="ja-JP" sz="2400" dirty="0">
              <a:latin typeface="DFPKyoKaSho-W4" pitchFamily="18" charset="-128"/>
              <a:ea typeface="DFPKyoKaSho-W4" pitchFamily="18" charset="-128"/>
            </a:endParaRPr>
          </a:p>
          <a:p>
            <a:pPr>
              <a:lnSpc>
                <a:spcPct val="80000"/>
              </a:lnSpc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おんがくを きく</a:t>
            </a:r>
            <a:r>
              <a:rPr kumimoji="0" lang="ja-JP" altLang="en-US" sz="240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kumimoji="0" lang="en-US" altLang="ja-JP" sz="2400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to listen to music</a:t>
            </a:r>
            <a:endParaRPr kumimoji="0" lang="en-US" altLang="ja-JP" sz="2400" dirty="0">
              <a:latin typeface="DFPKyoKaSho-W4" pitchFamily="18" charset="-128"/>
              <a:ea typeface="DFPKyoKaSho-W4" pitchFamily="18" charset="-128"/>
            </a:endParaRPr>
          </a:p>
          <a:p>
            <a:pPr>
              <a:lnSpc>
                <a:spcPct val="80000"/>
              </a:lnSpc>
            </a:pPr>
            <a:r>
              <a:rPr kumimoji="0" lang="ja-JP" altLang="en-US" sz="2400" smtClean="0">
                <a:latin typeface="DFPKyoKaSho-W4" pitchFamily="18" charset="-128"/>
                <a:ea typeface="DFPKyoKaSho-W4" pitchFamily="18" charset="-128"/>
              </a:rPr>
              <a:t>ざっしを よむ</a:t>
            </a:r>
            <a:r>
              <a:rPr kumimoji="0" lang="en-US" altLang="ja-JP" sz="2400" dirty="0" smtClean="0">
                <a:latin typeface="DFPKyoKaSho-W4" pitchFamily="18" charset="-128"/>
                <a:ea typeface="DFPKyoKaSho-W4" pitchFamily="18" charset="-128"/>
              </a:rPr>
              <a:t>			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to read a magazine</a:t>
            </a:r>
            <a:endParaRPr kumimoji="0" lang="en-US" altLang="ja-JP" sz="2400" dirty="0">
              <a:latin typeface="DFPKyoKaSho-W4" pitchFamily="18" charset="-128"/>
              <a:ea typeface="DFPKyoKaSho-W4" pitchFamily="18" charset="-128"/>
            </a:endParaRPr>
          </a:p>
          <a:p>
            <a:pPr>
              <a:lnSpc>
                <a:spcPct val="80000"/>
              </a:lnSpc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ともだちを うちに よぶ</a:t>
            </a:r>
            <a:r>
              <a:rPr kumimoji="0" lang="ja-JP" altLang="en-US" sz="240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to invite a friend over</a:t>
            </a:r>
            <a:endParaRPr kumimoji="0" lang="en-US" altLang="ja-JP" sz="2400" dirty="0">
              <a:latin typeface="DFPKyoKaSho-W4" pitchFamily="18" charset="-128"/>
              <a:ea typeface="DFPKyoKaSho-W4" pitchFamily="18" charset="-128"/>
            </a:endParaRPr>
          </a:p>
          <a:p>
            <a:pPr>
              <a:lnSpc>
                <a:spcPct val="80000"/>
              </a:lnSpc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日本語で はなす</a:t>
            </a:r>
            <a:r>
              <a:rPr kumimoji="0" lang="en-US" altLang="ja-JP" sz="2400" dirty="0" smtClean="0">
                <a:latin typeface="DFPKyoKaSho-W4" pitchFamily="18" charset="-128"/>
                <a:ea typeface="DFPKyoKaSho-W4" pitchFamily="18" charset="-128"/>
              </a:rPr>
              <a:t>			to talk in Japanese</a:t>
            </a:r>
            <a:endParaRPr kumimoji="0" lang="en-US" altLang="ja-JP" sz="2400" dirty="0">
              <a:latin typeface="DFPKyoKaSho-W4" pitchFamily="18" charset="-128"/>
              <a:ea typeface="DFPKyoKaSho-W4" pitchFamily="18" charset="-128"/>
            </a:endParaRPr>
          </a:p>
          <a:p>
            <a:pPr>
              <a:lnSpc>
                <a:spcPct val="80000"/>
              </a:lnSpc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えいがを みる</a:t>
            </a:r>
            <a:r>
              <a:rPr kumimoji="0" lang="ja-JP" altLang="en-US" sz="240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		to watch a movie</a:t>
            </a:r>
            <a:endParaRPr kumimoji="0" lang="en-US" altLang="ja-JP" sz="2400" dirty="0">
              <a:latin typeface="DFPKyoKaSho-W4" pitchFamily="18" charset="-128"/>
              <a:ea typeface="DFPKyoKaSho-W4" pitchFamily="18" charset="-128"/>
            </a:endParaRPr>
          </a:p>
          <a:p>
            <a:pPr>
              <a:lnSpc>
                <a:spcPct val="80000"/>
              </a:lnSpc>
            </a:pPr>
            <a:r>
              <a:rPr kumimoji="0" lang="ja-JP" altLang="en-US" sz="2400" smtClean="0">
                <a:latin typeface="DFPKyoKaSho-W4" pitchFamily="18" charset="-128"/>
                <a:ea typeface="DFPKyoKaSho-W4" pitchFamily="18" charset="-128"/>
              </a:rPr>
              <a:t>シャワーを あびる </a:t>
            </a:r>
            <a:r>
              <a:rPr kumimoji="0" lang="en-US" altLang="ja-JP" sz="24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to take a shower</a:t>
            </a:r>
            <a:endParaRPr kumimoji="0" lang="en-US" altLang="ja-JP" sz="2400" dirty="0">
              <a:latin typeface="DFPKyoKaSho-W4" pitchFamily="18" charset="-128"/>
              <a:ea typeface="DFPKyoKaSho-W4" pitchFamily="18" charset="-128"/>
            </a:endParaRPr>
          </a:p>
          <a:p>
            <a:pPr>
              <a:lnSpc>
                <a:spcPct val="80000"/>
              </a:lnSpc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コンサートに いく</a:t>
            </a:r>
            <a:r>
              <a:rPr kumimoji="0" lang="ja-JP" altLang="en-US" sz="240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kumimoji="0" lang="en-US" altLang="ja-JP" sz="2400" dirty="0" smtClean="0">
                <a:latin typeface="DFPKyoKaSho-W4" pitchFamily="18" charset="-128"/>
                <a:ea typeface="DFPKyoKaSho-W4" pitchFamily="18" charset="-128"/>
              </a:rPr>
              <a:t>		to go to a concert</a:t>
            </a:r>
            <a:endParaRPr kumimoji="0" lang="en-US" altLang="ja-JP" sz="2400" dirty="0">
              <a:latin typeface="DFPKyoKaSho-W4" pitchFamily="18" charset="-128"/>
              <a:ea typeface="DFPKyoKaSho-W4" pitchFamily="18" charset="-128"/>
            </a:endParaRPr>
          </a:p>
          <a:p>
            <a:pPr>
              <a:lnSpc>
                <a:spcPct val="80000"/>
              </a:lnSpc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うちで ゆっくりする</a:t>
            </a:r>
            <a:r>
              <a:rPr kumimoji="0" lang="en-US" altLang="ja-JP" sz="2400" dirty="0" smtClean="0">
                <a:latin typeface="DFPKyoKaSho-W4" pitchFamily="18" charset="-128"/>
                <a:ea typeface="DFPKyoKaSho-W4" pitchFamily="18" charset="-128"/>
              </a:rPr>
              <a:t>		to relax at home</a:t>
            </a:r>
            <a:endParaRPr kumimoji="0" lang="en-US" altLang="ja-JP" sz="2400" dirty="0">
              <a:latin typeface="DFPKyoKaSho-W4" pitchFamily="18" charset="-128"/>
              <a:ea typeface="DFPKyoKaSho-W4" pitchFamily="18" charset="-128"/>
            </a:endParaRPr>
          </a:p>
          <a:p>
            <a:pPr>
              <a:lnSpc>
                <a:spcPct val="80000"/>
              </a:lnSpc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せんせいに しつもんする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to ask a question to a teacher</a:t>
            </a:r>
            <a:endParaRPr kumimoji="0" lang="en-US" altLang="ja-JP" sz="24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3444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休みの日にすること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463040"/>
            <a:ext cx="2701636" cy="274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" y="1844358"/>
            <a:ext cx="2701636" cy="274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2194560"/>
            <a:ext cx="2701636" cy="274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" y="2579716"/>
            <a:ext cx="2701636" cy="274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" y="2926080"/>
            <a:ext cx="2701636" cy="274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57200" y="3307080"/>
            <a:ext cx="2701636" cy="274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" y="3657600"/>
            <a:ext cx="2701636" cy="274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57200" y="3997036"/>
            <a:ext cx="3200400" cy="274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" y="4389120"/>
            <a:ext cx="2701636" cy="274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57200" y="4754880"/>
            <a:ext cx="2701636" cy="274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57200" y="5146271"/>
            <a:ext cx="2701636" cy="274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57200" y="5486400"/>
            <a:ext cx="2701636" cy="274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57200" y="5836227"/>
            <a:ext cx="2701636" cy="274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57200" y="6217920"/>
            <a:ext cx="3387436" cy="274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199" y="1600200"/>
            <a:ext cx="8428617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B. the plain present affirmative form + </a:t>
            </a:r>
            <a:r>
              <a:rPr lang="ja-JP" altLang="en-US" sz="2800" smtClean="0"/>
              <a:t>のが好きです・</a:t>
            </a:r>
            <a:endParaRPr lang="en-US" altLang="ja-JP" sz="2800" dirty="0" smtClean="0"/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ja-JP" altLang="en-US" sz="2800" smtClean="0"/>
              <a:t> 　きらいです</a:t>
            </a:r>
            <a:r>
              <a:rPr lang="en-US" altLang="ja-JP" sz="2800" dirty="0" smtClean="0"/>
              <a:t> (like/dislike doing </a:t>
            </a:r>
            <a:r>
              <a:rPr lang="ja-JP" altLang="en-US" sz="2800" smtClean="0"/>
              <a:t>～</a:t>
            </a:r>
            <a:r>
              <a:rPr lang="en-US" altLang="ja-JP" sz="2800" dirty="0" smtClean="0"/>
              <a:t>)</a:t>
            </a:r>
            <a:endParaRPr lang="en-US" sz="28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326" y="2943225"/>
            <a:ext cx="6545693" cy="134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Users\tokumasu\Desktop\Nakama1_2nd\illustration-web\ch3\re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5997" y="4596616"/>
            <a:ext cx="2071462" cy="1949412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8966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dirty="0" smtClean="0"/>
              <a:t>ぶんぽう２：</a:t>
            </a:r>
            <a:r>
              <a:rPr lang="en-US" altLang="ja-JP" sz="2800" dirty="0" smtClean="0"/>
              <a:t>	forming noun phrases using </a:t>
            </a:r>
            <a:r>
              <a:rPr lang="ja-JP" altLang="en-US" sz="2800" dirty="0" smtClean="0"/>
              <a:t>の</a:t>
            </a:r>
            <a:r>
              <a:rPr lang="en-US" altLang="ja-JP" sz="2800" dirty="0" smtClean="0"/>
              <a:t> and plain 				present affirmative verbs (dictionary form)</a:t>
            </a:r>
            <a:endParaRPr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休みの日にすること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Ask a partner what he/she likes to do on weekends.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latin typeface="DFPKyoKaSho-W4" pitchFamily="18" charset="-128"/>
                <a:ea typeface="DFPKyoKaSho-W4" pitchFamily="18" charset="-128"/>
              </a:rPr>
              <a:t>Ex.</a:t>
            </a:r>
          </a:p>
          <a:p>
            <a:pPr>
              <a:buNone/>
            </a:pPr>
            <a:r>
              <a:rPr lang="en-US" sz="2400" dirty="0" smtClean="0">
                <a:latin typeface="DFPKyoKaSho-W4" pitchFamily="18" charset="-128"/>
                <a:ea typeface="DFPKyoKaSho-W4" pitchFamily="18" charset="-128"/>
              </a:rPr>
              <a:t>A:		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週末、何を　する</a:t>
            </a:r>
            <a:r>
              <a:rPr lang="ja-JP" altLang="en-US" sz="2400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の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が　好きですか。</a:t>
            </a:r>
            <a:endParaRPr lang="en-US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sz="2400" dirty="0" smtClean="0">
                <a:latin typeface="DFPKyoKaSho-W4" pitchFamily="18" charset="-128"/>
                <a:ea typeface="DFPKyoKaSho-W4" pitchFamily="18" charset="-128"/>
              </a:rPr>
              <a:t>B:		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そうですね。ゲームを　する</a:t>
            </a:r>
            <a:r>
              <a:rPr lang="ja-JP" altLang="en-US" sz="2400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の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が　すきですね。</a:t>
            </a:r>
            <a:endParaRPr lang="en-US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sz="2400" dirty="0" smtClean="0">
                <a:latin typeface="DFPKyoKaSho-W4" pitchFamily="18" charset="-128"/>
                <a:ea typeface="DFPKyoKaSho-W4" pitchFamily="18" charset="-128"/>
              </a:rPr>
              <a:t>A:		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ひとりで　しますか。</a:t>
            </a:r>
            <a:endParaRPr lang="en-US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sz="2400" dirty="0" smtClean="0">
                <a:latin typeface="DFPKyoKaSho-W4" pitchFamily="18" charset="-128"/>
                <a:ea typeface="DFPKyoKaSho-W4" pitchFamily="18" charset="-128"/>
              </a:rPr>
              <a:t>B:		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いいえ、たいてい　ルームメートと　します。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先週の　週末も　３時間ぐらい　しました。　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sz="2400" dirty="0" smtClean="0"/>
              <a:t>		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00200"/>
            <a:ext cx="9653155" cy="5257800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altLang="ja-JP" sz="2800" dirty="0" smtClean="0"/>
              <a:t>Using </a:t>
            </a:r>
            <a:r>
              <a:rPr lang="ja-JP" altLang="en-US" sz="2800" smtClean="0"/>
              <a:t>は</a:t>
            </a:r>
            <a:r>
              <a:rPr lang="en-US" altLang="ja-JP" sz="2800" dirty="0" smtClean="0"/>
              <a:t> for contrast</a:t>
            </a:r>
          </a:p>
          <a:p>
            <a:pPr marL="514350" indent="-514350">
              <a:buNone/>
            </a:pPr>
            <a:r>
              <a:rPr lang="en-US" altLang="ja-JP" sz="1800" dirty="0" smtClean="0"/>
              <a:t>	</a:t>
            </a:r>
            <a:r>
              <a:rPr lang="ja-JP" altLang="en-US" sz="1800" smtClean="0">
                <a:latin typeface="DFPKyoKaSho-W4" pitchFamily="18" charset="-128"/>
                <a:ea typeface="DFPKyoKaSho-W4" pitchFamily="18" charset="-128"/>
              </a:rPr>
              <a:t>キムさんは りょうり</a:t>
            </a:r>
            <a:r>
              <a:rPr lang="ja-JP" altLang="en-US" sz="1800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が</a:t>
            </a:r>
            <a:r>
              <a:rPr lang="ja-JP" altLang="en-US" sz="1800" smtClean="0">
                <a:latin typeface="DFPKyoKaSho-W4" pitchFamily="18" charset="-128"/>
                <a:ea typeface="DFPKyoKaSho-W4" pitchFamily="18" charset="-128"/>
              </a:rPr>
              <a:t> 好きです。でも、そうじ</a:t>
            </a:r>
            <a:r>
              <a:rPr lang="ja-JP" altLang="en-US" sz="1800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は</a:t>
            </a:r>
            <a:r>
              <a:rPr lang="ja-JP" altLang="en-US" sz="1800" smtClean="0">
                <a:latin typeface="DFPKyoKaSho-W4" pitchFamily="18" charset="-128"/>
                <a:ea typeface="DFPKyoKaSho-W4" pitchFamily="18" charset="-128"/>
              </a:rPr>
              <a:t> 好きじゃありません。</a:t>
            </a:r>
            <a:endParaRPr lang="en-US" altLang="ja-JP" sz="1800" dirty="0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>
              <a:buNone/>
            </a:pPr>
            <a:r>
              <a:rPr lang="en-US" altLang="ja-JP" sz="1600" dirty="0" smtClean="0"/>
              <a:t>	Kim-san likes cooking but he does not like cleaning.</a:t>
            </a:r>
          </a:p>
          <a:p>
            <a:pPr marL="514350" indent="-514350">
              <a:buNone/>
            </a:pPr>
            <a:endParaRPr lang="en-US" altLang="ja-JP" sz="1600" dirty="0" smtClean="0"/>
          </a:p>
          <a:p>
            <a:pPr marL="514350" indent="-514350">
              <a:buNone/>
            </a:pPr>
            <a:r>
              <a:rPr lang="en-US" altLang="ja-JP" sz="20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よく としょかんで べんきょうします。でも、学生かいかん</a:t>
            </a:r>
            <a:r>
              <a:rPr lang="ja-JP" altLang="en-US" sz="2000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では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 しません。</a:t>
            </a:r>
            <a:endParaRPr lang="en-US" altLang="ja-JP" sz="2000" dirty="0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>
              <a:buNone/>
            </a:pPr>
            <a:r>
              <a:rPr lang="en-US" altLang="ja-JP" sz="1600" dirty="0" smtClean="0"/>
              <a:t>	I often study in the library. But, I don’t (study) in the student union.</a:t>
            </a:r>
          </a:p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r>
              <a:rPr lang="en-US" altLang="ja-JP" sz="2800" dirty="0" smtClean="0"/>
              <a:t>B. Expressing </a:t>
            </a:r>
            <a:r>
              <a:rPr lang="en-US" altLang="ja-JP" sz="2800" i="1" dirty="0" smtClean="0"/>
              <a:t>but</a:t>
            </a:r>
            <a:r>
              <a:rPr lang="en-US" altLang="ja-JP" sz="2800" dirty="0" smtClean="0"/>
              <a:t> using </a:t>
            </a:r>
            <a:r>
              <a:rPr lang="ja-JP" altLang="en-US" sz="2800" smtClean="0"/>
              <a:t>が</a:t>
            </a:r>
            <a:endParaRPr lang="en-US" altLang="ja-JP" sz="2800" dirty="0" smtClean="0"/>
          </a:p>
          <a:p>
            <a:pPr>
              <a:buNone/>
            </a:pPr>
            <a:r>
              <a:rPr lang="en-US" altLang="ja-JP" sz="2000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ゴルフを するの</a:t>
            </a:r>
            <a:r>
              <a:rPr lang="ja-JP" altLang="en-US" sz="2000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は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 好きです</a:t>
            </a:r>
            <a:r>
              <a:rPr lang="ja-JP" altLang="en-US" sz="2000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が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、みるの</a:t>
            </a:r>
            <a:r>
              <a:rPr lang="ja-JP" altLang="en-US" sz="2000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は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 あまり 好きじゃありません。</a:t>
            </a:r>
            <a:endParaRPr lang="en-US" altLang="ja-JP" sz="20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2000" dirty="0" smtClean="0"/>
              <a:t>		</a:t>
            </a:r>
            <a:r>
              <a:rPr lang="en-US" altLang="ja-JP" sz="1600" dirty="0" smtClean="0"/>
              <a:t>I like playing golf but I don’t like watching it.</a:t>
            </a:r>
            <a:endParaRPr lang="ja-JP" alt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966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dirty="0" smtClean="0"/>
              <a:t>ぶん</a:t>
            </a:r>
            <a:r>
              <a:rPr lang="ja-JP" altLang="en-US" sz="2800" smtClean="0"/>
              <a:t>ぽう３：</a:t>
            </a:r>
            <a:r>
              <a:rPr lang="en-US" altLang="ja-JP" sz="2800" dirty="0" smtClean="0"/>
              <a:t>	Making contrasts using the particle </a:t>
            </a:r>
            <a:r>
              <a:rPr lang="ja-JP" altLang="en-US" sz="2800" smtClean="0"/>
              <a:t>は</a:t>
            </a:r>
            <a:r>
              <a:rPr lang="en-US" altLang="ja-JP" sz="2800" dirty="0" smtClean="0"/>
              <a:t>, and </a:t>
            </a:r>
            <a:br>
              <a:rPr lang="en-US" altLang="ja-JP" sz="2800" dirty="0" smtClean="0"/>
            </a:br>
            <a:r>
              <a:rPr lang="ja-JP" altLang="en-US" sz="2800" smtClean="0"/>
              <a:t>　　　　　　　　　</a:t>
            </a:r>
            <a:r>
              <a:rPr lang="en-US" altLang="ja-JP" sz="2800" dirty="0" smtClean="0"/>
              <a:t>expressing </a:t>
            </a:r>
            <a:r>
              <a:rPr lang="en-US" altLang="ja-JP" sz="2800" i="1" dirty="0" smtClean="0"/>
              <a:t>but</a:t>
            </a:r>
            <a:r>
              <a:rPr lang="en-US" altLang="ja-JP" sz="2800" dirty="0" smtClean="0"/>
              <a:t> using </a:t>
            </a:r>
            <a:r>
              <a:rPr lang="ja-JP" altLang="en-US" sz="2800" smtClean="0"/>
              <a:t>が</a:t>
            </a:r>
            <a:r>
              <a:rPr lang="en-US" altLang="ja-JP" sz="2800" dirty="0" smtClean="0"/>
              <a:t> </a:t>
            </a:r>
            <a:br>
              <a:rPr lang="en-US" altLang="ja-JP" sz="2800" dirty="0" smtClean="0"/>
            </a:br>
            <a:r>
              <a:rPr lang="en-US" altLang="ja-JP" sz="2800" dirty="0" smtClean="0"/>
              <a:t>			</a:t>
            </a:r>
            <a:endParaRPr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P25 Activity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8105" y="1417638"/>
            <a:ext cx="5375190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P25 Activity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7068" y="1417638"/>
            <a:ext cx="5608749" cy="290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1331" y="4322617"/>
            <a:ext cx="6199152" cy="239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E8A7E7B1C1A04581D2DB75941C2F1E" ma:contentTypeVersion="0" ma:contentTypeDescription="Create a new document." ma:contentTypeScope="" ma:versionID="a3790e8be9bc78e9e33732469f90d87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4068C60-DCB7-4A1D-A76F-EF49E4AACD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E9E0242-67AF-4198-857F-D09DB9DEA4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A0BB44-EEAB-43F9-9A72-392679877CC0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3476</TotalTime>
  <Words>877</Words>
  <Application>Microsoft Office PowerPoint</Application>
  <PresentationFormat>On-screen Show (4:3)</PresentationFormat>
  <Paragraphs>196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Equity</vt:lpstr>
      <vt:lpstr>にほんご JPN101</vt:lpstr>
      <vt:lpstr>ぶんぽう</vt:lpstr>
      <vt:lpstr>Dictionary form</vt:lpstr>
      <vt:lpstr>休みの日にすること</vt:lpstr>
      <vt:lpstr>ぶんぽう２： forming noun phrases using の and plain     present affirmative verbs (dictionary form)</vt:lpstr>
      <vt:lpstr>休みの日にすること</vt:lpstr>
      <vt:lpstr>ぶんぽう３： Making contrasts using the particle は, and  　　　　　　　　　expressing but using が     </vt:lpstr>
      <vt:lpstr>P25 Activity 1</vt:lpstr>
      <vt:lpstr>P25 Activity 2</vt:lpstr>
      <vt:lpstr>P25 Activity 2</vt:lpstr>
      <vt:lpstr>P26 Activity 3</vt:lpstr>
      <vt:lpstr>ぶんぽう５：Giving reasons using the plain form + ので</vt:lpstr>
      <vt:lpstr>ぶんぽう５：Giving reasons using the plain form + ので</vt:lpstr>
      <vt:lpstr>ぶんぽう５：Giving reasons using the plain form + ので</vt:lpstr>
      <vt:lpstr>ぶんぽう５：Giving reasons using the plain form + ので</vt:lpstr>
      <vt:lpstr>P36 Activity 1</vt:lpstr>
      <vt:lpstr>どうしてですか。</vt:lpstr>
      <vt:lpstr>P36 Activity 2</vt:lpstr>
      <vt:lpstr>かんじ</vt:lpstr>
      <vt:lpstr>よんでみましょう！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399</cp:revision>
  <dcterms:created xsi:type="dcterms:W3CDTF">2009-12-07T00:48:38Z</dcterms:created>
  <dcterms:modified xsi:type="dcterms:W3CDTF">2010-02-01T22:25:51Z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0x010100A0E8A7E7B1C1A04581D2DB75941C2F1E</vt:lpwstr>
  </property>
</Properties>
</file>