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300" r:id="rId3"/>
    <p:sldId id="477" r:id="rId4"/>
    <p:sldId id="494" r:id="rId5"/>
    <p:sldId id="592" r:id="rId6"/>
    <p:sldId id="587" r:id="rId7"/>
    <p:sldId id="597" r:id="rId8"/>
    <p:sldId id="588" r:id="rId9"/>
    <p:sldId id="600" r:id="rId10"/>
    <p:sldId id="586" r:id="rId11"/>
    <p:sldId id="584" r:id="rId12"/>
    <p:sldId id="589" r:id="rId13"/>
    <p:sldId id="495" r:id="rId14"/>
    <p:sldId id="492" r:id="rId15"/>
    <p:sldId id="539" r:id="rId16"/>
    <p:sldId id="502" r:id="rId17"/>
    <p:sldId id="503" r:id="rId18"/>
    <p:sldId id="504" r:id="rId19"/>
    <p:sldId id="505" r:id="rId20"/>
    <p:sldId id="540" r:id="rId21"/>
    <p:sldId id="534" r:id="rId22"/>
    <p:sldId id="554" r:id="rId23"/>
    <p:sldId id="595" r:id="rId24"/>
    <p:sldId id="596" r:id="rId25"/>
    <p:sldId id="602" r:id="rId26"/>
    <p:sldId id="603" r:id="rId27"/>
    <p:sldId id="541" r:id="rId28"/>
    <p:sldId id="513" r:id="rId29"/>
    <p:sldId id="556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5575" autoAdjust="0"/>
  </p:normalViewPr>
  <p:slideViewPr>
    <p:cSldViewPr snapToGrid="0" snapToObjects="1">
      <p:cViewPr>
        <p:scale>
          <a:sx n="75" d="100"/>
          <a:sy n="75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7\ch7-dialogue-listening.m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7\ch7-dialogue.m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7\ch7-dialogue-sub.mo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video" Target="file:///\\localhost\Users\yukari\Desktop\JPN101\ppt\ch7\ch7-listening2-2.mov" TargetMode="External"/><Relationship Id="rId7" Type="http://schemas.openxmlformats.org/officeDocument/2006/relationships/image" Target="../media/image27.png"/><Relationship Id="rId2" Type="http://schemas.openxmlformats.org/officeDocument/2006/relationships/video" Target="file:///\\localhost\Users\yukari\Desktop\JPN101\ppt\ch7\ch7-listening2-1.mov" TargetMode="External"/><Relationship Id="rId1" Type="http://schemas.openxmlformats.org/officeDocument/2006/relationships/video" Target="file:///\\localhost\Users\yukari\Desktop\JPN101\ppt\ch7\ch7-listening1.mov" TargetMode="External"/><Relationship Id="rId6" Type="http://schemas.openxmlformats.org/officeDocument/2006/relationships/slideLayout" Target="../slideLayouts/slideLayout2.xml"/><Relationship Id="rId5" Type="http://schemas.openxmlformats.org/officeDocument/2006/relationships/video" Target="file:///\\localhost\Users\yukari\Desktop\JPN101\ppt\ch7\ch7-listening2-4.mov" TargetMode="External"/><Relationship Id="rId4" Type="http://schemas.openxmlformats.org/officeDocument/2006/relationships/video" Target="file:///\\localhost\Users\yukari\Desktop\JPN101\ppt\ch7\ch7-listening2-3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Dec. 9, 2009</a:t>
            </a:r>
            <a:endParaRPr lang="en-US" altLang="ja-JP" b="1" dirty="0"/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コスプレ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2859" y="1911917"/>
            <a:ext cx="5362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02859" y="5109854"/>
            <a:ext cx="552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Left: In 1992, </a:t>
            </a:r>
            <a:r>
              <a:rPr lang="en-US" sz="1200" dirty="0" err="1" smtClean="0"/>
              <a:t>Bishoujo</a:t>
            </a:r>
            <a:r>
              <a:rPr lang="en-US" sz="1200" dirty="0" smtClean="0"/>
              <a:t> </a:t>
            </a:r>
            <a:r>
              <a:rPr lang="en-US" sz="1200" dirty="0" err="1" smtClean="0"/>
              <a:t>Senshi</a:t>
            </a:r>
            <a:r>
              <a:rPr lang="en-US" sz="1200" dirty="0" smtClean="0"/>
              <a:t> Sailor Moon became a hit after appearing simultaneously in a magazine series and an </a:t>
            </a:r>
            <a:r>
              <a:rPr lang="en-US" sz="1200" dirty="0" err="1" smtClean="0"/>
              <a:t>animé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Right: A two-woman team enjoying </a:t>
            </a:r>
            <a:r>
              <a:rPr lang="en-US" sz="1200" i="1" dirty="0" err="1" smtClean="0"/>
              <a:t>cosplay</a:t>
            </a:r>
            <a:r>
              <a:rPr lang="en-US" sz="1200" dirty="0" smtClean="0"/>
              <a:t> ("costume play," or dressing up as pop media characters) in Tokyo's Akihabara district. (Photo: Nose Hirofumi)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携帯電話（けいたいでんわ）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1614488"/>
            <a:ext cx="5229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1086" y="5521146"/>
            <a:ext cx="656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People on city streets and trains, gazing intently at their cell phone screens. The phones offer mobile connections to the Internet and e-mail services. Many people also use their cell phone as a camera, to capture digital snapshots of those special moments (see left photo).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338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ききじょうずはなしじょうず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P38 </a:t>
            </a:r>
            <a:r>
              <a:rPr lang="ja-JP" altLang="en-US" dirty="0" smtClean="0"/>
              <a:t>ききじょうずはなしじょうず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1473200"/>
            <a:ext cx="46101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ダイアローグ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P11 </a:t>
            </a:r>
            <a:r>
              <a:rPr lang="ja-JP" altLang="en-US" dirty="0" smtClean="0"/>
              <a:t>ダイアローグ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「上田さんと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リーさんの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しゅみ」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ピクチャ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3" y="2339424"/>
            <a:ext cx="5688099" cy="378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きいてください。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lang="en-US" altLang="ja-JP" sz="4400" dirty="0" smtClean="0">
                <a:latin typeface="+mj-lt"/>
                <a:ea typeface="+mj-ea"/>
                <a:cs typeface="+mj-cs"/>
              </a:rPr>
              <a:t>11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h7-dialogue-listen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94667" y="1600200"/>
            <a:ext cx="584200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P11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h7-dialogu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7467" y="1603728"/>
            <a:ext cx="7128933" cy="4752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P11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ja-JP" altLang="en-US" sz="4400" dirty="0" smtClean="0">
                <a:latin typeface="+mj-lt"/>
                <a:ea typeface="+mj-ea"/>
                <a:cs typeface="+mj-cs"/>
              </a:rPr>
              <a:t>（じまく）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h7-dialogue-sub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1467" y="1659466"/>
            <a:ext cx="6616700" cy="4411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よむれんしゅう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 smtClean="0"/>
              <a:t>１２月９日水曜日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日本のぶんか</a:t>
            </a:r>
            <a:endParaRPr lang="en-US" altLang="ja-JP" dirty="0" smtClean="0"/>
          </a:p>
          <a:p>
            <a:r>
              <a:rPr lang="ja-JP" altLang="en-US" dirty="0" smtClean="0"/>
              <a:t>ききじょうずはなしじょうず</a:t>
            </a:r>
            <a:endParaRPr lang="en-US" altLang="ja-JP" dirty="0" smtClean="0"/>
          </a:p>
          <a:p>
            <a:r>
              <a:rPr lang="ja-JP" altLang="en-US" dirty="0" smtClean="0"/>
              <a:t>ダイアローグ</a:t>
            </a:r>
            <a:endParaRPr lang="en-US" altLang="ja-JP" dirty="0" smtClean="0"/>
          </a:p>
          <a:p>
            <a:r>
              <a:rPr lang="ja-JP" altLang="en-US" dirty="0" smtClean="0"/>
              <a:t>よむれんしゅう</a:t>
            </a:r>
            <a:endParaRPr lang="en-US" altLang="ja-JP" dirty="0" smtClean="0"/>
          </a:p>
          <a:p>
            <a:r>
              <a:rPr lang="ja-JP" altLang="en-US" dirty="0" smtClean="0"/>
              <a:t>きくれんしゅう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P43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554" y="1722438"/>
            <a:ext cx="6361907" cy="42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P43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439" y="1685925"/>
            <a:ext cx="7046394" cy="26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P44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302" y="1417638"/>
            <a:ext cx="754358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P44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1417638"/>
            <a:ext cx="7186158" cy="53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P44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17638"/>
            <a:ext cx="7737758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79601" y="1843314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51760" y="1843314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40480" y="1850571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17920" y="1850571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66560" y="1843314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74001" y="1843314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38801" y="2344057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9006" y="2344057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51760" y="2815771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66160" y="2815771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89120" y="2815771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63040" y="3309257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97680" y="3309257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03520" y="3309257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83680" y="3309257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89520" y="3309257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21748" y="3309257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95160" y="1843314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71292" y="3309257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94560" y="4165600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97680" y="4165600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54880" y="4165600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06440" y="4165600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30687" y="4165600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05634" y="4165600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937862" y="4165600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26788" y="4702628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18116" y="4702628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583680" y="4702628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41773" y="4702628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426788" y="5167086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874001" y="4702628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882572" y="5167086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5167086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463040" y="5653314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120640" y="5653314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589520" y="5653314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821748" y="5653314"/>
            <a:ext cx="232228" cy="2902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P44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17638"/>
            <a:ext cx="7737758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9"/>
          <p:cNvGrpSpPr/>
          <p:nvPr/>
        </p:nvGrpSpPr>
        <p:grpSpPr>
          <a:xfrm>
            <a:off x="1879601" y="1843314"/>
            <a:ext cx="2193107" cy="297543"/>
            <a:chOff x="1879601" y="1843314"/>
            <a:chExt cx="2193107" cy="297543"/>
          </a:xfrm>
        </p:grpSpPr>
        <p:sp>
          <p:nvSpPr>
            <p:cNvPr id="10" name="Rectangle 9"/>
            <p:cNvSpPr/>
            <p:nvPr/>
          </p:nvSpPr>
          <p:spPr>
            <a:xfrm>
              <a:off x="1879601" y="1843314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51760" y="1843314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40480" y="1850571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93"/>
          <p:cNvGrpSpPr/>
          <p:nvPr/>
        </p:nvGrpSpPr>
        <p:grpSpPr>
          <a:xfrm>
            <a:off x="5638801" y="2344057"/>
            <a:ext cx="1152433" cy="290286"/>
            <a:chOff x="5638801" y="2344057"/>
            <a:chExt cx="1152433" cy="290286"/>
          </a:xfrm>
        </p:grpSpPr>
        <p:sp>
          <p:nvSpPr>
            <p:cNvPr id="16" name="Rectangle 15"/>
            <p:cNvSpPr/>
            <p:nvPr/>
          </p:nvSpPr>
          <p:spPr>
            <a:xfrm>
              <a:off x="5638801" y="2344057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59006" y="2344057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1463040" y="2815771"/>
            <a:ext cx="3158308" cy="783772"/>
            <a:chOff x="1463040" y="2815771"/>
            <a:chExt cx="3158308" cy="783772"/>
          </a:xfrm>
        </p:grpSpPr>
        <p:sp>
          <p:nvSpPr>
            <p:cNvPr id="18" name="Rectangle 17"/>
            <p:cNvSpPr/>
            <p:nvPr/>
          </p:nvSpPr>
          <p:spPr>
            <a:xfrm>
              <a:off x="2651760" y="2815771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66160" y="2815771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89120" y="2815771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63040" y="3309257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81"/>
          <p:cNvGrpSpPr/>
          <p:nvPr/>
        </p:nvGrpSpPr>
        <p:grpSpPr>
          <a:xfrm>
            <a:off x="6217920" y="1843314"/>
            <a:ext cx="1888309" cy="297543"/>
            <a:chOff x="6217920" y="1843314"/>
            <a:chExt cx="1888309" cy="297543"/>
          </a:xfrm>
        </p:grpSpPr>
        <p:sp>
          <p:nvSpPr>
            <p:cNvPr id="13" name="Rectangle 12"/>
            <p:cNvSpPr/>
            <p:nvPr/>
          </p:nvSpPr>
          <p:spPr>
            <a:xfrm>
              <a:off x="6217920" y="1850571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66560" y="1843314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74001" y="1843314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95160" y="1843314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86"/>
          <p:cNvGrpSpPr/>
          <p:nvPr/>
        </p:nvGrpSpPr>
        <p:grpSpPr>
          <a:xfrm>
            <a:off x="4297680" y="3309257"/>
            <a:ext cx="3756296" cy="290286"/>
            <a:chOff x="4297680" y="3309257"/>
            <a:chExt cx="3756296" cy="290286"/>
          </a:xfrm>
        </p:grpSpPr>
        <p:sp>
          <p:nvSpPr>
            <p:cNvPr id="22" name="Rectangle 21"/>
            <p:cNvSpPr/>
            <p:nvPr/>
          </p:nvSpPr>
          <p:spPr>
            <a:xfrm>
              <a:off x="4297680" y="3309257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03520" y="3309257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83680" y="3309257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89520" y="3309257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21748" y="3309257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71292" y="3309257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8"/>
          <p:cNvGrpSpPr/>
          <p:nvPr/>
        </p:nvGrpSpPr>
        <p:grpSpPr>
          <a:xfrm>
            <a:off x="2194560" y="4165600"/>
            <a:ext cx="5975530" cy="827314"/>
            <a:chOff x="2194560" y="4165600"/>
            <a:chExt cx="5975530" cy="827314"/>
          </a:xfrm>
        </p:grpSpPr>
        <p:sp>
          <p:nvSpPr>
            <p:cNvPr id="29" name="Rectangle 28"/>
            <p:cNvSpPr/>
            <p:nvPr/>
          </p:nvSpPr>
          <p:spPr>
            <a:xfrm>
              <a:off x="2194560" y="4165600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97680" y="4165600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54880" y="4165600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06440" y="4165600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30687" y="4165600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05634" y="4165600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937862" y="4165600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26788" y="4702628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18116" y="4702628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90"/>
          <p:cNvGrpSpPr/>
          <p:nvPr/>
        </p:nvGrpSpPr>
        <p:grpSpPr>
          <a:xfrm>
            <a:off x="2426788" y="4702628"/>
            <a:ext cx="5679441" cy="754744"/>
            <a:chOff x="2426788" y="4702628"/>
            <a:chExt cx="5679441" cy="754744"/>
          </a:xfrm>
        </p:grpSpPr>
        <p:sp>
          <p:nvSpPr>
            <p:cNvPr id="39" name="Rectangle 38"/>
            <p:cNvSpPr/>
            <p:nvPr/>
          </p:nvSpPr>
          <p:spPr>
            <a:xfrm>
              <a:off x="6583680" y="4702628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41773" y="4702628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26788" y="5167086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74001" y="4702628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82572" y="5167086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14800" y="5167086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92"/>
          <p:cNvGrpSpPr/>
          <p:nvPr/>
        </p:nvGrpSpPr>
        <p:grpSpPr>
          <a:xfrm>
            <a:off x="1463040" y="5653314"/>
            <a:ext cx="6590936" cy="290286"/>
            <a:chOff x="1463040" y="5653314"/>
            <a:chExt cx="6590936" cy="290286"/>
          </a:xfrm>
        </p:grpSpPr>
        <p:sp>
          <p:nvSpPr>
            <p:cNvPr id="45" name="Rectangle 44"/>
            <p:cNvSpPr/>
            <p:nvPr/>
          </p:nvSpPr>
          <p:spPr>
            <a:xfrm>
              <a:off x="1463040" y="5653314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20640" y="5653314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89520" y="5653314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821748" y="5653314"/>
              <a:ext cx="232228" cy="2902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1695268" y="2140857"/>
            <a:ext cx="3425372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80"/>
          <p:cNvGrpSpPr/>
          <p:nvPr/>
        </p:nvGrpSpPr>
        <p:grpSpPr>
          <a:xfrm>
            <a:off x="1463040" y="2133600"/>
            <a:ext cx="6707050" cy="502331"/>
            <a:chOff x="1463040" y="2133600"/>
            <a:chExt cx="6707050" cy="502331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5352868" y="2133600"/>
              <a:ext cx="2817222" cy="884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463040" y="2634343"/>
              <a:ext cx="1420948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>
            <a:off x="3193143" y="2634343"/>
            <a:ext cx="4976947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83"/>
          <p:cNvGrpSpPr/>
          <p:nvPr/>
        </p:nvGrpSpPr>
        <p:grpSpPr>
          <a:xfrm>
            <a:off x="1463040" y="3106057"/>
            <a:ext cx="6707050" cy="495074"/>
            <a:chOff x="1463040" y="3106057"/>
            <a:chExt cx="6707050" cy="495074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1463040" y="3106057"/>
              <a:ext cx="6707050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463040" y="3599543"/>
              <a:ext cx="731520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85"/>
          <p:cNvGrpSpPr/>
          <p:nvPr/>
        </p:nvGrpSpPr>
        <p:grpSpPr>
          <a:xfrm>
            <a:off x="1463040" y="3599543"/>
            <a:ext cx="6707050" cy="425405"/>
            <a:chOff x="1463040" y="3599543"/>
            <a:chExt cx="6707050" cy="425405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2426788" y="3599543"/>
              <a:ext cx="5743302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463040" y="4023360"/>
              <a:ext cx="2834640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87"/>
          <p:cNvGrpSpPr/>
          <p:nvPr/>
        </p:nvGrpSpPr>
        <p:grpSpPr>
          <a:xfrm>
            <a:off x="1463040" y="4572000"/>
            <a:ext cx="6707050" cy="422502"/>
            <a:chOff x="1463040" y="4572000"/>
            <a:chExt cx="6707050" cy="422502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1695268" y="4572000"/>
              <a:ext cx="6474822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463040" y="4992914"/>
              <a:ext cx="3657600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89"/>
          <p:cNvGrpSpPr/>
          <p:nvPr/>
        </p:nvGrpSpPr>
        <p:grpSpPr>
          <a:xfrm>
            <a:off x="1463040" y="4994502"/>
            <a:ext cx="6707050" cy="493486"/>
            <a:chOff x="1463040" y="4994502"/>
            <a:chExt cx="6707050" cy="493486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5352868" y="4994502"/>
              <a:ext cx="2817222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463040" y="5486400"/>
              <a:ext cx="3840480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91"/>
          <p:cNvGrpSpPr/>
          <p:nvPr/>
        </p:nvGrpSpPr>
        <p:grpSpPr>
          <a:xfrm>
            <a:off x="1463040" y="5486400"/>
            <a:ext cx="6707050" cy="915988"/>
            <a:chOff x="1463040" y="5486400"/>
            <a:chExt cx="6707050" cy="915988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638801" y="5486400"/>
              <a:ext cx="2531289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463040" y="5943600"/>
              <a:ext cx="6707050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463040" y="6400800"/>
              <a:ext cx="1195976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きくれんしゅう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P38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2076450"/>
            <a:ext cx="7688262" cy="23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P38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6248" y="1625600"/>
            <a:ext cx="5460656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h7-listening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948267" y="1625600"/>
            <a:ext cx="508000" cy="508000"/>
          </a:xfrm>
          <a:prstGeom prst="rect">
            <a:avLst/>
          </a:prstGeom>
        </p:spPr>
      </p:pic>
      <p:pic>
        <p:nvPicPr>
          <p:cNvPr id="7" name="ch7-listening2-1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1314979" y="4867200"/>
            <a:ext cx="282575" cy="282575"/>
          </a:xfrm>
          <a:prstGeom prst="rect">
            <a:avLst/>
          </a:prstGeom>
        </p:spPr>
      </p:pic>
      <p:pic>
        <p:nvPicPr>
          <p:cNvPr id="8" name="ch7-listening2-2.mo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314979" y="5342400"/>
            <a:ext cx="282575" cy="282575"/>
          </a:xfrm>
          <a:prstGeom prst="rect">
            <a:avLst/>
          </a:prstGeom>
        </p:spPr>
      </p:pic>
      <p:pic>
        <p:nvPicPr>
          <p:cNvPr id="9" name="ch7-listening2-3.mo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8"/>
          <a:stretch>
            <a:fillRect/>
          </a:stretch>
        </p:blipFill>
        <p:spPr>
          <a:xfrm>
            <a:off x="1314979" y="5752800"/>
            <a:ext cx="282575" cy="282575"/>
          </a:xfrm>
          <a:prstGeom prst="rect">
            <a:avLst/>
          </a:prstGeom>
        </p:spPr>
      </p:pic>
      <p:pic>
        <p:nvPicPr>
          <p:cNvPr id="10" name="ch7-listening2-4.mov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8"/>
          <a:stretch>
            <a:fillRect/>
          </a:stretch>
        </p:blipFill>
        <p:spPr>
          <a:xfrm>
            <a:off x="1314979" y="6215062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75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50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日本のぶんか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 smtClean="0"/>
              <a:t>カラオケのへや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ピクチャ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13" y="4132785"/>
            <a:ext cx="7366000" cy="1625600"/>
          </a:xfrm>
          <a:prstGeom prst="rect">
            <a:avLst/>
          </a:prstGeom>
        </p:spPr>
      </p:pic>
      <p:pic>
        <p:nvPicPr>
          <p:cNvPr id="7" name="Picture 6" descr="ピクチャ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74" y="1828159"/>
            <a:ext cx="2650830" cy="1270089"/>
          </a:xfrm>
          <a:prstGeom prst="rect">
            <a:avLst/>
          </a:prstGeom>
        </p:spPr>
      </p:pic>
      <p:pic>
        <p:nvPicPr>
          <p:cNvPr id="8" name="Picture 7" descr="ピクチャ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28159"/>
            <a:ext cx="2572745" cy="1270089"/>
          </a:xfrm>
          <a:prstGeom prst="rect">
            <a:avLst/>
          </a:prstGeom>
        </p:spPr>
      </p:pic>
      <p:pic>
        <p:nvPicPr>
          <p:cNvPr id="9" name="Picture 8" descr="ピクチャ 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440" y="1828159"/>
            <a:ext cx="2625802" cy="12700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259970"/>
            <a:ext cx="2572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ＤＦＰ教科書体W4"/>
                <a:ea typeface="ＤＦＰ教科書体W4"/>
              </a:rPr>
              <a:t>わしつ</a:t>
            </a:r>
            <a:endParaRPr kumimoji="1"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9497" y="3259970"/>
            <a:ext cx="2572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ＤＦＰ教科書体W4"/>
                <a:ea typeface="ＤＦＰ教科書体W4"/>
              </a:rPr>
              <a:t>キッズルーム</a:t>
            </a:r>
            <a:endParaRPr kumimoji="1"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4055" y="3227704"/>
            <a:ext cx="2572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ＤＦＰ教科書体W4"/>
                <a:ea typeface="ＤＦＰ教科書体W4"/>
              </a:rPr>
              <a:t>ワンだふるルーム</a:t>
            </a:r>
            <a:endParaRPr kumimoji="1"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9497" y="5987018"/>
            <a:ext cx="2572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ＤＦＰ教科書体W4"/>
                <a:ea typeface="ＤＦＰ教科書体W4"/>
              </a:rPr>
              <a:t>バリアフリー</a:t>
            </a:r>
            <a:endParaRPr kumimoji="1" lang="ja-JP" altLang="en-US" dirty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相撲（すもう）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796" y="2137909"/>
            <a:ext cx="1740791" cy="265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789714"/>
            <a:ext cx="4465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Inside the </a:t>
            </a:r>
            <a:r>
              <a:rPr lang="en-US" sz="1400" dirty="0" err="1" smtClean="0"/>
              <a:t>Kokugikan</a:t>
            </a:r>
            <a:r>
              <a:rPr lang="en-US" sz="1400" dirty="0" smtClean="0"/>
              <a:t> stadium, every seat is taken. The roof suspended over the ring weighs 6 tons. Four massive tassels, each a different color (white, black, scarlet and green), represent pillars supporting the roof at its corners.</a:t>
            </a:r>
            <a:endParaRPr lang="en-US" sz="1400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490" y="2368833"/>
            <a:ext cx="400431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47106" y="6444476"/>
            <a:ext cx="2573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Web Japan, http://web-</a:t>
            </a:r>
            <a:r>
              <a:rPr kumimoji="1" lang="en-US" altLang="ja-JP" sz="1200" dirty="0" err="1" smtClean="0"/>
              <a:t>japan.org</a:t>
            </a:r>
            <a:r>
              <a:rPr kumimoji="1" lang="en-US" altLang="ja-JP" sz="1200" dirty="0" smtClean="0"/>
              <a:t>/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相撲（すもう）</a:t>
            </a:r>
            <a:endParaRPr lang="en-US" dirty="0"/>
          </a:p>
        </p:txBody>
      </p:sp>
      <p:pic>
        <p:nvPicPr>
          <p:cNvPr id="6" name="Picture 5" descr="ピクチャ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31" y="1436636"/>
            <a:ext cx="6879172" cy="4919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0841" y="6549109"/>
            <a:ext cx="4073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（</a:t>
            </a:r>
            <a:r>
              <a:rPr kumimoji="1" lang="en-US" altLang="ja-JP" sz="1200" dirty="0" smtClean="0"/>
              <a:t>Ministry of Foreign Affairs of Japan, http://</a:t>
            </a:r>
            <a:r>
              <a:rPr kumimoji="1" lang="en-US" altLang="ja-JP" sz="1200" dirty="0" err="1" smtClean="0"/>
              <a:t>www.mofa.go.jp</a:t>
            </a:r>
            <a:r>
              <a:rPr kumimoji="1" lang="en-US" altLang="ja-JP" sz="1200" dirty="0" smtClean="0"/>
              <a:t>)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アニメ</a:t>
            </a:r>
            <a:endParaRPr lang="en-US" dirty="0"/>
          </a:p>
        </p:txBody>
      </p:sp>
      <p:pic>
        <p:nvPicPr>
          <p:cNvPr id="8" name="Picture 7" descr="ピクチャ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10" y="2273300"/>
            <a:ext cx="2339793" cy="3390900"/>
          </a:xfrm>
          <a:prstGeom prst="rect">
            <a:avLst/>
          </a:prstGeom>
        </p:spPr>
      </p:pic>
      <p:pic>
        <p:nvPicPr>
          <p:cNvPr id="10" name="Picture 9" descr="ピクチャ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933700"/>
            <a:ext cx="1892300" cy="1536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510" y="4648200"/>
            <a:ext cx="2030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てつわんアトム</a:t>
            </a:r>
            <a:r>
              <a:rPr kumimoji="1" lang="en-US" altLang="ja-JP" sz="1200" dirty="0" smtClean="0"/>
              <a:t> (</a:t>
            </a:r>
            <a:r>
              <a:rPr kumimoji="1" lang="en-US" altLang="ja-JP" sz="1200" dirty="0" err="1" smtClean="0"/>
              <a:t>Astro</a:t>
            </a:r>
            <a:r>
              <a:rPr kumimoji="1" lang="en-US" altLang="ja-JP" sz="1200" dirty="0" smtClean="0"/>
              <a:t> Boy) is a </a:t>
            </a:r>
            <a:r>
              <a:rPr kumimoji="1" lang="en-US" altLang="ja-JP" sz="1200" dirty="0" err="1" smtClean="0"/>
              <a:t>Monga</a:t>
            </a:r>
            <a:r>
              <a:rPr kumimoji="1" lang="en-US" altLang="ja-JP" sz="1200" dirty="0" smtClean="0"/>
              <a:t> series first in 1952 and television program first broadcast in 1963.</a:t>
            </a:r>
            <a:endParaRPr kumimoji="1" lang="ja-JP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21310" y="5793601"/>
            <a:ext cx="2665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Originally broadcast from 1979 to 1980.</a:t>
            </a:r>
            <a:endParaRPr kumimoji="1" lang="ja-JP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39507" y="5017532"/>
            <a:ext cx="243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となりのトトロ</a:t>
            </a:r>
            <a:r>
              <a:rPr kumimoji="1" lang="en-US" altLang="ja-JP" sz="1200" dirty="0" smtClean="0"/>
              <a:t> (My Neighbor </a:t>
            </a:r>
            <a:r>
              <a:rPr kumimoji="1" lang="en-US" altLang="ja-JP" sz="1200" dirty="0" err="1" smtClean="0"/>
              <a:t>Totoro</a:t>
            </a:r>
            <a:r>
              <a:rPr kumimoji="1" lang="en-US" altLang="ja-JP" sz="1200" dirty="0" smtClean="0"/>
              <a:t>) is a 1988 Anime film.</a:t>
            </a:r>
            <a:endParaRPr kumimoji="1" lang="ja-JP" alt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107" y="2933700"/>
            <a:ext cx="2566616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アニメ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ピクチャ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93" y="4375150"/>
            <a:ext cx="4485807" cy="2133600"/>
          </a:xfrm>
          <a:prstGeom prst="rect">
            <a:avLst/>
          </a:prstGeom>
        </p:spPr>
      </p:pic>
      <p:pic>
        <p:nvPicPr>
          <p:cNvPr id="11" name="Picture 10" descr="ピクチャ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92" y="1638299"/>
            <a:ext cx="4485807" cy="2465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7106" y="6444476"/>
            <a:ext cx="2573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Web Japan, http://web-</a:t>
            </a:r>
            <a:r>
              <a:rPr kumimoji="1" lang="en-US" altLang="ja-JP" sz="1200" dirty="0" err="1" smtClean="0"/>
              <a:t>japan.org</a:t>
            </a:r>
            <a:r>
              <a:rPr kumimoji="1" lang="en-US" altLang="ja-JP" sz="1200" dirty="0" smtClean="0"/>
              <a:t>/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おたく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9416" y="1606206"/>
            <a:ext cx="3224389" cy="386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894685"/>
            <a:ext cx="797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Otaku</a:t>
            </a:r>
            <a:r>
              <a:rPr lang="en-US" sz="1200" dirty="0" smtClean="0"/>
              <a:t> is the Japanese word for people with a consuming interest in pop culture, especially animated films (</a:t>
            </a:r>
            <a:r>
              <a:rPr lang="en-US" sz="1200" dirty="0" err="1" smtClean="0"/>
              <a:t>animé</a:t>
            </a:r>
            <a:r>
              <a:rPr lang="en-US" sz="1200" dirty="0" smtClean="0"/>
              <a:t>), comics (</a:t>
            </a:r>
            <a:r>
              <a:rPr lang="en-US" sz="1200" dirty="0" err="1" smtClean="0"/>
              <a:t>manga</a:t>
            </a:r>
            <a:r>
              <a:rPr lang="en-US" sz="1200" dirty="0" smtClean="0"/>
              <a:t>) and video games. The word is becoming part of an international vocabulary, like that other Japanese word, “karaoke.”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47106" y="6444476"/>
            <a:ext cx="2573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Web Japan, http://web-</a:t>
            </a:r>
            <a:r>
              <a:rPr kumimoji="1" lang="en-US" altLang="ja-JP" sz="1200" dirty="0" err="1" smtClean="0"/>
              <a:t>japan.org</a:t>
            </a:r>
            <a:r>
              <a:rPr kumimoji="1" lang="en-US" altLang="ja-JP" sz="1200" dirty="0" smtClean="0"/>
              <a:t>/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578</Words>
  <Application>Microsoft Office PowerPoint</Application>
  <PresentationFormat>On-screen Show (4:3)</PresentationFormat>
  <Paragraphs>77</Paragraphs>
  <Slides>28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Equity</vt:lpstr>
      <vt:lpstr>にほんご JPN101</vt:lpstr>
      <vt:lpstr>１２月９日水曜日</vt:lpstr>
      <vt:lpstr>日本のぶんか</vt:lpstr>
      <vt:lpstr>カラオケのへや</vt:lpstr>
      <vt:lpstr>相撲（すもう）</vt:lpstr>
      <vt:lpstr>相撲（すもう）</vt:lpstr>
      <vt:lpstr>アニメ</vt:lpstr>
      <vt:lpstr>アニメ</vt:lpstr>
      <vt:lpstr>おたく</vt:lpstr>
      <vt:lpstr>コスプレ</vt:lpstr>
      <vt:lpstr>携帯電話（けいたいでんわ）</vt:lpstr>
      <vt:lpstr>ききじょうずはなしじょうず</vt:lpstr>
      <vt:lpstr>P38 ききじょうずはなしじょうず</vt:lpstr>
      <vt:lpstr>ダイアローグ</vt:lpstr>
      <vt:lpstr>P11 ダイアローグ</vt:lpstr>
      <vt:lpstr>Slide 16</vt:lpstr>
      <vt:lpstr>Slide 17</vt:lpstr>
      <vt:lpstr>Slide 18</vt:lpstr>
      <vt:lpstr>Slide 19</vt:lpstr>
      <vt:lpstr>P43 よむれんしゅう</vt:lpstr>
      <vt:lpstr>P43 よむれんしゅう</vt:lpstr>
      <vt:lpstr>P44 よむれんしゅう</vt:lpstr>
      <vt:lpstr>P44 よむれんしゅう</vt:lpstr>
      <vt:lpstr>P44 よむれんしゅう</vt:lpstr>
      <vt:lpstr>P44 よむれんしゅう</vt:lpstr>
      <vt:lpstr>きくれんしゅう</vt:lpstr>
      <vt:lpstr>P38 きくれんしゅう</vt:lpstr>
      <vt:lpstr>P38 きくれんしゅう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341</cp:revision>
  <dcterms:created xsi:type="dcterms:W3CDTF">2009-12-09T13:42:45Z</dcterms:created>
  <dcterms:modified xsi:type="dcterms:W3CDTF">2010-02-01T22:26:17Z</dcterms:modified>
</cp:coreProperties>
</file>