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300" r:id="rId3"/>
    <p:sldId id="507" r:id="rId4"/>
    <p:sldId id="619" r:id="rId5"/>
    <p:sldId id="633" r:id="rId6"/>
    <p:sldId id="626" r:id="rId7"/>
    <p:sldId id="634" r:id="rId8"/>
    <p:sldId id="620" r:id="rId9"/>
    <p:sldId id="621" r:id="rId10"/>
    <p:sldId id="622" r:id="rId11"/>
    <p:sldId id="623" r:id="rId12"/>
    <p:sldId id="614" r:id="rId13"/>
    <p:sldId id="615" r:id="rId14"/>
    <p:sldId id="616" r:id="rId15"/>
    <p:sldId id="635" r:id="rId16"/>
    <p:sldId id="628" r:id="rId17"/>
    <p:sldId id="629" r:id="rId18"/>
    <p:sldId id="637" r:id="rId19"/>
    <p:sldId id="617" r:id="rId20"/>
    <p:sldId id="618" r:id="rId21"/>
    <p:sldId id="638" r:id="rId22"/>
    <p:sldId id="639" r:id="rId23"/>
    <p:sldId id="640" r:id="rId24"/>
    <p:sldId id="630" r:id="rId25"/>
    <p:sldId id="631" r:id="rId26"/>
    <p:sldId id="632" r:id="rId27"/>
    <p:sldId id="641" r:id="rId28"/>
    <p:sldId id="624" r:id="rId29"/>
    <p:sldId id="625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2A454-37C3-40C4-B17E-B40BDD3878E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ED245-AE59-AE4D-897D-D13DE1B4A365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21035-520D-DE43-A941-82172E8C99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21035-520D-DE43-A941-82172E8C99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10,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P36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586" y="1643063"/>
            <a:ext cx="6271814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Superlatives using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一番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dirty="0" smtClean="0"/>
              <a:t>	</a:t>
            </a:r>
            <a:r>
              <a:rPr lang="en-US" altLang="ja-JP" sz="1800" dirty="0" smtClean="0"/>
              <a:t>To indicate the scope of a preference, use the phrase 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～の中で</a:t>
            </a:r>
            <a:r>
              <a:rPr lang="en-US" altLang="ja-JP" sz="1800" dirty="0" smtClean="0"/>
              <a:t>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ぽう４：</a:t>
            </a:r>
            <a:r>
              <a:rPr lang="en-US" altLang="ja-JP" sz="2400" dirty="0" smtClean="0"/>
              <a:t>Making comparisons using </a:t>
            </a:r>
            <a:r>
              <a:rPr lang="ja-JP" altLang="en-US" sz="2400" smtClean="0"/>
              <a:t>一番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～（の）方が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</a:t>
            </a:r>
            <a:r>
              <a:rPr lang="ja-JP" altLang="en-US" sz="2400" smtClean="0"/>
              <a:t>～より</a:t>
            </a:r>
            <a:r>
              <a:rPr lang="en-US" altLang="ja-JP" sz="2400" dirty="0" smtClean="0"/>
              <a:t>, and </a:t>
            </a:r>
            <a:r>
              <a:rPr lang="ja-JP" altLang="en-US" sz="2400" smtClean="0"/>
              <a:t>～も～も</a:t>
            </a:r>
            <a:r>
              <a:rPr lang="en-US" altLang="ja-JP" sz="2400" dirty="0" smtClean="0"/>
              <a:t> and expressing lack of preference</a:t>
            </a:r>
            <a:endParaRPr lang="ja-JP" alt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8194" y="2951018"/>
          <a:ext cx="6021533" cy="2484967"/>
        </p:xfrm>
        <a:graphic>
          <a:graphicData uri="http://schemas.openxmlformats.org/drawingml/2006/table">
            <a:tbl>
              <a:tblPr/>
              <a:tblGrid>
                <a:gridCol w="1046117"/>
                <a:gridCol w="1051051"/>
                <a:gridCol w="1065855"/>
                <a:gridCol w="375083"/>
                <a:gridCol w="935182"/>
                <a:gridCol w="1548245"/>
              </a:tblGrid>
              <a:tr h="426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50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スポーツ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の中で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Which sports do you like the best?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3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Supaerlative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5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やきゅう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like baseball the best.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9654" y="5554663"/>
          <a:ext cx="2454563" cy="1012392"/>
        </p:xfrm>
        <a:graphic>
          <a:graphicData uri="http://schemas.openxmlformats.org/drawingml/2006/table">
            <a:tbl>
              <a:tblPr/>
              <a:tblGrid>
                <a:gridCol w="2454563"/>
              </a:tblGrid>
              <a:tr h="38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Abbreviating expression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やきゅうです。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Baseball.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Superlatives using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一番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dirty="0" smtClean="0"/>
              <a:t>	</a:t>
            </a:r>
            <a:r>
              <a:rPr lang="en-US" altLang="ja-JP" sz="1800" dirty="0" smtClean="0"/>
              <a:t>If the preceding noun is a place noun, 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「の中」</a:t>
            </a:r>
            <a:r>
              <a:rPr lang="en-US" altLang="ja-JP" sz="18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1800" dirty="0" smtClean="0"/>
              <a:t>is omitted.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ぽう４：</a:t>
            </a:r>
            <a:r>
              <a:rPr lang="en-US" altLang="ja-JP" sz="2400" dirty="0" smtClean="0"/>
              <a:t>Making comparisons using </a:t>
            </a:r>
            <a:r>
              <a:rPr lang="ja-JP" altLang="en-US" sz="2400" smtClean="0"/>
              <a:t>一番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～（の）方が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</a:t>
            </a:r>
            <a:r>
              <a:rPr lang="ja-JP" altLang="en-US" sz="2400" smtClean="0"/>
              <a:t>～より</a:t>
            </a:r>
            <a:r>
              <a:rPr lang="en-US" altLang="ja-JP" sz="2400" dirty="0" smtClean="0"/>
              <a:t>, and </a:t>
            </a:r>
            <a:r>
              <a:rPr lang="ja-JP" altLang="en-US" sz="2400" smtClean="0"/>
              <a:t>～も～も</a:t>
            </a:r>
            <a:r>
              <a:rPr lang="en-US" altLang="ja-JP" sz="2400" dirty="0" smtClean="0"/>
              <a:t> and expressing lack of preference</a:t>
            </a:r>
            <a:endParaRPr lang="ja-JP" alt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2982" y="2844430"/>
          <a:ext cx="6690591" cy="3281733"/>
        </p:xfrm>
        <a:graphic>
          <a:graphicData uri="http://schemas.openxmlformats.org/drawingml/2006/table">
            <a:tbl>
              <a:tblPr/>
              <a:tblGrid>
                <a:gridCol w="944419"/>
                <a:gridCol w="89115"/>
                <a:gridCol w="353233"/>
                <a:gridCol w="627970"/>
                <a:gridCol w="1839136"/>
                <a:gridCol w="467591"/>
                <a:gridCol w="314175"/>
                <a:gridCol w="641789"/>
                <a:gridCol w="1413163"/>
              </a:tblGrid>
              <a:tr h="31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Place 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713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日本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どの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高いですか。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Which is the highest in Japan.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33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7133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ふじ山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高いです。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55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Mr. Fuji is the highest mountain in Japan.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992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133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Abbreviating expression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133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ふじ山です。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74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Mr. Fuji.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Superlatives using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一番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dirty="0" smtClean="0"/>
              <a:t>	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「一番」</a:t>
            </a:r>
            <a:r>
              <a:rPr lang="en-US" altLang="ja-JP" sz="1800" dirty="0" smtClean="0"/>
              <a:t>must be followed by an adjective or adverb.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ぽう４：</a:t>
            </a:r>
            <a:r>
              <a:rPr lang="en-US" altLang="ja-JP" sz="2400" dirty="0" smtClean="0"/>
              <a:t>Making comparisons using </a:t>
            </a:r>
            <a:r>
              <a:rPr lang="ja-JP" altLang="en-US" sz="2400" smtClean="0"/>
              <a:t>一番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～（の）方が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</a:t>
            </a:r>
            <a:r>
              <a:rPr lang="ja-JP" altLang="en-US" sz="2400" smtClean="0"/>
              <a:t>～より</a:t>
            </a:r>
            <a:r>
              <a:rPr lang="en-US" altLang="ja-JP" sz="2400" dirty="0" smtClean="0"/>
              <a:t>, and </a:t>
            </a:r>
            <a:r>
              <a:rPr lang="ja-JP" altLang="en-US" sz="2400" smtClean="0"/>
              <a:t>～も～も</a:t>
            </a:r>
            <a:r>
              <a:rPr lang="en-US" altLang="ja-JP" sz="2400" dirty="0" smtClean="0"/>
              <a:t> and expressing lack of preference</a:t>
            </a:r>
            <a:endParaRPr lang="ja-JP" alt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76746" y="2955074"/>
          <a:ext cx="6483928" cy="3766401"/>
        </p:xfrm>
        <a:graphic>
          <a:graphicData uri="http://schemas.openxmlformats.org/drawingml/2006/table">
            <a:tbl>
              <a:tblPr/>
              <a:tblGrid>
                <a:gridCol w="1174172"/>
                <a:gridCol w="568618"/>
                <a:gridCol w="1293038"/>
                <a:gridCol w="1589125"/>
                <a:gridCol w="1858975"/>
              </a:tblGrid>
              <a:tr h="328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ジャズ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6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like jazz the best.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としょかん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大きい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たてものです。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library is the biggest building.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Superlative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2803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山本さん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一番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よく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べんきょうします。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Ms. Yamamoto studies the hardest.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BE8E-B966-4CBE-915B-E21C2C30DAB8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95235" name="Picture 3" descr="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842" y="2060836"/>
            <a:ext cx="2597444" cy="187731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95236" name="Picture 4" descr="spo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892" y="2060835"/>
            <a:ext cx="2580506" cy="187731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35475"/>
            <a:ext cx="1676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892675"/>
            <a:ext cx="1752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6892" y="4297685"/>
            <a:ext cx="1018708" cy="10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1497" y="4297685"/>
            <a:ext cx="1528062" cy="10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6892" y="5316393"/>
            <a:ext cx="1054605" cy="10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1496" y="5316392"/>
            <a:ext cx="1026029" cy="10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4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9144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ja-JP" altLang="en-US" sz="3600"/>
              <a:t>（　　）の　中で　何が　一番　（　　）ですか。</a:t>
            </a:r>
            <a:br>
              <a:rPr lang="ja-JP" altLang="en-US" sz="3600"/>
            </a:br>
            <a:r>
              <a:rPr lang="en-US" altLang="ja-JP" sz="2400" dirty="0"/>
              <a:t>Expressing superlatives</a:t>
            </a:r>
            <a:endParaRPr lang="en-US" altLang="ja-JP" dirty="0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762000" y="1371600"/>
            <a:ext cx="7391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スポーツの　中で　何が　一番　好きですか。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dirty="0"/>
              <a:t>Which sports do you like the best?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4791" y="4156364"/>
            <a:ext cx="3917373" cy="2199986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5455" y="4156364"/>
            <a:ext cx="3491345" cy="2199986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P31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644" y="1678997"/>
            <a:ext cx="7134330" cy="32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P31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030" y="1722293"/>
            <a:ext cx="6946200" cy="31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一番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Make a group of three or four people. Ask each other questions and make as many superlative sentences as possible about the group.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Example: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だれが　一番　べんきょうしますか。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だれの　かばんが　一番　大きいですか。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60" y="16002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ja-JP" dirty="0" smtClean="0"/>
              <a:t>B. Comparatives using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～（の）方が～より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sz="1800" dirty="0" smtClean="0"/>
              <a:t>	</a:t>
            </a:r>
          </a:p>
          <a:p>
            <a:pPr marL="514350" indent="-514350">
              <a:buNone/>
            </a:pPr>
            <a:r>
              <a:rPr lang="en-US" altLang="ja-JP" dirty="0" smtClean="0"/>
              <a:t>	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ぽう４：</a:t>
            </a:r>
            <a:r>
              <a:rPr lang="en-US" altLang="ja-JP" sz="2400" dirty="0" smtClean="0"/>
              <a:t>Making comparisons using </a:t>
            </a:r>
            <a:r>
              <a:rPr lang="ja-JP" altLang="en-US" sz="2400" smtClean="0"/>
              <a:t>一番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～（の）方が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</a:t>
            </a:r>
            <a:r>
              <a:rPr lang="ja-JP" altLang="en-US" sz="2400" smtClean="0"/>
              <a:t>～より</a:t>
            </a:r>
            <a:r>
              <a:rPr lang="en-US" altLang="ja-JP" sz="2400" dirty="0" smtClean="0"/>
              <a:t>, and </a:t>
            </a:r>
            <a:r>
              <a:rPr lang="ja-JP" altLang="en-US" sz="2400" smtClean="0"/>
              <a:t>～も～も</a:t>
            </a:r>
            <a:r>
              <a:rPr lang="en-US" altLang="ja-JP" sz="2400" dirty="0" smtClean="0"/>
              <a:t> and expressing lack of preference</a:t>
            </a:r>
            <a:endParaRPr lang="ja-JP" alt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6587" y="2348346"/>
          <a:ext cx="8408424" cy="2510923"/>
        </p:xfrm>
        <a:graphic>
          <a:graphicData uri="http://schemas.openxmlformats.org/drawingml/2006/table">
            <a:tbl>
              <a:tblPr/>
              <a:tblGrid>
                <a:gridCol w="1162929"/>
                <a:gridCol w="304846"/>
                <a:gridCol w="1011541"/>
                <a:gridCol w="87409"/>
                <a:gridCol w="252611"/>
                <a:gridCol w="998811"/>
                <a:gridCol w="403774"/>
                <a:gridCol w="446277"/>
                <a:gridCol w="519042"/>
                <a:gridCol w="1278082"/>
                <a:gridCol w="666709"/>
                <a:gridCol w="1276393"/>
              </a:tblGrid>
              <a:tr h="253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53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(Choice A)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(Choice B)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WQ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Adejctive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313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とうきょう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きょうと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どちら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方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好きですか。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Which do you like better, Tokyo or Kyoto?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8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531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(Preferred)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(Less Preferred)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Adjective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5444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きょうと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方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（とうきょう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より）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好きです。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like Kyoto better (than Tokyo).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60" y="16002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ja-JP" dirty="0" smtClean="0"/>
              <a:t>C. Expressing lack of preference 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r>
              <a:rPr lang="en-US" altLang="ja-JP" sz="1800" dirty="0" smtClean="0"/>
              <a:t>	If you don’t have preference for one item over another, use </a:t>
            </a:r>
            <a:r>
              <a:rPr lang="ja-JP" altLang="en-US" sz="1800" smtClean="0"/>
              <a:t>～も ～も</a:t>
            </a:r>
            <a:r>
              <a:rPr lang="en-US" altLang="ja-JP" sz="1800" dirty="0" smtClean="0"/>
              <a:t>. Items can be two noun phrases or two verb phrases ending with </a:t>
            </a:r>
            <a:r>
              <a:rPr lang="ja-JP" altLang="en-US" sz="1800" smtClean="0"/>
              <a:t>の</a:t>
            </a:r>
            <a:r>
              <a:rPr lang="en-US" altLang="ja-JP" sz="1800" dirty="0" smtClean="0"/>
              <a:t>.	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ぽう４：</a:t>
            </a:r>
            <a:r>
              <a:rPr lang="en-US" altLang="ja-JP" sz="2400" dirty="0" smtClean="0"/>
              <a:t>Making comparisons using </a:t>
            </a:r>
            <a:r>
              <a:rPr lang="ja-JP" altLang="en-US" sz="2400" smtClean="0"/>
              <a:t>一番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～（の）方が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</a:t>
            </a:r>
            <a:r>
              <a:rPr lang="ja-JP" altLang="en-US" sz="2400" smtClean="0"/>
              <a:t>～より</a:t>
            </a:r>
            <a:r>
              <a:rPr lang="en-US" altLang="ja-JP" sz="2400" dirty="0" smtClean="0"/>
              <a:t>, and </a:t>
            </a:r>
            <a:r>
              <a:rPr lang="ja-JP" altLang="en-US" sz="2400" smtClean="0"/>
              <a:t>～も～も</a:t>
            </a:r>
            <a:r>
              <a:rPr lang="en-US" altLang="ja-JP" sz="2400" dirty="0" smtClean="0"/>
              <a:t> and expressing lack of preference</a:t>
            </a:r>
            <a:endParaRPr lang="ja-JP" alt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93951" y="4513870"/>
          <a:ext cx="6225309" cy="1842480"/>
        </p:xfrm>
        <a:graphic>
          <a:graphicData uri="http://schemas.openxmlformats.org/drawingml/2006/table">
            <a:tbl>
              <a:tblPr/>
              <a:tblGrid>
                <a:gridCol w="1208797"/>
                <a:gridCol w="818264"/>
                <a:gridCol w="1101866"/>
                <a:gridCol w="822913"/>
                <a:gridCol w="2273469"/>
              </a:tblGrid>
              <a:tr h="302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238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とうきょう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きょうと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です。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like both Tokyo and Kyoto.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7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094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とうきょう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きょうと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好きじ</a:t>
                      </a: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ゃありません。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don't like either 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okyo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 Kyoto.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0709" y="3148445"/>
          <a:ext cx="7548552" cy="1015467"/>
        </p:xfrm>
        <a:graphic>
          <a:graphicData uri="http://schemas.openxmlformats.org/drawingml/2006/table">
            <a:tbl>
              <a:tblPr/>
              <a:tblGrid>
                <a:gridCol w="1146464"/>
                <a:gridCol w="311727"/>
                <a:gridCol w="893618"/>
                <a:gridCol w="322118"/>
                <a:gridCol w="768928"/>
                <a:gridCol w="415636"/>
                <a:gridCol w="613064"/>
                <a:gridCol w="768927"/>
                <a:gridCol w="2308070"/>
              </a:tblGrid>
              <a:tr h="249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(Choice A)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(Choice B)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WQ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Noun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Adejctive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927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とうきょう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きょうと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と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どちら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方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好きですか。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Which do you like better, Tokyo or Kyoto?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2C79-DD11-9744-A934-6771B918B6E3}" type="slidenum">
              <a:rPr lang="en-US" altLang="ja-JP"/>
              <a:pPr/>
              <a:t>20</a:t>
            </a:fld>
            <a:endParaRPr lang="en-US" altLang="ja-JP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71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133600" y="2133600"/>
            <a:ext cx="1143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>
                <a:latin typeface="DFPKyoKaSho-W4" pitchFamily="18" charset="-128"/>
                <a:ea typeface="DFPKyoKaSho-W4" pitchFamily="18" charset="-128"/>
              </a:rPr>
              <a:t>コーラ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100" smtClean="0"/>
              <a:t>（　　）と　（　　）と　どちらの　方が　（　　）ですか。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/>
              <a:t>Asking preferences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11091" y="2133600"/>
            <a:ext cx="1143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ペプシ</a:t>
            </a:r>
            <a:endParaRPr lang="ja-JP" altLang="en-US" sz="200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ADB-3955-FF4C-9AFA-55136D71A861}" type="slidenum">
              <a:rPr lang="en-US" altLang="ja-JP"/>
              <a:pPr/>
              <a:t>21</a:t>
            </a:fld>
            <a:endParaRPr lang="en-US" altLang="ja-JP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58674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100" smtClean="0"/>
              <a:t>（　　）と　（　　）と　どちらの　方が　（　　）ですか。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/>
              <a:t>Asking preferences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ADB-3955-FF4C-9AFA-55136D71A861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/>
              <a:t>（　　　）と　（　　　）と　どちらの　方が　（　　　）ですか。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700" dirty="0" smtClean="0"/>
              <a:t>Asking preferences</a:t>
            </a:r>
            <a:endParaRPr lang="en-US" dirty="0"/>
          </a:p>
        </p:txBody>
      </p:sp>
      <p:pic>
        <p:nvPicPr>
          <p:cNvPr id="6146" name="Picture 2" descr="C:\Users\tokumasu\Desktop\Nakama1_2nd\illustration-web\ch7\la_07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107" y="2664981"/>
            <a:ext cx="2482850" cy="185578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pic>
        <p:nvPicPr>
          <p:cNvPr id="6147" name="Picture 3" descr="C:\Users\tokumasu\Desktop\Nakama1_2nd\illustration-web\ch6\la_06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5529" y="2664981"/>
            <a:ext cx="2482850" cy="185578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9670" y="5216236"/>
            <a:ext cx="84371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Q: 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りょうりを　</a:t>
            </a:r>
            <a:r>
              <a:rPr lang="ja-JP" altLang="en-US" sz="2000" u="sng" smtClean="0">
                <a:latin typeface="DFPKyoKaSho-W4" pitchFamily="18" charset="-128"/>
                <a:ea typeface="DFPKyoKaSho-W4" pitchFamily="18" charset="-128"/>
              </a:rPr>
              <a:t>つくる</a:t>
            </a: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と　</a:t>
            </a:r>
            <a:r>
              <a:rPr lang="ja-JP" altLang="en-US" sz="2000" u="sng" smtClean="0">
                <a:latin typeface="DFPKyoKaSho-W4" pitchFamily="18" charset="-128"/>
                <a:ea typeface="DFPKyoKaSho-W4" pitchFamily="18" charset="-128"/>
              </a:rPr>
              <a:t>たべる</a:t>
            </a: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と　どちらの方が　好きですか。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A: 	</a:t>
            </a:r>
            <a:r>
              <a:rPr lang="ja-JP" altLang="en-US" sz="2000" u="sng" smtClean="0">
                <a:latin typeface="DFPKyoKaSho-W4" pitchFamily="18" charset="-128"/>
                <a:ea typeface="DFPKyoKaSho-W4" pitchFamily="18" charset="-128"/>
              </a:rPr>
              <a:t>つくる</a:t>
            </a: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方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が　</a:t>
            </a:r>
            <a:r>
              <a:rPr lang="ja-JP" altLang="en-US" sz="2000" u="sng" smtClean="0">
                <a:latin typeface="DFPKyoKaSho-W4" pitchFamily="18" charset="-128"/>
                <a:ea typeface="DFPKyoKaSho-W4" pitchFamily="18" charset="-128"/>
              </a:rPr>
              <a:t>たべる</a:t>
            </a: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より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好きです。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P32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301" y="1575953"/>
            <a:ext cx="5314549" cy="237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301" y="4135149"/>
            <a:ext cx="5246570" cy="150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P32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627" y="1908032"/>
            <a:ext cx="6530102" cy="16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P32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642197"/>
            <a:ext cx="6046134" cy="39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Make questions using the following cues. When you answer the questions, add reasons for your answer.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Example: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なつ／ふゆ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A: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なつと　ふゆと　どちらの　方が　好きですか。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B: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なつの　方が　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A: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どうしてですか。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B: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およぐのが　すきなので。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１）ひらがな／かんじ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２）アメリカのくるま／日本のくるま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３）日本語をはなす／日本語をかく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４）？？？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/>
              <a:t>（　　　）と　（　　　）と　どちらの　方が　（　　　）ですか。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700" dirty="0" smtClean="0"/>
              <a:t>Asking preferences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よんでみましょう！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1600200"/>
            <a:ext cx="2930236" cy="5121275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毎日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時間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高校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古い大学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一番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安いたべもの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３０分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１２時半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新しい本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3062" y="1600200"/>
            <a:ext cx="3900055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４年生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休みの日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大好き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高い山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何曜日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毎週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分かります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２時間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中国語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週末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Dictionary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201" name="Picture 9" descr="C:\Users\tokumasu\Desktop\Nakama1_2nd\illustration-web\ch6\la_06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468" y="5102225"/>
            <a:ext cx="2149475" cy="1619250"/>
          </a:xfrm>
          <a:prstGeom prst="rect">
            <a:avLst/>
          </a:prstGeom>
          <a:noFill/>
        </p:spPr>
      </p:pic>
      <p:pic>
        <p:nvPicPr>
          <p:cNvPr id="2058" name="Picture 10" descr="C:\Users\tokumasu\Desktop\Nakama1_2nd\illustration-web\ch6\la_06_36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552" y="5102225"/>
            <a:ext cx="2289248" cy="1556744"/>
          </a:xfrm>
          <a:prstGeom prst="rect">
            <a:avLst/>
          </a:prstGeom>
          <a:noFill/>
        </p:spPr>
      </p:pic>
      <p:pic>
        <p:nvPicPr>
          <p:cNvPr id="1026" name="Picture 2" descr="C:\Users\tokumasu\Desktop\Nakama1_2nd\illustration-web\ch7\la_07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17" y="1774825"/>
            <a:ext cx="2108200" cy="1303337"/>
          </a:xfrm>
          <a:prstGeom prst="rect">
            <a:avLst/>
          </a:prstGeom>
          <a:noFill/>
        </p:spPr>
      </p:pic>
      <p:pic>
        <p:nvPicPr>
          <p:cNvPr id="1027" name="Picture 3" descr="C:\Users\tokumasu\Desktop\Nakama1_2nd\illustration-web\ch7\la_07_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7552" y="1774825"/>
            <a:ext cx="1941513" cy="1676400"/>
          </a:xfrm>
          <a:prstGeom prst="rect">
            <a:avLst/>
          </a:prstGeom>
          <a:noFill/>
        </p:spPr>
      </p:pic>
      <p:pic>
        <p:nvPicPr>
          <p:cNvPr id="1028" name="Picture 4" descr="C:\Users\tokumasu\Desktop\Nakama1_2nd\illustration-web\ch7\la_07_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434716"/>
            <a:ext cx="2282817" cy="1683472"/>
          </a:xfrm>
          <a:prstGeom prst="rect">
            <a:avLst/>
          </a:prstGeom>
          <a:noFill/>
        </p:spPr>
      </p:pic>
      <p:pic>
        <p:nvPicPr>
          <p:cNvPr id="1030" name="Picture 6" descr="C:\Users\tokumasu\Desktop\Nakama1_2nd\illustration-web\ch6\la_06_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5331" y="3503613"/>
            <a:ext cx="2360612" cy="1504950"/>
          </a:xfrm>
          <a:prstGeom prst="rect">
            <a:avLst/>
          </a:prstGeom>
          <a:noFill/>
        </p:spPr>
      </p:pic>
      <p:pic>
        <p:nvPicPr>
          <p:cNvPr id="1031" name="Picture 7" descr="C:\Users\tokumasu\Desktop\Nakama1_2nd\illustration-web\ch6\la_06_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3950" y="3434716"/>
            <a:ext cx="2590800" cy="1414462"/>
          </a:xfrm>
          <a:prstGeom prst="rect">
            <a:avLst/>
          </a:prstGeom>
          <a:noFill/>
        </p:spPr>
      </p:pic>
      <p:pic>
        <p:nvPicPr>
          <p:cNvPr id="1032" name="Picture 8" descr="C:\Users\tokumasu\Desktop\Nakama1_2nd\illustration-web\ch6\la_06_1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5168137"/>
            <a:ext cx="2413794" cy="1553338"/>
          </a:xfrm>
          <a:prstGeom prst="rect">
            <a:avLst/>
          </a:prstGeom>
          <a:noFill/>
        </p:spPr>
      </p:pic>
      <p:pic>
        <p:nvPicPr>
          <p:cNvPr id="1033" name="Picture 9" descr="C:\Users\tokumasu\Desktop\Nakama1_2nd\illustration-web\ch3\movi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5331" y="1417638"/>
            <a:ext cx="2045205" cy="1780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850"/>
            <a:ext cx="8229600" cy="47561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ともだちと　テニスを　する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としょかんで　本を　よむ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こうえんで　えを　かく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山の　しゃしんを　とる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レストランに　すしを　たべに　いく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ルームメートと　りょこうに　いく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ちかくの　川で　およぐ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日本の　えいがを　みる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りょうしんに　メールを　かく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Dictionary form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6656" y="3782291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7330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274320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40728" y="274320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27564" y="3262745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66656" y="3262745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7300" y="3782291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92928" y="227330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4281055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14800" y="4281055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89864" y="4281055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92584" y="4831773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15792" y="4831773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53492" y="5361709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41072" y="5361709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31372" y="5839691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66656" y="5839691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01636" y="635635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88872" y="6356350"/>
            <a:ext cx="37407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7754" y="1579418"/>
            <a:ext cx="893618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62944" y="2273300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88872" y="2743200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3262745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14800" y="3782291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39740" y="4281055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926280" y="4831773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40728" y="5361709"/>
            <a:ext cx="1000992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114800" y="5839691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15792" y="6356350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953492" y="1579418"/>
            <a:ext cx="626920" cy="274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7754" y="1579418"/>
            <a:ext cx="89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Particle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53492" y="1579418"/>
            <a:ext cx="62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Verb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高校生の時、何をするのが好きでしたか。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201" name="Picture 9" descr="C:\Users\tokumasu\Desktop\Nakama1_2nd\illustration-web\ch6\la_06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468" y="5238750"/>
            <a:ext cx="2149475" cy="1619250"/>
          </a:xfrm>
          <a:prstGeom prst="rect">
            <a:avLst/>
          </a:prstGeom>
          <a:noFill/>
        </p:spPr>
      </p:pic>
      <p:pic>
        <p:nvPicPr>
          <p:cNvPr id="2058" name="Picture 10" descr="C:\Users\tokumasu\Desktop\Nakama1_2nd\illustration-web\ch6\la_06_36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552" y="5301256"/>
            <a:ext cx="2289248" cy="1556744"/>
          </a:xfrm>
          <a:prstGeom prst="rect">
            <a:avLst/>
          </a:prstGeom>
          <a:noFill/>
        </p:spPr>
      </p:pic>
      <p:pic>
        <p:nvPicPr>
          <p:cNvPr id="1026" name="Picture 2" descr="C:\Users\tokumasu\Desktop\Nakama1_2nd\illustration-web\ch7\la_07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17" y="2200276"/>
            <a:ext cx="2108200" cy="1303337"/>
          </a:xfrm>
          <a:prstGeom prst="rect">
            <a:avLst/>
          </a:prstGeom>
          <a:noFill/>
        </p:spPr>
      </p:pic>
      <p:pic>
        <p:nvPicPr>
          <p:cNvPr id="1027" name="Picture 3" descr="C:\Users\tokumasu\Desktop\Nakama1_2nd\illustration-web\ch7\la_07_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7552" y="2005735"/>
            <a:ext cx="1941513" cy="1676400"/>
          </a:xfrm>
          <a:prstGeom prst="rect">
            <a:avLst/>
          </a:prstGeom>
          <a:noFill/>
        </p:spPr>
      </p:pic>
      <p:pic>
        <p:nvPicPr>
          <p:cNvPr id="1028" name="Picture 4" descr="C:\Users\tokumasu\Desktop\Nakama1_2nd\illustration-web\ch7\la_07_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03613"/>
            <a:ext cx="2282817" cy="1683472"/>
          </a:xfrm>
          <a:prstGeom prst="rect">
            <a:avLst/>
          </a:prstGeom>
          <a:noFill/>
        </p:spPr>
      </p:pic>
      <p:pic>
        <p:nvPicPr>
          <p:cNvPr id="1030" name="Picture 6" descr="C:\Users\tokumasu\Desktop\Nakama1_2nd\illustration-web\ch6\la_06_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5331" y="3682135"/>
            <a:ext cx="2360612" cy="1504950"/>
          </a:xfrm>
          <a:prstGeom prst="rect">
            <a:avLst/>
          </a:prstGeom>
          <a:noFill/>
        </p:spPr>
      </p:pic>
      <p:pic>
        <p:nvPicPr>
          <p:cNvPr id="1031" name="Picture 7" descr="C:\Users\tokumasu\Desktop\Nakama1_2nd\illustration-web\ch6\la_06_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3950" y="3772623"/>
            <a:ext cx="2590800" cy="1414462"/>
          </a:xfrm>
          <a:prstGeom prst="rect">
            <a:avLst/>
          </a:prstGeom>
          <a:noFill/>
        </p:spPr>
      </p:pic>
      <p:pic>
        <p:nvPicPr>
          <p:cNvPr id="1032" name="Picture 8" descr="C:\Users\tokumasu\Desktop\Nakama1_2nd\illustration-web\ch6\la_06_1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5304662"/>
            <a:ext cx="2413794" cy="1553338"/>
          </a:xfrm>
          <a:prstGeom prst="rect">
            <a:avLst/>
          </a:prstGeom>
          <a:noFill/>
        </p:spPr>
      </p:pic>
      <p:pic>
        <p:nvPicPr>
          <p:cNvPr id="1033" name="Picture 9" descr="C:\Users\tokumasu\Desktop\Nakama1_2nd\illustration-web\ch3\movi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5331" y="1774825"/>
            <a:ext cx="2045205" cy="17800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119" y="1590159"/>
            <a:ext cx="56284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Follow-up questions: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だれ、どこ、どんな</a:t>
            </a:r>
            <a:r>
              <a:rPr lang="en-US" altLang="ja-JP" dirty="0" smtClean="0"/>
              <a:t>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954" y="1642860"/>
            <a:ext cx="3875809" cy="17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7954" y="3709784"/>
            <a:ext cx="3875809" cy="14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7954" y="5444921"/>
            <a:ext cx="4042064" cy="14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Change the following adjectives, nouns, and verbs in to the </a:t>
            </a:r>
            <a:r>
              <a:rPr lang="en-US" sz="1800" u="sng" dirty="0" smtClean="0"/>
              <a:t>affirmative(plain) +</a:t>
            </a:r>
            <a:r>
              <a:rPr lang="ja-JP" altLang="en-US" sz="1800" u="sng" smtClean="0"/>
              <a:t>ので</a:t>
            </a:r>
            <a:r>
              <a:rPr lang="en-US" altLang="ja-JP" sz="1800" dirty="0" smtClean="0"/>
              <a:t> and </a:t>
            </a:r>
            <a:r>
              <a:rPr lang="en-US" altLang="ja-JP" sz="1800" u="sng" dirty="0" smtClean="0"/>
              <a:t>negative(plain) +</a:t>
            </a:r>
            <a:r>
              <a:rPr lang="ja-JP" altLang="en-US" sz="1800" u="sng" smtClean="0"/>
              <a:t>ので</a:t>
            </a:r>
            <a:r>
              <a:rPr lang="en-US" altLang="ja-JP" sz="1800" dirty="0" smtClean="0"/>
              <a:t>.</a:t>
            </a:r>
          </a:p>
          <a:p>
            <a:endParaRPr lang="en-US" sz="1800" dirty="0" smtClean="0"/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プールで　およぎます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大学いん生です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カラオケで　うたいます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しゃしんを　とります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じゅぎょうは　たいへんです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今日は　いそがしいです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友だちを　まちます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おんがくを　ききます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パーティは　たのしいです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うちに　かえります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へやは　きれいです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ぶん</a:t>
            </a:r>
            <a:r>
              <a:rPr lang="ja-JP" altLang="en-US" sz="2400" smtClean="0"/>
              <a:t>ぽう５：</a:t>
            </a:r>
            <a:r>
              <a:rPr lang="en-US" altLang="ja-JP" sz="2400" dirty="0" smtClean="0"/>
              <a:t>Giving reasons using the plain form + </a:t>
            </a:r>
            <a:r>
              <a:rPr lang="ja-JP" altLang="en-US" sz="2400" smtClean="0"/>
              <a:t>ので</a:t>
            </a:r>
            <a:endParaRPr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0629" y="2469573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およぐ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／およがない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629" y="2808127"/>
            <a:ext cx="434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大学いん生な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／大学いん生じゃない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629" y="3146681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うたう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／うわたわない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629" y="3485235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とる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／とらない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628" y="3957237"/>
            <a:ext cx="450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たいへんな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／たいへんじゃない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0629" y="4295791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いそがしい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／いそがしくない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629" y="4634345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まつ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／またない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629" y="4972899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きく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／きかない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629" y="5311453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たのしい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／たのしくない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0629" y="5819284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かえる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／かえらない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0629" y="6157838"/>
            <a:ext cx="382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きれいな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／きれいじゃない</a:t>
            </a:r>
            <a:r>
              <a:rPr lang="ja-JP" altLang="en-US" sz="16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endParaRPr lang="en-US" sz="1600" b="1" dirty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P36 Activity 1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173" y="1640465"/>
            <a:ext cx="6918373" cy="35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どうしてですか。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ので、きのう あまり ねませんでした。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ので、お金が ありません。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ので、日本に いきます。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ので、パーティを 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ので、いそがしいです。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ので、うちにかえります。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ので、べんきょうします。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ので、あまりうんどうしません。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ので、ニューヨークにいきます。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ので、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988</Words>
  <Application>Microsoft Office PowerPoint</Application>
  <PresentationFormat>On-screen Show (4:3)</PresentationFormat>
  <Paragraphs>361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Equity</vt:lpstr>
      <vt:lpstr>にほんご JPN101</vt:lpstr>
      <vt:lpstr>ぶんぽう</vt:lpstr>
      <vt:lpstr>Dictionary form</vt:lpstr>
      <vt:lpstr>Dictionary form</vt:lpstr>
      <vt:lpstr>高校生の時、何をするのが好きでしたか。</vt:lpstr>
      <vt:lpstr>ぶんぽう５：Giving reasons using the plain form + ので</vt:lpstr>
      <vt:lpstr>ぶんぽう５：Giving reasons using the plain form + ので</vt:lpstr>
      <vt:lpstr>P36 Activity 1</vt:lpstr>
      <vt:lpstr>どうしてですか。</vt:lpstr>
      <vt:lpstr>P36 Activity 2</vt:lpstr>
      <vt:lpstr>ぶんぽう４：Making comparisons using 一番 and ～（の）方が                      ～より, and ～も～も and expressing lack of preference</vt:lpstr>
      <vt:lpstr>ぶんぽう４：Making comparisons using 一番 and ～（の）方が                      ～より, and ～も～も and expressing lack of preference</vt:lpstr>
      <vt:lpstr>ぶんぽう４：Making comparisons using 一番 and ～（の）方が                      ～より, and ～も～も and expressing lack of preference</vt:lpstr>
      <vt:lpstr>（　　）の　中で　何が　一番　（　　）ですか。 Expressing superlatives</vt:lpstr>
      <vt:lpstr>P31 Activity 1</vt:lpstr>
      <vt:lpstr>P31 Activity 2</vt:lpstr>
      <vt:lpstr>一番</vt:lpstr>
      <vt:lpstr>ぶんぽう４：Making comparisons using 一番 and ～（の）方が                      ～より, and ～も～も and expressing lack of preference</vt:lpstr>
      <vt:lpstr>ぶんぽう４：Making comparisons using 一番 and ～（の）方が                      ～より, and ～も～も and expressing lack of preference</vt:lpstr>
      <vt:lpstr>（　　）と　（　　）と　どちらの　方が　（　　）ですか。 Asking preferences</vt:lpstr>
      <vt:lpstr>（　　）と　（　　）と　どちらの　方が　（　　）ですか。 Asking preferences</vt:lpstr>
      <vt:lpstr>（　　　）と　（　　　）と　どちらの　方が　（　　　）ですか。 Asking preferences</vt:lpstr>
      <vt:lpstr>P32 Activity 3</vt:lpstr>
      <vt:lpstr>P32 Activity 4</vt:lpstr>
      <vt:lpstr>P32 Activity 5</vt:lpstr>
      <vt:lpstr>（　　　）と　（　　　）と　どちらの　方が　（　　　）ですか。 Asking preferences</vt:lpstr>
      <vt:lpstr>かんじ</vt:lpstr>
      <vt:lpstr>よんでみましょう！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408</cp:revision>
  <dcterms:created xsi:type="dcterms:W3CDTF">2009-12-07T00:48:38Z</dcterms:created>
  <dcterms:modified xsi:type="dcterms:W3CDTF">2010-02-01T22:26:36Z</dcterms:modified>
</cp:coreProperties>
</file>