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33"/>
  </p:notesMasterIdLst>
  <p:handoutMasterIdLst>
    <p:handoutMasterId r:id="rId34"/>
  </p:handoutMasterIdLst>
  <p:sldIdLst>
    <p:sldId id="300" r:id="rId3"/>
    <p:sldId id="477" r:id="rId4"/>
    <p:sldId id="478" r:id="rId5"/>
    <p:sldId id="507" r:id="rId6"/>
    <p:sldId id="587" r:id="rId7"/>
    <p:sldId id="585" r:id="rId8"/>
    <p:sldId id="586" r:id="rId9"/>
    <p:sldId id="588" r:id="rId10"/>
    <p:sldId id="589" r:id="rId11"/>
    <p:sldId id="584" r:id="rId12"/>
    <p:sldId id="590" r:id="rId13"/>
    <p:sldId id="591" r:id="rId14"/>
    <p:sldId id="494" r:id="rId15"/>
    <p:sldId id="543" r:id="rId16"/>
    <p:sldId id="605" r:id="rId17"/>
    <p:sldId id="594" r:id="rId18"/>
    <p:sldId id="593" r:id="rId19"/>
    <p:sldId id="596" r:id="rId20"/>
    <p:sldId id="606" r:id="rId21"/>
    <p:sldId id="597" r:id="rId22"/>
    <p:sldId id="603" r:id="rId23"/>
    <p:sldId id="600" r:id="rId24"/>
    <p:sldId id="595" r:id="rId25"/>
    <p:sldId id="607" r:id="rId26"/>
    <p:sldId id="598" r:id="rId27"/>
    <p:sldId id="602" r:id="rId28"/>
    <p:sldId id="599" r:id="rId29"/>
    <p:sldId id="608" r:id="rId30"/>
    <p:sldId id="609" r:id="rId31"/>
    <p:sldId id="610" r:id="rId3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3" autoAdjust="0"/>
    <p:restoredTop sz="82974" autoAdjust="0"/>
  </p:normalViewPr>
  <p:slideViewPr>
    <p:cSldViewPr snapToGrid="0" snapToObjects="1">
      <p:cViewPr varScale="1">
        <p:scale>
          <a:sx n="55" d="100"/>
          <a:sy n="55" d="100"/>
        </p:scale>
        <p:origin x="-90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84" y="5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065CF57D-9219-EE40-885D-22FAB768DC00}" type="datetimeFigureOut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DFF11DC8-25C7-D84D-8CAF-E01A579A533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A4D4D1A3-1AFD-874B-B580-1C5F174CECC2}" type="datetimeFigureOut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4" tIns="46582" rIns="93164" bIns="465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1E44D442-2351-4443-9842-9C3E56295B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3D6E60-1E96-4389-93B6-F5C68825523D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8A9518-8468-4F93-A10A-6559837A6D93}" type="slidenum">
              <a:rPr lang="en-US" altLang="ja-JP"/>
              <a:pPr/>
              <a:t>7</a:t>
            </a:fld>
            <a:endParaRPr lang="en-US" altLang="ja-JP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4D442-2351-4443-9842-9C3E56295B8A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4D442-2351-4443-9842-9C3E56295B8A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2E24-A65C-45BA-B11E-D6861C29CAB0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CA76E-2305-4648-9CA4-1267231313B8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B8C8-E1F3-479F-9412-822A697EF2D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2E24-A65C-45BA-B11E-D6861C29CAB0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B72-12AD-4015-8694-9F7BC821B0B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94F7-8356-4D08-877E-B05D13CB8B5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4943-87AF-4568-A24A-5B5856966DE0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C24D-BD55-4D62-9EFB-46E27BEEC46C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9302E-BA76-4E85-9172-7CDDE0FAB66E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FD39-FA30-48B8-9104-C08A980F16F6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6B0B-8A35-4875-97BF-59A18FB887B1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B72-12AD-4015-8694-9F7BC821B0B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ABB1-7A36-43F9-9CB9-2F41D6FDF686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CA76E-2305-4648-9CA4-1267231313B8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B8C8-E1F3-479F-9412-822A697EF2D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94F7-8356-4D08-877E-B05D13CB8B5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4943-87AF-4568-A24A-5B5856966DE0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C24D-BD55-4D62-9EFB-46E27BEEC46C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9302E-BA76-4E85-9172-7CDDE0FAB66E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FD39-FA30-48B8-9104-C08A980F16F6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6B0B-8A35-4875-97BF-59A18FB887B1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ABB1-7A36-43F9-9CB9-2F41D6FDF686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FBFC5-3415-4410-B00C-4814CB032DDD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1AFBFC5-3415-4410-B00C-4814CB032DDD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7" Type="http://schemas.openxmlformats.org/officeDocument/2006/relationships/image" Target="../media/image37.pn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10" Type="http://schemas.openxmlformats.org/officeDocument/2006/relationships/image" Target="../media/image11.wmf"/><Relationship Id="rId4" Type="http://schemas.openxmlformats.org/officeDocument/2006/relationships/image" Target="../media/image5.wmf"/><Relationship Id="rId9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10" Type="http://schemas.openxmlformats.org/officeDocument/2006/relationships/image" Target="../media/image19.wmf"/><Relationship Id="rId4" Type="http://schemas.openxmlformats.org/officeDocument/2006/relationships/image" Target="../media/image13.wmf"/><Relationship Id="rId9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b="1" dirty="0" smtClean="0"/>
              <a:t>Dec. 14, 2009</a:t>
            </a:r>
            <a:endParaRPr lang="en-US" altLang="ja-JP" b="1" dirty="0"/>
          </a:p>
          <a:p>
            <a:r>
              <a:rPr lang="en-US" altLang="ja-JP" b="1" dirty="0" smtClean="0"/>
              <a:t>(Monday)</a:t>
            </a:r>
            <a:endParaRPr lang="en-US" altLang="ja-JP" b="1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/>
              <a:t>にほんご</a:t>
            </a:r>
            <a:br>
              <a:rPr lang="ja-JP" altLang="en-US"/>
            </a:br>
            <a:r>
              <a:rPr lang="en-US" altLang="ja-JP" dirty="0"/>
              <a:t>JPN101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3111" y="5037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デパート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5008" y="2311545"/>
            <a:ext cx="4771792" cy="31125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7364" y="1843954"/>
            <a:ext cx="3086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51963" y="6444476"/>
            <a:ext cx="1780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smtClean="0">
                <a:latin typeface="DFPKyoKaSho-W4" pitchFamily="18" charset="-128"/>
                <a:ea typeface="DFPKyoKaSho-W4" pitchFamily="18" charset="-128"/>
              </a:rPr>
              <a:t>（玉川高島屋</a:t>
            </a:r>
            <a:r>
              <a:rPr lang="en-US" altLang="ja-JP" sz="1200" dirty="0" smtClean="0">
                <a:latin typeface="DFPKyoKaSho-W4" pitchFamily="18" charset="-128"/>
                <a:ea typeface="DFPKyoKaSho-W4" pitchFamily="18" charset="-128"/>
              </a:rPr>
              <a:t>SC</a:t>
            </a:r>
            <a:r>
              <a:rPr lang="ja-JP" altLang="en-US" sz="1200" smtClean="0">
                <a:latin typeface="DFPKyoKaSho-W4" pitchFamily="18" charset="-128"/>
                <a:ea typeface="DFPKyoKaSho-W4" pitchFamily="18" charset="-128"/>
              </a:rPr>
              <a:t>）</a:t>
            </a:r>
            <a:endParaRPr lang="en-US" sz="1200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 smtClean="0"/>
              <a:t>うりば </a:t>
            </a:r>
            <a:r>
              <a:rPr lang="en-US" altLang="ja-JP" dirty="0" smtClean="0"/>
              <a:t>(Store Departments)</a:t>
            </a:r>
            <a:br>
              <a:rPr lang="en-US" altLang="ja-JP" dirty="0" smtClean="0"/>
            </a:br>
            <a:r>
              <a:rPr lang="en-US" altLang="ja-JP" sz="3600" dirty="0" smtClean="0"/>
              <a:t>(p53)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6089" y="1620265"/>
            <a:ext cx="2562534" cy="175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5710" y="4224355"/>
            <a:ext cx="2594264" cy="194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4599" y="1620265"/>
            <a:ext cx="2343936" cy="175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12089" y="1620265"/>
            <a:ext cx="1898588" cy="175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6089" y="4224355"/>
            <a:ext cx="2562534" cy="192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81061" y="4224355"/>
            <a:ext cx="2594453" cy="194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16089" y="6321365"/>
            <a:ext cx="2553481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アクセサリーうりば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6089" y="3554862"/>
            <a:ext cx="2553481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ふじんふくうりば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44599" y="3554862"/>
            <a:ext cx="2553481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しんしふくうりば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0922" y="3554862"/>
            <a:ext cx="2553481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かばんうりば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85710" y="6321365"/>
            <a:ext cx="2553481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しょくひんうりば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2033" y="6321365"/>
            <a:ext cx="2553481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ぶんぼうぐうりば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Numbers above 100</a:t>
            </a:r>
            <a:br>
              <a:rPr lang="en-US" dirty="0" smtClean="0"/>
            </a:br>
            <a:r>
              <a:rPr lang="en-US" dirty="0" smtClean="0"/>
              <a:t>(p53-54)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069" y="2512867"/>
            <a:ext cx="5114776" cy="237085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8817" y="2000015"/>
            <a:ext cx="3674839" cy="340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5427"/>
            <a:ext cx="82296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ぶんぽう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dirty="0" smtClean="0"/>
              <a:t>ぶんぽう１：</a:t>
            </a:r>
            <a:r>
              <a:rPr lang="en-US" altLang="ja-JP" sz="2800" dirty="0" smtClean="0"/>
              <a:t>	Requesting and giving explanations or </a:t>
            </a:r>
            <a:br>
              <a:rPr lang="en-US" altLang="ja-JP" sz="2800" dirty="0" smtClean="0"/>
            </a:br>
            <a:r>
              <a:rPr lang="en-US" altLang="ja-JP" sz="2800" dirty="0" smtClean="0"/>
              <a:t>				additional information, and creating harmony</a:t>
            </a:r>
            <a:br>
              <a:rPr lang="en-US" altLang="ja-JP" sz="2800" dirty="0" smtClean="0"/>
            </a:br>
            <a:r>
              <a:rPr lang="en-US" altLang="ja-JP" sz="2800" dirty="0" smtClean="0"/>
              <a:t>			 	and shard atmosphere using </a:t>
            </a:r>
            <a:r>
              <a:rPr lang="ja-JP" altLang="en-US" sz="2800" smtClean="0"/>
              <a:t>～んです</a:t>
            </a:r>
            <a:endParaRPr lang="ja-JP" altLang="en-US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4615" y="1683327"/>
            <a:ext cx="6291212" cy="2919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dirty="0" smtClean="0"/>
              <a:t>ぶんぽう１：</a:t>
            </a:r>
            <a:r>
              <a:rPr lang="en-US" altLang="ja-JP" sz="2800" dirty="0" smtClean="0"/>
              <a:t>	Requesting and giving explanations or </a:t>
            </a:r>
            <a:br>
              <a:rPr lang="en-US" altLang="ja-JP" sz="2800" dirty="0" smtClean="0"/>
            </a:br>
            <a:r>
              <a:rPr lang="en-US" altLang="ja-JP" sz="2800" dirty="0" smtClean="0"/>
              <a:t>				additional information, and creating harmony</a:t>
            </a:r>
            <a:br>
              <a:rPr lang="en-US" altLang="ja-JP" sz="2800" dirty="0" smtClean="0"/>
            </a:br>
            <a:r>
              <a:rPr lang="en-US" altLang="ja-JP" sz="2800" dirty="0" smtClean="0"/>
              <a:t>			 	and shard atmosphere using </a:t>
            </a:r>
            <a:r>
              <a:rPr lang="ja-JP" altLang="en-US" sz="2800" smtClean="0"/>
              <a:t>～んです</a:t>
            </a:r>
            <a:endParaRPr lang="ja-JP" altLang="en-US" sz="28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182387" y="1417638"/>
          <a:ext cx="3396540" cy="2546291"/>
        </p:xfrm>
        <a:graphic>
          <a:graphicData uri="http://schemas.openxmlformats.org/drawingml/2006/table">
            <a:tbl>
              <a:tblPr/>
              <a:tblGrid>
                <a:gridCol w="932858"/>
                <a:gridCol w="749182"/>
                <a:gridCol w="935182"/>
                <a:gridCol w="779318"/>
              </a:tblGrid>
              <a:tr h="24210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A. </a:t>
                      </a:r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はい</a:t>
                      </a:r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/</a:t>
                      </a:r>
                      <a:r>
                        <a:rPr lang="ja-JP" alt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いいえ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questions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1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Question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2421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Verb(plain)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240031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うちに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かえる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んです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か。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10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Are you going home (I think you are.)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4210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1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Answer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2421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242108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ええ、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もう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５時な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ので。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10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Yes,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because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it's already five o'clock.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182386" y="4080664"/>
          <a:ext cx="5370814" cy="2497987"/>
        </p:xfrm>
        <a:graphic>
          <a:graphicData uri="http://schemas.openxmlformats.org/drawingml/2006/table">
            <a:tbl>
              <a:tblPr/>
              <a:tblGrid>
                <a:gridCol w="1199059"/>
                <a:gridCol w="898618"/>
                <a:gridCol w="457200"/>
                <a:gridCol w="1423555"/>
                <a:gridCol w="945573"/>
                <a:gridCol w="446809"/>
              </a:tblGrid>
              <a:tr h="21261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 Information questions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Question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2369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QW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Verb(plain)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236906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どうして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さかな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を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たべない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んです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か。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0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Why don't you eat fish?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690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690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Answer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97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な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adj. (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prenominal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6906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さかな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は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きらいな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んです。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6906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 don't like fish.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dirty="0" smtClean="0"/>
              <a:t>ぶんぽう１：</a:t>
            </a:r>
            <a:r>
              <a:rPr lang="en-US" altLang="ja-JP" sz="2800" dirty="0" smtClean="0"/>
              <a:t>	Requesting and giving explanations or </a:t>
            </a:r>
            <a:br>
              <a:rPr lang="en-US" altLang="ja-JP" sz="2800" dirty="0" smtClean="0"/>
            </a:br>
            <a:r>
              <a:rPr lang="en-US" altLang="ja-JP" sz="2800" dirty="0" smtClean="0"/>
              <a:t>				additional information, and creating harmony</a:t>
            </a:r>
            <a:br>
              <a:rPr lang="en-US" altLang="ja-JP" sz="2800" dirty="0" smtClean="0"/>
            </a:br>
            <a:r>
              <a:rPr lang="en-US" altLang="ja-JP" sz="2800" dirty="0" smtClean="0"/>
              <a:t>			 	and shard atmosphere using </a:t>
            </a:r>
            <a:r>
              <a:rPr lang="ja-JP" altLang="en-US" sz="2800" smtClean="0"/>
              <a:t>～んです</a:t>
            </a:r>
            <a:endParaRPr lang="ja-JP" altLang="en-US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9660" y="1662546"/>
            <a:ext cx="8229600" cy="141316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Formation of the 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～んです</a:t>
            </a:r>
            <a:r>
              <a:rPr lang="en-US" altLang="ja-JP" sz="2000" dirty="0" smtClean="0"/>
              <a:t> construction</a:t>
            </a:r>
          </a:p>
          <a:p>
            <a:pPr>
              <a:buNone/>
            </a:pPr>
            <a:r>
              <a:rPr lang="en-US" sz="2000" dirty="0" smtClean="0"/>
              <a:t>	Right before 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～んです</a:t>
            </a:r>
            <a:r>
              <a:rPr lang="en-US" altLang="ja-JP" sz="2000" dirty="0" smtClean="0"/>
              <a:t>, the </a:t>
            </a:r>
            <a:r>
              <a:rPr lang="en-US" altLang="ja-JP" sz="2000" dirty="0" err="1" smtClean="0"/>
              <a:t>prenominal</a:t>
            </a:r>
            <a:r>
              <a:rPr lang="en-US" altLang="ja-JP" sz="2000" dirty="0" smtClean="0"/>
              <a:t> form of an adjective or a noun+</a:t>
            </a:r>
            <a:r>
              <a:rPr lang="ja-JP" altLang="en-US" sz="2000" smtClean="0"/>
              <a:t>な</a:t>
            </a:r>
            <a:r>
              <a:rPr lang="en-US" altLang="ja-JP" sz="2000" dirty="0" smtClean="0"/>
              <a:t> is used for an affirmative sentence. For a negative sentence, use the plain negative form.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31718" y="3075710"/>
          <a:ext cx="7349836" cy="2940624"/>
        </p:xfrm>
        <a:graphic>
          <a:graphicData uri="http://schemas.openxmlformats.org/drawingml/2006/table">
            <a:tbl>
              <a:tblPr/>
              <a:tblGrid>
                <a:gridCol w="1619893"/>
                <a:gridCol w="1206304"/>
                <a:gridCol w="2055025"/>
                <a:gridCol w="2468614"/>
              </a:tblGrid>
              <a:tr h="3675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affirmative form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 form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367578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+mn-lt"/>
                          <a:ea typeface="DFPKyoKaSho-W4" pitchFamily="18" charset="-128"/>
                        </a:rPr>
                        <a:t>る</a:t>
                      </a: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DFPKyoKaSho-W4" pitchFamily="18" charset="-128"/>
                        </a:rPr>
                        <a:t>-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DFPKyoKaSho-W4" pitchFamily="18" charset="-128"/>
                        </a:rPr>
                        <a:t>verb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たべる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FF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たべる</a:t>
                      </a:r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んです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FF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たべない</a:t>
                      </a:r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んです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578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+mn-lt"/>
                          <a:ea typeface="DFPKyoKaSho-W4" pitchFamily="18" charset="-128"/>
                        </a:rPr>
                        <a:t>う</a:t>
                      </a: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DFPKyoKaSho-W4" pitchFamily="18" charset="-128"/>
                        </a:rPr>
                        <a:t>-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DFPKyoKaSho-W4" pitchFamily="18" charset="-128"/>
                        </a:rPr>
                        <a:t>verb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のむ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FF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のむ</a:t>
                      </a:r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んです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FF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のまない</a:t>
                      </a:r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んです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5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DFPKyoKaSho-W4" pitchFamily="18" charset="-128"/>
                        </a:rPr>
                        <a:t>irregular verb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する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FF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する</a:t>
                      </a:r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んです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FF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しない</a:t>
                      </a:r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んです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5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DFPKyoKaSho-W4" pitchFamily="18" charset="-128"/>
                        </a:rPr>
                        <a:t>irregular verb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くる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FF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くる</a:t>
                      </a:r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んです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FF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こない</a:t>
                      </a:r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んです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578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+mn-lt"/>
                          <a:ea typeface="DFPKyoKaSho-W4" pitchFamily="18" charset="-128"/>
                        </a:rPr>
                        <a:t>い</a:t>
                      </a: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DFPKyoKaSho-W4" pitchFamily="18" charset="-128"/>
                        </a:rPr>
                        <a:t>-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DFPKyoKaSho-W4" pitchFamily="18" charset="-128"/>
                        </a:rPr>
                        <a:t>adjective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おもしろい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FF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おもしろい</a:t>
                      </a:r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んです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FF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おもしろくない</a:t>
                      </a:r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んです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578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+mn-lt"/>
                          <a:ea typeface="DFPKyoKaSho-W4" pitchFamily="18" charset="-128"/>
                        </a:rPr>
                        <a:t>な</a:t>
                      </a: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DFPKyoKaSho-W4" pitchFamily="18" charset="-128"/>
                        </a:rPr>
                        <a:t>-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DFPKyoKaSho-W4" pitchFamily="18" charset="-128"/>
                        </a:rPr>
                        <a:t>adjective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好き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FF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好きな</a:t>
                      </a:r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んです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FF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好きじゃない</a:t>
                      </a:r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んです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5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+mn-lt"/>
                          <a:ea typeface="DFPKyoKaSho-W4" pitchFamily="18" charset="-128"/>
                        </a:rPr>
                        <a:t>noun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学生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FF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学生な</a:t>
                      </a:r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んです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>
                          <a:solidFill>
                            <a:srgbClr val="FF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学生じゃないん</a:t>
                      </a:r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です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dirty="0" smtClean="0"/>
              <a:t>ぶんぽう１：</a:t>
            </a:r>
            <a:r>
              <a:rPr lang="en-US" altLang="ja-JP" sz="2800" dirty="0" smtClean="0"/>
              <a:t>	Requesting and giving explanations or </a:t>
            </a:r>
            <a:br>
              <a:rPr lang="en-US" altLang="ja-JP" sz="2800" dirty="0" smtClean="0"/>
            </a:br>
            <a:r>
              <a:rPr lang="en-US" altLang="ja-JP" sz="2800" dirty="0" smtClean="0"/>
              <a:t>				additional information, and creating harmony</a:t>
            </a:r>
            <a:br>
              <a:rPr lang="en-US" altLang="ja-JP" sz="2800" dirty="0" smtClean="0"/>
            </a:br>
            <a:r>
              <a:rPr lang="en-US" altLang="ja-JP" sz="2800" dirty="0" smtClean="0"/>
              <a:t>			 	and shard atmosphere using </a:t>
            </a:r>
            <a:r>
              <a:rPr lang="ja-JP" altLang="en-US" sz="2800" smtClean="0"/>
              <a:t>～んです</a:t>
            </a:r>
            <a:endParaRPr lang="ja-JP" altLang="en-US" sz="28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ja-JP" sz="1800" dirty="0" smtClean="0"/>
              <a:t> </a:t>
            </a:r>
            <a:r>
              <a:rPr lang="ja-JP" altLang="en-US" sz="1800" smtClean="0">
                <a:latin typeface="DFPKyoKaSho-W4" pitchFamily="18" charset="-128"/>
                <a:ea typeface="DFPKyoKaSho-W4" pitchFamily="18" charset="-128"/>
              </a:rPr>
              <a:t>～んです</a:t>
            </a:r>
            <a:r>
              <a:rPr lang="en-US" altLang="ja-JP" sz="1800" dirty="0" smtClean="0">
                <a:latin typeface="DFPKyoKaSho-W4" pitchFamily="18" charset="-128"/>
                <a:ea typeface="DFPKyoKaSho-W4" pitchFamily="18" charset="-128"/>
              </a:rPr>
              <a:t> </a:t>
            </a:r>
            <a:r>
              <a:rPr lang="en-US" altLang="ja-JP" sz="1800" dirty="0" smtClean="0"/>
              <a:t>is used to invite additional information or explanations beyond the simple answer. This use of </a:t>
            </a:r>
            <a:r>
              <a:rPr lang="ja-JP" altLang="en-US" sz="1800" smtClean="0">
                <a:latin typeface="DFPKyoKaSho-W4" pitchFamily="18" charset="-128"/>
                <a:ea typeface="DFPKyoKaSho-W4" pitchFamily="18" charset="-128"/>
              </a:rPr>
              <a:t>～んです</a:t>
            </a:r>
            <a:r>
              <a:rPr lang="en-US" altLang="ja-JP" sz="1800" dirty="0" smtClean="0">
                <a:latin typeface="DFPKyoKaSho-W4" pitchFamily="18" charset="-128"/>
                <a:ea typeface="DFPKyoKaSho-W4" pitchFamily="18" charset="-128"/>
              </a:rPr>
              <a:t> </a:t>
            </a:r>
            <a:r>
              <a:rPr lang="en-US" altLang="ja-JP" sz="1800" dirty="0" smtClean="0"/>
              <a:t>can express the speaker’s interest to the addressee and friendliness. If overused, however, it sounds nosy or imposing.</a:t>
            </a:r>
          </a:p>
          <a:p>
            <a:pPr>
              <a:buNone/>
            </a:pPr>
            <a:endParaRPr lang="en-US" altLang="ja-JP" sz="2000" dirty="0" smtClean="0"/>
          </a:p>
          <a:p>
            <a:pPr>
              <a:buNone/>
            </a:pP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おんがくが　</a:t>
            </a:r>
            <a:r>
              <a:rPr lang="ja-JP" altLang="en-US" sz="2000" u="sng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好きな</a:t>
            </a:r>
            <a:r>
              <a:rPr lang="ja-JP" altLang="en-US" sz="20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んです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か。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altLang="ja-JP" sz="2000" dirty="0" smtClean="0"/>
              <a:t>	</a:t>
            </a:r>
            <a:r>
              <a:rPr lang="en-US" altLang="ja-JP" sz="1800" dirty="0" smtClean="0"/>
              <a:t>The speaker not only wants to know whether the addressee likes music but also wants to learn more about it.</a:t>
            </a:r>
          </a:p>
          <a:p>
            <a:pPr>
              <a:buNone/>
            </a:pPr>
            <a:endParaRPr lang="en-US" altLang="ja-JP" sz="2000" dirty="0" smtClean="0"/>
          </a:p>
          <a:p>
            <a:pPr>
              <a:buNone/>
            </a:pP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おんがくが　</a:t>
            </a:r>
            <a:r>
              <a:rPr lang="ja-JP" altLang="en-US" sz="2000" u="sng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好き</a:t>
            </a:r>
            <a:r>
              <a:rPr lang="ja-JP" altLang="en-US" sz="20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です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か。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　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　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sz="2000" dirty="0" smtClean="0"/>
              <a:t>	</a:t>
            </a:r>
            <a:r>
              <a:rPr lang="en-US" sz="1800" dirty="0" smtClean="0"/>
              <a:t>The speaker asks the listener’s likes and dislikes about music.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dirty="0" smtClean="0"/>
              <a:t>ぶんぽう１：</a:t>
            </a:r>
            <a:r>
              <a:rPr lang="en-US" altLang="ja-JP" sz="2800" dirty="0" smtClean="0"/>
              <a:t>	Requesting and giving explanations or </a:t>
            </a:r>
            <a:br>
              <a:rPr lang="en-US" altLang="ja-JP" sz="2800" dirty="0" smtClean="0"/>
            </a:br>
            <a:r>
              <a:rPr lang="en-US" altLang="ja-JP" sz="2800" dirty="0" smtClean="0"/>
              <a:t>				additional information, and creating harmony</a:t>
            </a:r>
            <a:br>
              <a:rPr lang="en-US" altLang="ja-JP" sz="2800" dirty="0" smtClean="0"/>
            </a:br>
            <a:r>
              <a:rPr lang="en-US" altLang="ja-JP" sz="2800" dirty="0" smtClean="0"/>
              <a:t>			 	and shard atmosphere using </a:t>
            </a:r>
            <a:r>
              <a:rPr lang="ja-JP" altLang="en-US" sz="2800" smtClean="0"/>
              <a:t>～んです</a:t>
            </a:r>
            <a:endParaRPr lang="ja-JP" altLang="en-US" sz="28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ja-JP" altLang="en-US" sz="1800" smtClean="0">
                <a:latin typeface="DFPKyoKaSho-W4" pitchFamily="18" charset="-128"/>
                <a:ea typeface="DFPKyoKaSho-W4" pitchFamily="18" charset="-128"/>
              </a:rPr>
              <a:t>～んです</a:t>
            </a:r>
            <a:r>
              <a:rPr lang="en-US" altLang="ja-JP" sz="1800" dirty="0" smtClean="0">
                <a:latin typeface="DFPKyoKaSho-W4" pitchFamily="18" charset="-128"/>
                <a:ea typeface="DFPKyoKaSho-W4" pitchFamily="18" charset="-128"/>
              </a:rPr>
              <a:t> </a:t>
            </a:r>
            <a:r>
              <a:rPr lang="en-US" altLang="ja-JP" sz="1800" dirty="0" smtClean="0"/>
              <a:t>structure is used for confirming the speaker’s assumption, or giving and requesting an explanation or reason. </a:t>
            </a:r>
          </a:p>
          <a:p>
            <a:pPr>
              <a:buNone/>
            </a:pPr>
            <a:endParaRPr lang="en-US" altLang="ja-JP" sz="1800" dirty="0" smtClean="0"/>
          </a:p>
          <a:p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スミス：</a:t>
            </a:r>
            <a:r>
              <a:rPr lang="en-US" altLang="ja-JP" sz="2000" dirty="0" smtClean="0">
                <a:latin typeface="DFPKyoKaSho-W4" pitchFamily="18" charset="-128"/>
                <a:ea typeface="DFPKyoKaSho-W4" pitchFamily="18" charset="-128"/>
              </a:rPr>
              <a:t>	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うちに　</a:t>
            </a:r>
            <a:r>
              <a:rPr lang="ja-JP" altLang="en-US" sz="2000" u="sng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かえる</a:t>
            </a:r>
            <a:r>
              <a:rPr lang="ja-JP" altLang="en-US" sz="20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んです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か。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altLang="ja-JP" sz="1800" dirty="0" smtClean="0">
                <a:ea typeface="DFPKyoKaSho-W4" pitchFamily="18" charset="-128"/>
              </a:rPr>
              <a:t>				</a:t>
            </a:r>
            <a:r>
              <a:rPr lang="ja-JP" altLang="en-US" sz="1800" smtClean="0">
                <a:ea typeface="DFPKyoKaSho-W4" pitchFamily="18" charset="-128"/>
              </a:rPr>
              <a:t>  </a:t>
            </a:r>
            <a:r>
              <a:rPr lang="en-US" altLang="ja-JP" sz="1800" dirty="0" smtClean="0">
                <a:ea typeface="DFPKyoKaSho-W4" pitchFamily="18" charset="-128"/>
              </a:rPr>
              <a:t>Are you going home? (I think you are.)</a:t>
            </a:r>
          </a:p>
          <a:p>
            <a:pPr>
              <a:buNone/>
            </a:pPr>
            <a:r>
              <a:rPr lang="en-US" altLang="ja-JP" sz="2000" dirty="0" smtClean="0">
                <a:latin typeface="DFPKyoKaSho-W4" pitchFamily="18" charset="-128"/>
                <a:ea typeface="DFPKyoKaSho-W4" pitchFamily="18" charset="-128"/>
              </a:rPr>
              <a:t>	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キム：</a:t>
            </a:r>
            <a:r>
              <a:rPr lang="en-US" altLang="ja-JP" sz="2000" dirty="0" smtClean="0">
                <a:latin typeface="DFPKyoKaSho-W4" pitchFamily="18" charset="-128"/>
                <a:ea typeface="DFPKyoKaSho-W4" pitchFamily="18" charset="-128"/>
              </a:rPr>
              <a:t>	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ええ、もう</a:t>
            </a:r>
            <a:r>
              <a:rPr lang="ja-JP" altLang="en-US" sz="2000" u="sng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五時な</a:t>
            </a:r>
            <a:r>
              <a:rPr lang="ja-JP" altLang="en-US" sz="20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ので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altLang="ja-JP" sz="1800" dirty="0" smtClean="0">
                <a:ea typeface="DFPKyoKaSho-W4" pitchFamily="18" charset="-128"/>
              </a:rPr>
              <a:t>				   Yes, because it’s already five o’clock.</a:t>
            </a:r>
            <a:endParaRPr lang="en-US" altLang="ja-JP" sz="1800" dirty="0" smtClean="0">
              <a:solidFill>
                <a:srgbClr val="00B0F0"/>
              </a:solidFill>
              <a:ea typeface="DFPKyoKaSho-W4" pitchFamily="18" charset="-128"/>
            </a:endParaRPr>
          </a:p>
          <a:p>
            <a:pPr>
              <a:buNone/>
            </a:pPr>
            <a:r>
              <a:rPr lang="en-US" altLang="ja-JP" sz="1800" dirty="0" smtClean="0">
                <a:ea typeface="DFPKyoKaSho-W4" pitchFamily="18" charset="-128"/>
              </a:rPr>
              <a:t>	</a:t>
            </a:r>
          </a:p>
          <a:p>
            <a:r>
              <a:rPr lang="ja-JP" altLang="en-US" sz="2000" smtClean="0">
                <a:ea typeface="DFPKyoKaSho-W4" pitchFamily="18" charset="-128"/>
              </a:rPr>
              <a:t>スミス：</a:t>
            </a:r>
            <a:r>
              <a:rPr lang="en-US" altLang="ja-JP" sz="2000" dirty="0" smtClean="0">
                <a:ea typeface="DFPKyoKaSho-W4" pitchFamily="18" charset="-128"/>
              </a:rPr>
              <a:t>	</a:t>
            </a:r>
            <a:r>
              <a:rPr lang="ja-JP" altLang="en-US" sz="2000" smtClean="0">
                <a:ea typeface="DFPKyoKaSho-W4" pitchFamily="18" charset="-128"/>
              </a:rPr>
              <a:t>うちに　かえりますか。</a:t>
            </a:r>
            <a:endParaRPr lang="en-US" altLang="ja-JP" sz="2000" dirty="0" smtClean="0">
              <a:ea typeface="DFPKyoKaSho-W4" pitchFamily="18" charset="-128"/>
            </a:endParaRPr>
          </a:p>
          <a:p>
            <a:pPr>
              <a:buNone/>
            </a:pPr>
            <a:r>
              <a:rPr lang="en-US" altLang="ja-JP" sz="1800" dirty="0" smtClean="0">
                <a:ea typeface="DFPKyoKaSho-W4" pitchFamily="18" charset="-128"/>
              </a:rPr>
              <a:t>                             Are you going home? (I have no clue as to what you are going to do.)</a:t>
            </a:r>
          </a:p>
          <a:p>
            <a:pPr>
              <a:buNone/>
            </a:pPr>
            <a:r>
              <a:rPr lang="en-US" altLang="ja-JP" sz="2000" dirty="0" smtClean="0">
                <a:ea typeface="DFPKyoKaSho-W4" pitchFamily="18" charset="-128"/>
              </a:rPr>
              <a:t>	</a:t>
            </a:r>
            <a:r>
              <a:rPr lang="ja-JP" altLang="en-US" sz="2000" smtClean="0">
                <a:ea typeface="DFPKyoKaSho-W4" pitchFamily="18" charset="-128"/>
              </a:rPr>
              <a:t>キム：</a:t>
            </a:r>
            <a:r>
              <a:rPr lang="en-US" altLang="ja-JP" sz="2000" dirty="0" smtClean="0">
                <a:ea typeface="DFPKyoKaSho-W4" pitchFamily="18" charset="-128"/>
              </a:rPr>
              <a:t>	</a:t>
            </a:r>
            <a:r>
              <a:rPr lang="ja-JP" altLang="en-US" sz="2000" smtClean="0">
                <a:ea typeface="DFPKyoKaSho-W4" pitchFamily="18" charset="-128"/>
              </a:rPr>
              <a:t>ええ、かえります。</a:t>
            </a:r>
            <a:r>
              <a:rPr lang="en-US" altLang="ja-JP" sz="1600" dirty="0" smtClean="0">
                <a:ea typeface="DFPKyoKaSho-W4" pitchFamily="18" charset="-128"/>
              </a:rPr>
              <a:t>	</a:t>
            </a:r>
          </a:p>
          <a:p>
            <a:pPr>
              <a:buNone/>
            </a:pPr>
            <a:r>
              <a:rPr lang="en-US" altLang="ja-JP" sz="1800" dirty="0" smtClean="0">
                <a:ea typeface="DFPKyoKaSho-W4" pitchFamily="18" charset="-128"/>
              </a:rPr>
              <a:t>                             Yes, I am.</a:t>
            </a:r>
          </a:p>
          <a:p>
            <a:pPr>
              <a:buNone/>
            </a:pPr>
            <a:r>
              <a:rPr lang="en-US" altLang="ja-JP" sz="1800" dirty="0" smtClean="0">
                <a:ea typeface="DFPKyoKaSho-W4" pitchFamily="18" charset="-128"/>
              </a:rPr>
              <a:t>	</a:t>
            </a:r>
            <a:endParaRPr lang="en-US" altLang="ja-JP" sz="1800" dirty="0" smtClean="0">
              <a:solidFill>
                <a:srgbClr val="00B0F0"/>
              </a:solidFill>
              <a:ea typeface="DFPKyoKaSho-W4" pitchFamily="18" charset="-128"/>
            </a:endParaRPr>
          </a:p>
        </p:txBody>
      </p:sp>
      <p:pic>
        <p:nvPicPr>
          <p:cNvPr id="12" name="Picture 6" descr="ndesu picture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0052" y="2556164"/>
            <a:ext cx="2416544" cy="165215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ndesu picture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6253" y="1977182"/>
            <a:ext cx="4435330" cy="3032367"/>
          </a:xfrm>
          <a:prstGeom prst="rect">
            <a:avLst/>
          </a:prstGeom>
          <a:noFill/>
        </p:spPr>
      </p:pic>
      <p:sp>
        <p:nvSpPr>
          <p:cNvPr id="1332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537854" y="5133110"/>
            <a:ext cx="5912427" cy="1362988"/>
          </a:xfrm>
          <a:solidFill>
            <a:srgbClr val="CCFFFF"/>
          </a:solidFill>
          <a:ln/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ja-JP" sz="2400" dirty="0">
                <a:latin typeface="DFPKyoKaSho-W4" pitchFamily="18" charset="-128"/>
                <a:ea typeface="DFPKyoKaSho-W4" pitchFamily="18" charset="-128"/>
              </a:rPr>
              <a:t>X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：りょう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に</a:t>
            </a:r>
            <a:r>
              <a:rPr lang="ja-JP" altLang="en-US" sz="2400" u="sng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かえる</a:t>
            </a:r>
            <a:r>
              <a:rPr lang="ja-JP" altLang="en-US" sz="2400">
                <a:solidFill>
                  <a:srgbClr val="FE0909"/>
                </a:solidFill>
                <a:latin typeface="DFPKyoKaSho-W4" pitchFamily="18" charset="-128"/>
                <a:ea typeface="DFPKyoKaSho-W4" pitchFamily="18" charset="-128"/>
              </a:rPr>
              <a:t>んです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か？</a:t>
            </a:r>
          </a:p>
          <a:p>
            <a:pPr>
              <a:buFontTx/>
              <a:buNone/>
            </a:pPr>
            <a:r>
              <a:rPr lang="en-US" altLang="ja-JP" sz="2400" dirty="0">
                <a:latin typeface="DFPKyoKaSho-W4" pitchFamily="18" charset="-128"/>
                <a:ea typeface="DFPKyoKaSho-W4" pitchFamily="18" charset="-128"/>
              </a:rPr>
              <a:t>Y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：ええ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。もう</a:t>
            </a:r>
            <a:r>
              <a:rPr lang="ja-JP" altLang="en-US" sz="2400" u="sng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５時な</a:t>
            </a:r>
            <a:r>
              <a:rPr lang="ja-JP" altLang="en-US" sz="24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ので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。ま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た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、明日。</a:t>
            </a:r>
            <a:endParaRPr lang="ja-JP" altLang="en-US" sz="2400">
              <a:latin typeface="DFPKyoKaSho-W4" pitchFamily="18" charset="-128"/>
              <a:ea typeface="DFPKyoKaSho-W4" pitchFamily="18" charset="-128"/>
            </a:endParaRPr>
          </a:p>
          <a:p>
            <a:pPr>
              <a:buFontTx/>
              <a:buNone/>
            </a:pPr>
            <a:r>
              <a:rPr lang="en-US" altLang="ja-JP" sz="2400" dirty="0">
                <a:latin typeface="DFPKyoKaSho-W4" pitchFamily="18" charset="-128"/>
                <a:ea typeface="DFPKyoKaSho-W4" pitchFamily="18" charset="-128"/>
              </a:rPr>
              <a:t>X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：また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、明日。</a:t>
            </a:r>
            <a:endParaRPr lang="ja-JP" altLang="en-US" sz="240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5392881" y="3096491"/>
            <a:ext cx="3135313" cy="396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/>
              <a:t>Requesting a confirmation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9660" y="274638"/>
            <a:ext cx="8229600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ぶんぽう１：</a:t>
            </a: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Requesting and giving explanations or </a:t>
            </a:r>
            <a:b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			additional information, and creating harmony</a:t>
            </a:r>
            <a:b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		 	and shard atmosphere using </a:t>
            </a:r>
            <a:r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～んです</a:t>
            </a:r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24197" y="1706562"/>
            <a:ext cx="2627313" cy="396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/>
              <a:t>Giving an explanation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ja-JP" altLang="en-US" smtClean="0"/>
              <a:t>１２月１４日月曜日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756150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たんご</a:t>
            </a:r>
            <a:endParaRPr lang="en-US" altLang="ja-JP" dirty="0" smtClean="0"/>
          </a:p>
          <a:p>
            <a:r>
              <a:rPr lang="ja-JP" altLang="en-US" dirty="0" smtClean="0"/>
              <a:t>ぶんぽう</a:t>
            </a:r>
            <a:r>
              <a:rPr lang="ja-JP" altLang="en-US" smtClean="0"/>
              <a:t>１（～んです）</a:t>
            </a:r>
            <a:endParaRPr lang="en-US" altLang="ja-JP" dirty="0" smtClean="0"/>
          </a:p>
          <a:p>
            <a:r>
              <a:rPr lang="ja-JP" altLang="en-US" dirty="0" smtClean="0"/>
              <a:t>ぶんぽ</a:t>
            </a:r>
            <a:r>
              <a:rPr lang="ja-JP" altLang="en-US" smtClean="0"/>
              <a:t>う２（ほしい／ほしがっている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				</a:t>
            </a:r>
            <a:r>
              <a:rPr lang="ja-JP" altLang="en-US" smtClean="0"/>
              <a:t>　　～たい／～たがっている）</a:t>
            </a:r>
            <a:endParaRPr lang="en-US" altLang="ja-JP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dirty="0" smtClean="0"/>
              <a:t>ぶんぽう１：</a:t>
            </a:r>
            <a:r>
              <a:rPr lang="en-US" altLang="ja-JP" sz="2800" dirty="0" smtClean="0"/>
              <a:t>	Requesting and giving explanations or </a:t>
            </a:r>
            <a:br>
              <a:rPr lang="en-US" altLang="ja-JP" sz="2800" dirty="0" smtClean="0"/>
            </a:br>
            <a:r>
              <a:rPr lang="en-US" altLang="ja-JP" sz="2800" dirty="0" smtClean="0"/>
              <a:t>				additional information, and creating harmony</a:t>
            </a:r>
            <a:br>
              <a:rPr lang="en-US" altLang="ja-JP" sz="2800" dirty="0" smtClean="0"/>
            </a:br>
            <a:r>
              <a:rPr lang="en-US" altLang="ja-JP" sz="2800" dirty="0" smtClean="0"/>
              <a:t>			 	and shard atmosphere using </a:t>
            </a:r>
            <a:r>
              <a:rPr lang="ja-JP" altLang="en-US" sz="2800" smtClean="0"/>
              <a:t>～んです</a:t>
            </a:r>
            <a:endParaRPr lang="ja-JP" altLang="en-US" sz="28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ja-JP" altLang="en-US" sz="1800" smtClean="0">
                <a:latin typeface="DFPKyoKaSho-W4" pitchFamily="18" charset="-128"/>
                <a:ea typeface="DFPKyoKaSho-W4" pitchFamily="18" charset="-128"/>
              </a:rPr>
              <a:t>～んです</a:t>
            </a:r>
            <a:r>
              <a:rPr lang="en-US" altLang="ja-JP" sz="1800" dirty="0" smtClean="0">
                <a:latin typeface="DFPKyoKaSho-W4" pitchFamily="18" charset="-128"/>
                <a:ea typeface="DFPKyoKaSho-W4" pitchFamily="18" charset="-128"/>
              </a:rPr>
              <a:t> </a:t>
            </a:r>
            <a:r>
              <a:rPr lang="en-US" altLang="ja-JP" sz="1800" dirty="0" smtClean="0"/>
              <a:t>can imply surprise or irritation. </a:t>
            </a:r>
          </a:p>
          <a:p>
            <a:pPr>
              <a:buNone/>
            </a:pPr>
            <a:endParaRPr lang="en-US" altLang="ja-JP" sz="1800" dirty="0" smtClean="0"/>
          </a:p>
          <a:p>
            <a:pPr>
              <a:buNone/>
            </a:pP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ロペス：</a:t>
            </a:r>
            <a:r>
              <a:rPr lang="en-US" altLang="ja-JP" sz="2000" dirty="0" smtClean="0">
                <a:latin typeface="DFPKyoKaSho-W4" pitchFamily="18" charset="-128"/>
                <a:ea typeface="DFPKyoKaSho-W4" pitchFamily="18" charset="-128"/>
              </a:rPr>
              <a:t>	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どこに　</a:t>
            </a:r>
            <a:r>
              <a:rPr lang="ja-JP" altLang="en-US" sz="2000" u="sng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いく</a:t>
            </a:r>
            <a:r>
              <a:rPr lang="ja-JP" altLang="en-US" sz="20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んです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か。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			</a:t>
            </a:r>
            <a:r>
              <a:rPr lang="en-US" altLang="ja-JP" sz="1800" dirty="0" smtClean="0">
                <a:ea typeface="DFPKyoKaSho-W4" pitchFamily="18" charset="-128"/>
              </a:rPr>
              <a:t>Where are you going?.</a:t>
            </a:r>
          </a:p>
          <a:p>
            <a:pPr>
              <a:buNone/>
            </a:pP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山田：</a:t>
            </a:r>
            <a:r>
              <a:rPr lang="en-US" altLang="ja-JP" sz="2000" dirty="0" smtClean="0">
                <a:latin typeface="DFPKyoKaSho-W4" pitchFamily="18" charset="-128"/>
                <a:ea typeface="DFPKyoKaSho-W4" pitchFamily="18" charset="-128"/>
              </a:rPr>
              <a:t>		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びょういんです。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		</a:t>
            </a:r>
            <a:r>
              <a:rPr lang="en-US" altLang="ja-JP" sz="1800" dirty="0" smtClean="0">
                <a:ea typeface="DFPKyoKaSho-W4" pitchFamily="18" charset="-128"/>
              </a:rPr>
              <a:t>	To the hospital..</a:t>
            </a:r>
          </a:p>
          <a:p>
            <a:pPr>
              <a:buNone/>
            </a:pPr>
            <a:r>
              <a:rPr lang="ja-JP" altLang="en-US" sz="2000" smtClean="0">
                <a:ea typeface="DFPKyoKaSho-W4" pitchFamily="18" charset="-128"/>
              </a:rPr>
              <a:t>ロペス：</a:t>
            </a:r>
            <a:r>
              <a:rPr lang="en-US" altLang="ja-JP" sz="2000" dirty="0" smtClean="0">
                <a:ea typeface="DFPKyoKaSho-W4" pitchFamily="18" charset="-128"/>
              </a:rPr>
              <a:t>	</a:t>
            </a:r>
            <a:r>
              <a:rPr lang="ja-JP" altLang="en-US" sz="2000" smtClean="0">
                <a:ea typeface="DFPKyoKaSho-W4" pitchFamily="18" charset="-128"/>
              </a:rPr>
              <a:t>えっ、びょういんへ　</a:t>
            </a:r>
            <a:r>
              <a:rPr lang="ja-JP" altLang="en-US" sz="2000" u="sng" smtClean="0">
                <a:solidFill>
                  <a:srgbClr val="FF0000"/>
                </a:solidFill>
                <a:ea typeface="DFPKyoKaSho-W4" pitchFamily="18" charset="-128"/>
              </a:rPr>
              <a:t>いく</a:t>
            </a:r>
            <a:r>
              <a:rPr lang="ja-JP" altLang="en-US" sz="2000" smtClean="0">
                <a:solidFill>
                  <a:srgbClr val="FF0000"/>
                </a:solidFill>
                <a:ea typeface="DFPKyoKaSho-W4" pitchFamily="18" charset="-128"/>
              </a:rPr>
              <a:t>んです</a:t>
            </a:r>
            <a:r>
              <a:rPr lang="ja-JP" altLang="en-US" sz="2000" smtClean="0">
                <a:ea typeface="DFPKyoKaSho-W4" pitchFamily="18" charset="-128"/>
              </a:rPr>
              <a:t>か。</a:t>
            </a:r>
            <a:r>
              <a:rPr lang="en-US" altLang="ja-JP" sz="1800" dirty="0" smtClean="0">
                <a:ea typeface="DFPKyoKaSho-W4" pitchFamily="18" charset="-128"/>
              </a:rPr>
              <a:t>	</a:t>
            </a:r>
          </a:p>
          <a:p>
            <a:pPr>
              <a:buNone/>
            </a:pPr>
            <a:r>
              <a:rPr lang="en-US" altLang="ja-JP" sz="1800" dirty="0" smtClean="0">
                <a:ea typeface="DFPKyoKaSho-W4" pitchFamily="18" charset="-128"/>
              </a:rPr>
              <a:t>                          What? Are you going to the hospital?</a:t>
            </a:r>
          </a:p>
        </p:txBody>
      </p:sp>
      <p:pic>
        <p:nvPicPr>
          <p:cNvPr id="12" name="Picture 7" descr="ndesu picture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3364" y="4447309"/>
            <a:ext cx="2606794" cy="210991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 descr="ndesu picture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2464" y="2085754"/>
            <a:ext cx="3518399" cy="2847753"/>
          </a:xfrm>
          <a:prstGeom prst="rect">
            <a:avLst/>
          </a:prstGeom>
          <a:noFill/>
        </p:spPr>
      </p:pic>
      <p:sp>
        <p:nvSpPr>
          <p:cNvPr id="1536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04800" y="4933507"/>
            <a:ext cx="8240233" cy="1701209"/>
          </a:xfrm>
          <a:solidFill>
            <a:srgbClr val="CCFFFF"/>
          </a:solidFill>
          <a:ln/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altLang="ja-JP" sz="2400" dirty="0">
                <a:latin typeface="DFPKyoKaSho-W4" pitchFamily="18" charset="-128"/>
                <a:ea typeface="DFPKyoKaSho-W4" pitchFamily="18" charset="-128"/>
              </a:rPr>
              <a:t>Y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：あした、びょういんに　行きます。</a:t>
            </a:r>
          </a:p>
          <a:p>
            <a:pPr>
              <a:buFontTx/>
              <a:buNone/>
            </a:pPr>
            <a:r>
              <a:rPr lang="en-US" altLang="ja-JP" sz="2400" dirty="0">
                <a:latin typeface="DFPKyoKaSho-W4" pitchFamily="18" charset="-128"/>
                <a:ea typeface="DFPKyoKaSho-W4" pitchFamily="18" charset="-128"/>
              </a:rPr>
              <a:t>X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：えっ！びょういんに　</a:t>
            </a:r>
            <a:r>
              <a:rPr lang="ja-JP" altLang="en-US" sz="2400" u="sng">
                <a:solidFill>
                  <a:srgbClr val="FE0909"/>
                </a:solidFill>
                <a:latin typeface="DFPKyoKaSho-W4" pitchFamily="18" charset="-128"/>
                <a:ea typeface="DFPKyoKaSho-W4" pitchFamily="18" charset="-128"/>
              </a:rPr>
              <a:t>行く</a:t>
            </a:r>
            <a:r>
              <a:rPr lang="ja-JP" altLang="en-US" sz="2400">
                <a:solidFill>
                  <a:srgbClr val="FE0909"/>
                </a:solidFill>
                <a:latin typeface="DFPKyoKaSho-W4" pitchFamily="18" charset="-128"/>
                <a:ea typeface="DFPKyoKaSho-W4" pitchFamily="18" charset="-128"/>
              </a:rPr>
              <a:t>んです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か？</a:t>
            </a:r>
          </a:p>
          <a:p>
            <a:pPr>
              <a:buFontTx/>
              <a:buNone/>
            </a:pPr>
            <a:r>
              <a:rPr lang="en-US" altLang="ja-JP" sz="2400" dirty="0">
                <a:latin typeface="DFPKyoKaSho-W4" pitchFamily="18" charset="-128"/>
                <a:ea typeface="DFPKyoKaSho-W4" pitchFamily="18" charset="-128"/>
              </a:rPr>
              <a:t>Y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：ええ。ともだちがしゅじゅつを　</a:t>
            </a:r>
            <a:r>
              <a:rPr lang="ja-JP" altLang="en-US" sz="2400" u="sng">
                <a:solidFill>
                  <a:srgbClr val="FE0909"/>
                </a:solidFill>
                <a:latin typeface="DFPKyoKaSho-W4" pitchFamily="18" charset="-128"/>
                <a:ea typeface="DFPKyoKaSho-W4" pitchFamily="18" charset="-128"/>
              </a:rPr>
              <a:t>する</a:t>
            </a:r>
            <a:r>
              <a:rPr lang="ja-JP" altLang="en-US" sz="2400">
                <a:solidFill>
                  <a:srgbClr val="FE0909"/>
                </a:solidFill>
                <a:latin typeface="DFPKyoKaSho-W4" pitchFamily="18" charset="-128"/>
                <a:ea typeface="DFPKyoKaSho-W4" pitchFamily="18" charset="-128"/>
              </a:rPr>
              <a:t>んです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よ。</a:t>
            </a:r>
          </a:p>
          <a:p>
            <a:pPr>
              <a:buFontTx/>
              <a:buNone/>
            </a:pPr>
            <a:r>
              <a:rPr lang="en-US" altLang="ja-JP" sz="2400" dirty="0">
                <a:latin typeface="DFPKyoKaSho-W4" pitchFamily="18" charset="-128"/>
                <a:ea typeface="DFPKyoKaSho-W4" pitchFamily="18" charset="-128"/>
              </a:rPr>
              <a:t>X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：たいへんですね。</a:t>
            </a: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5652638" y="2085754"/>
            <a:ext cx="2892395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u="sng" dirty="0" smtClean="0"/>
              <a:t>To show your surprise </a:t>
            </a:r>
            <a:r>
              <a:rPr lang="en-US" altLang="ja-JP" sz="2000" dirty="0" smtClean="0"/>
              <a:t>--&gt; </a:t>
            </a:r>
          </a:p>
          <a:p>
            <a:r>
              <a:rPr lang="en-US" altLang="ja-JP" sz="2000" dirty="0" smtClean="0"/>
              <a:t>requesting an explanation</a:t>
            </a:r>
            <a:endParaRPr lang="en-US" altLang="ja-JP" sz="2000" dirty="0"/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304800" y="3243772"/>
            <a:ext cx="2627313" cy="396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/>
              <a:t>Giving an explanation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9660" y="274638"/>
            <a:ext cx="8229600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ぶんぽう１：</a:t>
            </a:r>
            <a:r>
              <a:rPr kumimoji="0" lang="en-US" altLang="ja-JP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Requesting and giving explanations or </a:t>
            </a:r>
            <a:br>
              <a:rPr kumimoji="0" lang="en-US" altLang="ja-JP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ja-JP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			additional information, and creating harmony</a:t>
            </a:r>
            <a:br>
              <a:rPr kumimoji="0" lang="en-US" altLang="ja-JP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ja-JP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		 	and shard atmosphere using </a:t>
            </a:r>
            <a:r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～んです</a:t>
            </a:r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ndesu 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3423" y="1828800"/>
            <a:ext cx="4022622" cy="3397827"/>
          </a:xfrm>
          <a:prstGeom prst="rect">
            <a:avLst/>
          </a:prstGeom>
          <a:noFill/>
        </p:spPr>
      </p:pic>
      <p:sp>
        <p:nvSpPr>
          <p:cNvPr id="1229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319254" y="5226627"/>
            <a:ext cx="6016336" cy="1444336"/>
          </a:xfrm>
          <a:solidFill>
            <a:srgbClr val="CCFFFF"/>
          </a:solidFill>
          <a:ln/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ja-JP" sz="2400" dirty="0">
                <a:latin typeface="DFPKyoKaSho-W4" pitchFamily="18" charset="-128"/>
                <a:ea typeface="DFPKyoKaSho-W4" pitchFamily="18" charset="-128"/>
              </a:rPr>
              <a:t>X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：あれ？りょう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に</a:t>
            </a:r>
            <a:r>
              <a:rPr lang="ja-JP" altLang="en-US" sz="2400" u="sng" smtClean="0">
                <a:solidFill>
                  <a:srgbClr val="FE0909"/>
                </a:solidFill>
                <a:latin typeface="DFPKyoKaSho-W4" pitchFamily="18" charset="-128"/>
                <a:ea typeface="DFPKyoKaSho-W4" pitchFamily="18" charset="-128"/>
              </a:rPr>
              <a:t>かえる</a:t>
            </a:r>
            <a:r>
              <a:rPr lang="ja-JP" altLang="en-US" sz="2400">
                <a:solidFill>
                  <a:srgbClr val="FE0909"/>
                </a:solidFill>
                <a:latin typeface="DFPKyoKaSho-W4" pitchFamily="18" charset="-128"/>
                <a:ea typeface="DFPKyoKaSho-W4" pitchFamily="18" charset="-128"/>
              </a:rPr>
              <a:t>んです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か？</a:t>
            </a:r>
          </a:p>
          <a:p>
            <a:pPr>
              <a:buFontTx/>
              <a:buNone/>
            </a:pPr>
            <a:r>
              <a:rPr lang="en-US" altLang="ja-JP" sz="2400" dirty="0">
                <a:latin typeface="DFPKyoKaSho-W4" pitchFamily="18" charset="-128"/>
                <a:ea typeface="DFPKyoKaSho-W4" pitchFamily="18" charset="-128"/>
              </a:rPr>
              <a:t>Y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：え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え、友だ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ち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がきま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すから。</a:t>
            </a:r>
          </a:p>
          <a:p>
            <a:pPr>
              <a:buFontTx/>
              <a:buNone/>
            </a:pPr>
            <a:r>
              <a:rPr lang="en-US" altLang="ja-JP" sz="2400" dirty="0">
                <a:latin typeface="DFPKyoKaSho-W4" pitchFamily="18" charset="-128"/>
                <a:ea typeface="DFPKyoKaSho-W4" pitchFamily="18" charset="-128"/>
              </a:rPr>
              <a:t>X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：そうですか。いいですね。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9660" y="274638"/>
            <a:ext cx="8229600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ぶんぽう１：</a:t>
            </a: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Requesting and giving explanations or </a:t>
            </a:r>
            <a:b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			additional information, and creating harmony</a:t>
            </a:r>
            <a:b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		 	and shard atmosphere using </a:t>
            </a:r>
            <a:r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～んです</a:t>
            </a:r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889392" y="3262745"/>
            <a:ext cx="2892395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u="sng" dirty="0" smtClean="0"/>
              <a:t>To show your surprise </a:t>
            </a:r>
            <a:r>
              <a:rPr lang="en-US" altLang="ja-JP" sz="2000" dirty="0" smtClean="0"/>
              <a:t>--&gt; </a:t>
            </a:r>
          </a:p>
          <a:p>
            <a:r>
              <a:rPr lang="en-US" altLang="ja-JP" sz="2000" dirty="0" smtClean="0"/>
              <a:t>requesting an explanation</a:t>
            </a:r>
            <a:endParaRPr lang="en-US" altLang="ja-JP" sz="2000" dirty="0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89660" y="1920297"/>
            <a:ext cx="2627313" cy="396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/>
              <a:t>Giving an explanation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dirty="0" smtClean="0"/>
              <a:t>ぶんぽう１：</a:t>
            </a:r>
            <a:r>
              <a:rPr lang="en-US" altLang="ja-JP" sz="2800" dirty="0" smtClean="0"/>
              <a:t>	Requesting and giving explanations or </a:t>
            </a:r>
            <a:br>
              <a:rPr lang="en-US" altLang="ja-JP" sz="2800" dirty="0" smtClean="0"/>
            </a:br>
            <a:r>
              <a:rPr lang="en-US" altLang="ja-JP" sz="2800" dirty="0" smtClean="0"/>
              <a:t>				additional information, and creating harmony</a:t>
            </a:r>
            <a:br>
              <a:rPr lang="en-US" altLang="ja-JP" sz="2800" dirty="0" smtClean="0"/>
            </a:br>
            <a:r>
              <a:rPr lang="en-US" altLang="ja-JP" sz="2800" dirty="0" smtClean="0"/>
              <a:t>			 	and shard atmosphere using </a:t>
            </a:r>
            <a:r>
              <a:rPr lang="ja-JP" altLang="en-US" sz="2800" smtClean="0"/>
              <a:t>～んです</a:t>
            </a:r>
            <a:endParaRPr lang="ja-JP" altLang="en-US" sz="28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ja-JP" altLang="en-US" sz="1800" dirty="0" smtClean="0">
                <a:latin typeface="DFPKyoKaSho-W4" pitchFamily="18" charset="-128"/>
                <a:ea typeface="DFPKyoKaSho-W4" pitchFamily="18" charset="-128"/>
              </a:rPr>
              <a:t>～んです</a:t>
            </a:r>
            <a:r>
              <a:rPr lang="en-US" altLang="ja-JP" sz="1800" dirty="0" smtClean="0">
                <a:latin typeface="DFPKyoKaSho-W4" pitchFamily="18" charset="-128"/>
                <a:ea typeface="DFPKyoKaSho-W4" pitchFamily="18" charset="-128"/>
              </a:rPr>
              <a:t> </a:t>
            </a:r>
            <a:r>
              <a:rPr lang="en-US" altLang="ja-JP" sz="1800" dirty="0" smtClean="0"/>
              <a:t>can be used to make an excuse or to explain the reasons for a situation without indicating it explicitly.</a:t>
            </a:r>
          </a:p>
          <a:p>
            <a:pPr>
              <a:buNone/>
            </a:pPr>
            <a:endParaRPr lang="en-US" altLang="ja-JP" sz="1800" dirty="0" smtClean="0"/>
          </a:p>
          <a:p>
            <a:pPr>
              <a:buNone/>
            </a:pPr>
            <a:r>
              <a:rPr lang="ja-JP" altLang="en-US" sz="2000" dirty="0" smtClean="0">
                <a:latin typeface="DFPKyoKaSho-W4" pitchFamily="18" charset="-128"/>
                <a:ea typeface="DFPKyoKaSho-W4" pitchFamily="18" charset="-128"/>
              </a:rPr>
              <a:t>スミス：</a:t>
            </a:r>
            <a:r>
              <a:rPr lang="en-US" altLang="ja-JP" sz="2000" dirty="0" smtClean="0">
                <a:latin typeface="DFPKyoKaSho-W4" pitchFamily="18" charset="-128"/>
                <a:ea typeface="DFPKyoKaSho-W4" pitchFamily="18" charset="-128"/>
              </a:rPr>
              <a:t>	</a:t>
            </a:r>
            <a:r>
              <a:rPr lang="ja-JP" altLang="en-US" sz="2000" dirty="0" smtClean="0">
                <a:latin typeface="DFPKyoKaSho-W4" pitchFamily="18" charset="-128"/>
                <a:ea typeface="DFPKyoKaSho-W4" pitchFamily="18" charset="-128"/>
              </a:rPr>
              <a:t>あのう、すみませんが。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			</a:t>
            </a:r>
            <a:r>
              <a:rPr lang="en-US" altLang="ja-JP" sz="1800" dirty="0" smtClean="0">
                <a:ea typeface="DFPKyoKaSho-W4" pitchFamily="18" charset="-128"/>
              </a:rPr>
              <a:t>Excuse me.</a:t>
            </a:r>
          </a:p>
          <a:p>
            <a:pPr>
              <a:buNone/>
            </a:pPr>
            <a:r>
              <a:rPr lang="ja-JP" altLang="en-US" sz="2000" dirty="0" smtClean="0">
                <a:latin typeface="DFPKyoKaSho-W4" pitchFamily="18" charset="-128"/>
                <a:ea typeface="DFPKyoKaSho-W4" pitchFamily="18" charset="-128"/>
              </a:rPr>
              <a:t>キム：</a:t>
            </a:r>
            <a:r>
              <a:rPr lang="en-US" altLang="ja-JP" sz="2000" dirty="0" smtClean="0">
                <a:latin typeface="DFPKyoKaSho-W4" pitchFamily="18" charset="-128"/>
                <a:ea typeface="DFPKyoKaSho-W4" pitchFamily="18" charset="-128"/>
              </a:rPr>
              <a:t>		</a:t>
            </a:r>
            <a:r>
              <a:rPr lang="ja-JP" altLang="en-US" sz="2000" dirty="0" smtClean="0">
                <a:latin typeface="DFPKyoKaSho-W4" pitchFamily="18" charset="-128"/>
                <a:ea typeface="DFPKyoKaSho-W4" pitchFamily="18" charset="-128"/>
              </a:rPr>
              <a:t>すみません。今　ちょっと　</a:t>
            </a:r>
            <a:r>
              <a:rPr lang="ja-JP" altLang="en-US" sz="2000" u="sng" dirty="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いそがしい</a:t>
            </a:r>
            <a:r>
              <a:rPr lang="ja-JP" altLang="en-US" sz="2000" dirty="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んです</a:t>
            </a:r>
            <a:r>
              <a:rPr lang="ja-JP" altLang="en-US" sz="2000" dirty="0" smtClean="0">
                <a:latin typeface="DFPKyoKaSho-W4" pitchFamily="18" charset="-128"/>
                <a:ea typeface="DFPKyoKaSho-W4" pitchFamily="18" charset="-128"/>
              </a:rPr>
              <a:t>よ。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		</a:t>
            </a:r>
            <a:r>
              <a:rPr lang="en-US" altLang="ja-JP" sz="1800" dirty="0" smtClean="0">
                <a:ea typeface="DFPKyoKaSho-W4" pitchFamily="18" charset="-128"/>
              </a:rPr>
              <a:t>	Sorry, I’m tied up now.</a:t>
            </a:r>
          </a:p>
        </p:txBody>
      </p:sp>
      <p:pic>
        <p:nvPicPr>
          <p:cNvPr id="11" name="Picture 7" descr="ndesu picture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4534" y="4080184"/>
            <a:ext cx="2404145" cy="170755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 descr="ndesu picture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5792" y="1738746"/>
            <a:ext cx="4892675" cy="3475038"/>
          </a:xfrm>
          <a:prstGeom prst="rect">
            <a:avLst/>
          </a:prstGeom>
          <a:noFill/>
        </p:spPr>
      </p:pic>
      <p:sp>
        <p:nvSpPr>
          <p:cNvPr id="1639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25778" y="5380038"/>
            <a:ext cx="8493482" cy="966354"/>
          </a:xfrm>
          <a:solidFill>
            <a:srgbClr val="CCFFFF"/>
          </a:solidFill>
          <a:ln/>
        </p:spPr>
        <p:txBody>
          <a:bodyPr/>
          <a:lstStyle/>
          <a:p>
            <a:pPr>
              <a:buFontTx/>
              <a:buNone/>
            </a:pPr>
            <a:r>
              <a:rPr lang="en-US" altLang="ja-JP" sz="2400" dirty="0">
                <a:latin typeface="DFPKyoKaSho-W4" pitchFamily="18" charset="-128"/>
                <a:ea typeface="DFPKyoKaSho-W4" pitchFamily="18" charset="-128"/>
              </a:rPr>
              <a:t>X</a:t>
            </a:r>
            <a:r>
              <a:rPr lang="ja-JP" altLang="en-US" sz="2400" dirty="0">
                <a:latin typeface="DFPKyoKaSho-W4" pitchFamily="18" charset="-128"/>
                <a:ea typeface="DFPKyoKaSho-W4" pitchFamily="18" charset="-128"/>
              </a:rPr>
              <a:t>：あのう、ちょっと　すみませんが。。。</a:t>
            </a:r>
          </a:p>
          <a:p>
            <a:pPr>
              <a:buFontTx/>
              <a:buNone/>
            </a:pPr>
            <a:r>
              <a:rPr lang="en-US" altLang="ja-JP" sz="2400" dirty="0">
                <a:latin typeface="DFPKyoKaSho-W4" pitchFamily="18" charset="-128"/>
                <a:ea typeface="DFPKyoKaSho-W4" pitchFamily="18" charset="-128"/>
              </a:rPr>
              <a:t>Y</a:t>
            </a:r>
            <a:r>
              <a:rPr lang="ja-JP" altLang="en-US" sz="2400" dirty="0">
                <a:latin typeface="DFPKyoKaSho-W4" pitchFamily="18" charset="-128"/>
                <a:ea typeface="DFPKyoKaSho-W4" pitchFamily="18" charset="-128"/>
              </a:rPr>
              <a:t>：あ、すみません。今、ちょっと　</a:t>
            </a:r>
            <a:r>
              <a:rPr lang="ja-JP" altLang="en-US" sz="2400" u="sng" dirty="0">
                <a:solidFill>
                  <a:srgbClr val="FE0909"/>
                </a:solidFill>
                <a:latin typeface="DFPKyoKaSho-W4" pitchFamily="18" charset="-128"/>
                <a:ea typeface="DFPKyoKaSho-W4" pitchFamily="18" charset="-128"/>
              </a:rPr>
              <a:t>いそがしい</a:t>
            </a:r>
            <a:r>
              <a:rPr lang="ja-JP" altLang="en-US" sz="2400" dirty="0">
                <a:solidFill>
                  <a:srgbClr val="FE0909"/>
                </a:solidFill>
                <a:latin typeface="DFPKyoKaSho-W4" pitchFamily="18" charset="-128"/>
                <a:ea typeface="DFPKyoKaSho-W4" pitchFamily="18" charset="-128"/>
              </a:rPr>
              <a:t>ん</a:t>
            </a:r>
            <a:r>
              <a:rPr lang="ja-JP" altLang="en-US" sz="2400" dirty="0" smtClean="0">
                <a:solidFill>
                  <a:srgbClr val="FE0909"/>
                </a:solidFill>
                <a:latin typeface="DFPKyoKaSho-W4" pitchFamily="18" charset="-128"/>
                <a:ea typeface="DFPKyoKaSho-W4" pitchFamily="18" charset="-128"/>
              </a:rPr>
              <a:t>です</a:t>
            </a:r>
            <a:r>
              <a:rPr lang="ja-JP" altLang="en-US" sz="2400" dirty="0" smtClean="0">
                <a:latin typeface="DFPKyoKaSho-W4" pitchFamily="18" charset="-128"/>
                <a:ea typeface="DFPKyoKaSho-W4" pitchFamily="18" charset="-128"/>
              </a:rPr>
              <a:t>よ。</a:t>
            </a:r>
            <a:endParaRPr lang="ja-JP" altLang="en-US" sz="2400" dirty="0">
              <a:latin typeface="DFPKyoKaSho-W4" pitchFamily="18" charset="-128"/>
              <a:ea typeface="DFPKyoKaSho-W4" pitchFamily="18" charset="-128"/>
            </a:endParaRPr>
          </a:p>
          <a:p>
            <a:pPr>
              <a:buFontTx/>
              <a:buNone/>
            </a:pPr>
            <a:endParaRPr lang="ja-JP" altLang="en-US" dirty="0"/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4445289" y="1905000"/>
            <a:ext cx="3924300" cy="7016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/>
              <a:t>Excusing why he cannot respond</a:t>
            </a:r>
          </a:p>
          <a:p>
            <a:r>
              <a:rPr lang="en-US" altLang="ja-JP" sz="2000" dirty="0"/>
              <a:t>to him (but not telling it explicitly).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9660" y="274638"/>
            <a:ext cx="8229600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ぶんぽう１：</a:t>
            </a: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Requesting and giving explanations or </a:t>
            </a:r>
            <a:b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			additional information, and creating harmony</a:t>
            </a:r>
            <a:b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		 	and shard atmosphere using </a:t>
            </a:r>
            <a:r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～んです</a:t>
            </a:r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dirty="0" smtClean="0"/>
              <a:t>ぶんぽう１：</a:t>
            </a:r>
            <a:r>
              <a:rPr lang="en-US" altLang="ja-JP" sz="2800" dirty="0" smtClean="0"/>
              <a:t>	Requesting and giving explanations or </a:t>
            </a:r>
            <a:br>
              <a:rPr lang="en-US" altLang="ja-JP" sz="2800" dirty="0" smtClean="0"/>
            </a:br>
            <a:r>
              <a:rPr lang="en-US" altLang="ja-JP" sz="2800" dirty="0" smtClean="0"/>
              <a:t>				additional information, and creating harmony</a:t>
            </a:r>
            <a:br>
              <a:rPr lang="en-US" altLang="ja-JP" sz="2800" dirty="0" smtClean="0"/>
            </a:br>
            <a:r>
              <a:rPr lang="en-US" altLang="ja-JP" sz="2800" dirty="0" smtClean="0"/>
              <a:t>			 	and shard atmosphere using </a:t>
            </a:r>
            <a:r>
              <a:rPr lang="ja-JP" altLang="en-US" sz="2800" smtClean="0"/>
              <a:t>～んです</a:t>
            </a:r>
            <a:endParaRPr lang="ja-JP" altLang="en-US" sz="28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/>
          </a:bodyPr>
          <a:lstStyle/>
          <a:p>
            <a:r>
              <a:rPr lang="en-US" altLang="ja-JP" sz="1800" dirty="0" smtClean="0"/>
              <a:t>The question word </a:t>
            </a:r>
            <a:r>
              <a:rPr lang="ja-JP" altLang="en-US" sz="1800" dirty="0" smtClean="0">
                <a:latin typeface="DFPKyoKaSho-W4" pitchFamily="18" charset="-128"/>
                <a:ea typeface="DFPKyoKaSho-W4" pitchFamily="18" charset="-128"/>
              </a:rPr>
              <a:t>どうして</a:t>
            </a:r>
            <a:r>
              <a:rPr lang="en-US" altLang="ja-JP" sz="1800" dirty="0" smtClean="0">
                <a:latin typeface="DFPKyoKaSho-W4" pitchFamily="18" charset="-128"/>
                <a:ea typeface="DFPKyoKaSho-W4" pitchFamily="18" charset="-128"/>
              </a:rPr>
              <a:t> </a:t>
            </a:r>
            <a:r>
              <a:rPr lang="en-US" altLang="ja-JP" sz="1800" dirty="0" smtClean="0"/>
              <a:t>(why) is frequently used with </a:t>
            </a:r>
            <a:r>
              <a:rPr lang="ja-JP" altLang="en-US" sz="1800" dirty="0" smtClean="0">
                <a:latin typeface="DFPKyoKaSho-W4" pitchFamily="18" charset="-128"/>
                <a:ea typeface="DFPKyoKaSho-W4" pitchFamily="18" charset="-128"/>
              </a:rPr>
              <a:t>～んです</a:t>
            </a:r>
            <a:r>
              <a:rPr lang="en-US" altLang="ja-JP" sz="1800" dirty="0" smtClean="0"/>
              <a:t>, implying that an explanation is being asked for. The answer to such a question will also given with </a:t>
            </a:r>
            <a:r>
              <a:rPr lang="ja-JP" altLang="en-US" sz="1800" dirty="0" smtClean="0"/>
              <a:t>～んです</a:t>
            </a:r>
            <a:r>
              <a:rPr lang="en-US" altLang="ja-JP" sz="1800" dirty="0" smtClean="0"/>
              <a:t> as well as </a:t>
            </a:r>
            <a:r>
              <a:rPr lang="ja-JP" altLang="en-US" sz="1800" dirty="0" smtClean="0"/>
              <a:t>ので</a:t>
            </a:r>
            <a:r>
              <a:rPr lang="en-US" altLang="ja-JP" sz="1800" dirty="0" smtClean="0"/>
              <a:t> indicating that the explanation is being given.</a:t>
            </a:r>
          </a:p>
          <a:p>
            <a:pPr>
              <a:buNone/>
            </a:pPr>
            <a:endParaRPr lang="en-US" altLang="ja-JP" sz="1800" dirty="0" smtClean="0"/>
          </a:p>
          <a:p>
            <a:r>
              <a:rPr lang="ja-JP" altLang="en-US" sz="2000" dirty="0" smtClean="0">
                <a:latin typeface="DFPKyoKaSho-W4" pitchFamily="18" charset="-128"/>
                <a:ea typeface="DFPKyoKaSho-W4" pitchFamily="18" charset="-128"/>
              </a:rPr>
              <a:t>山田：</a:t>
            </a:r>
            <a:r>
              <a:rPr lang="en-US" altLang="ja-JP" sz="2000" dirty="0" smtClean="0">
                <a:latin typeface="DFPKyoKaSho-W4" pitchFamily="18" charset="-128"/>
                <a:ea typeface="DFPKyoKaSho-W4" pitchFamily="18" charset="-128"/>
              </a:rPr>
              <a:t>	</a:t>
            </a:r>
            <a:r>
              <a:rPr lang="ja-JP" altLang="en-US" sz="2000" dirty="0" smtClean="0">
                <a:latin typeface="DFPKyoKaSho-W4" pitchFamily="18" charset="-128"/>
                <a:ea typeface="DFPKyoKaSho-W4" pitchFamily="18" charset="-128"/>
              </a:rPr>
              <a:t>どうして　日本語を　</a:t>
            </a:r>
            <a:r>
              <a:rPr lang="ja-JP" altLang="en-US" sz="2000" u="sng" dirty="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べんきょうする</a:t>
            </a:r>
            <a:r>
              <a:rPr lang="ja-JP" altLang="en-US" sz="2000" dirty="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んです</a:t>
            </a:r>
            <a:r>
              <a:rPr lang="ja-JP" altLang="en-US" sz="2000" dirty="0" smtClean="0">
                <a:latin typeface="DFPKyoKaSho-W4" pitchFamily="18" charset="-128"/>
                <a:ea typeface="DFPKyoKaSho-W4" pitchFamily="18" charset="-128"/>
              </a:rPr>
              <a:t>か。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			</a:t>
            </a:r>
            <a:r>
              <a:rPr lang="en-US" altLang="ja-JP" sz="1800" dirty="0" smtClean="0">
                <a:ea typeface="DFPKyoKaSho-W4" pitchFamily="18" charset="-128"/>
              </a:rPr>
              <a:t>Why don’t you study Japanese?.</a:t>
            </a:r>
          </a:p>
          <a:p>
            <a:pPr>
              <a:buNone/>
            </a:pPr>
            <a:r>
              <a:rPr lang="en-US" altLang="ja-JP" sz="2000" dirty="0" smtClean="0">
                <a:latin typeface="DFPKyoKaSho-W4" pitchFamily="18" charset="-128"/>
                <a:ea typeface="DFPKyoKaSho-W4" pitchFamily="18" charset="-128"/>
              </a:rPr>
              <a:t>	</a:t>
            </a:r>
            <a:r>
              <a:rPr lang="ja-JP" altLang="en-US" sz="2000" dirty="0" smtClean="0">
                <a:latin typeface="DFPKyoKaSho-W4" pitchFamily="18" charset="-128"/>
                <a:ea typeface="DFPKyoKaSho-W4" pitchFamily="18" charset="-128"/>
              </a:rPr>
              <a:t>ロペス：</a:t>
            </a:r>
            <a:r>
              <a:rPr lang="en-US" altLang="ja-JP" sz="2000" dirty="0" smtClean="0">
                <a:latin typeface="DFPKyoKaSho-W4" pitchFamily="18" charset="-128"/>
                <a:ea typeface="DFPKyoKaSho-W4" pitchFamily="18" charset="-128"/>
              </a:rPr>
              <a:t>	</a:t>
            </a:r>
            <a:r>
              <a:rPr lang="ja-JP" altLang="en-US" sz="2000" dirty="0" smtClean="0">
                <a:latin typeface="DFPKyoKaSho-W4" pitchFamily="18" charset="-128"/>
                <a:ea typeface="DFPKyoKaSho-W4" pitchFamily="18" charset="-128"/>
              </a:rPr>
              <a:t>ガールフレンドが　</a:t>
            </a:r>
            <a:r>
              <a:rPr lang="ja-JP" altLang="en-US" sz="2000" u="sng" dirty="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日本人な</a:t>
            </a:r>
            <a:r>
              <a:rPr lang="ja-JP" altLang="en-US" sz="2000" dirty="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ので</a:t>
            </a:r>
            <a:r>
              <a:rPr lang="ja-JP" altLang="en-US" sz="2000" dirty="0" smtClean="0">
                <a:latin typeface="DFPKyoKaSho-W4" pitchFamily="18" charset="-128"/>
                <a:ea typeface="DFPKyoKaSho-W4" pitchFamily="18" charset="-128"/>
              </a:rPr>
              <a:t>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		</a:t>
            </a:r>
            <a:r>
              <a:rPr lang="en-US" altLang="ja-JP" sz="1800" dirty="0" smtClean="0">
                <a:ea typeface="DFPKyoKaSho-W4" pitchFamily="18" charset="-128"/>
              </a:rPr>
              <a:t>	Because my  girlfriend is Japanese.</a:t>
            </a:r>
          </a:p>
          <a:p>
            <a:pPr>
              <a:buNone/>
            </a:pPr>
            <a:endParaRPr lang="en-US" altLang="ja-JP" sz="1800" dirty="0" smtClean="0">
              <a:ea typeface="DFPKyoKaSho-W4" pitchFamily="18" charset="-128"/>
            </a:endParaRPr>
          </a:p>
          <a:p>
            <a:r>
              <a:rPr lang="ja-JP" altLang="en-US" sz="2000" dirty="0" smtClean="0">
                <a:ea typeface="DFPKyoKaSho-W4" pitchFamily="18" charset="-128"/>
              </a:rPr>
              <a:t>ロペス：どうして　すしを　</a:t>
            </a:r>
            <a:r>
              <a:rPr lang="ja-JP" altLang="en-US" sz="2000" u="sng" dirty="0" smtClean="0">
                <a:solidFill>
                  <a:srgbClr val="FF0000"/>
                </a:solidFill>
                <a:ea typeface="DFPKyoKaSho-W4" pitchFamily="18" charset="-128"/>
              </a:rPr>
              <a:t>たべないん</a:t>
            </a:r>
            <a:r>
              <a:rPr lang="ja-JP" altLang="en-US" sz="2000" dirty="0" smtClean="0">
                <a:solidFill>
                  <a:srgbClr val="FF0000"/>
                </a:solidFill>
                <a:ea typeface="DFPKyoKaSho-W4" pitchFamily="18" charset="-128"/>
              </a:rPr>
              <a:t>です</a:t>
            </a:r>
            <a:r>
              <a:rPr lang="ja-JP" altLang="en-US" sz="2000" dirty="0" smtClean="0">
                <a:ea typeface="DFPKyoKaSho-W4" pitchFamily="18" charset="-128"/>
              </a:rPr>
              <a:t>か。</a:t>
            </a:r>
            <a:endParaRPr lang="en-US" altLang="ja-JP" sz="2000" dirty="0" smtClean="0">
              <a:ea typeface="DFPKyoKaSho-W4" pitchFamily="18" charset="-128"/>
            </a:endParaRPr>
          </a:p>
          <a:p>
            <a:pPr>
              <a:buNone/>
            </a:pPr>
            <a:r>
              <a:rPr lang="en-US" altLang="ja-JP" sz="2000" dirty="0" smtClean="0">
                <a:ea typeface="DFPKyoKaSho-W4" pitchFamily="18" charset="-128"/>
              </a:rPr>
              <a:t>				</a:t>
            </a:r>
            <a:r>
              <a:rPr lang="en-US" altLang="ja-JP" sz="1800" dirty="0" smtClean="0">
                <a:ea typeface="DFPKyoKaSho-W4" pitchFamily="18" charset="-128"/>
              </a:rPr>
              <a:t>Why don’t you eat sushi?</a:t>
            </a:r>
          </a:p>
          <a:p>
            <a:pPr>
              <a:buNone/>
            </a:pPr>
            <a:r>
              <a:rPr lang="en-US" altLang="ja-JP" sz="2000" dirty="0" smtClean="0">
                <a:ea typeface="DFPKyoKaSho-W4" pitchFamily="18" charset="-128"/>
              </a:rPr>
              <a:t>	</a:t>
            </a:r>
            <a:r>
              <a:rPr lang="ja-JP" altLang="en-US" sz="2000" dirty="0" smtClean="0">
                <a:ea typeface="DFPKyoKaSho-W4" pitchFamily="18" charset="-128"/>
              </a:rPr>
              <a:t>山田：</a:t>
            </a:r>
            <a:r>
              <a:rPr lang="en-US" altLang="ja-JP" sz="2000" dirty="0" smtClean="0">
                <a:ea typeface="DFPKyoKaSho-W4" pitchFamily="18" charset="-128"/>
              </a:rPr>
              <a:t>	</a:t>
            </a:r>
            <a:r>
              <a:rPr lang="ja-JP" altLang="en-US" sz="2000" dirty="0" smtClean="0">
                <a:ea typeface="DFPKyoKaSho-W4" pitchFamily="18" charset="-128"/>
              </a:rPr>
              <a:t>すしが</a:t>
            </a:r>
            <a:r>
              <a:rPr lang="ja-JP" altLang="en-US" sz="2000" dirty="0" smtClean="0">
                <a:solidFill>
                  <a:srgbClr val="FF0000"/>
                </a:solidFill>
                <a:ea typeface="DFPKyoKaSho-W4" pitchFamily="18" charset="-128"/>
              </a:rPr>
              <a:t>　</a:t>
            </a:r>
            <a:r>
              <a:rPr lang="ja-JP" altLang="en-US" sz="2000" u="sng" dirty="0" smtClean="0">
                <a:solidFill>
                  <a:srgbClr val="FF0000"/>
                </a:solidFill>
                <a:ea typeface="DFPKyoKaSho-W4" pitchFamily="18" charset="-128"/>
              </a:rPr>
              <a:t>きらいな</a:t>
            </a:r>
            <a:r>
              <a:rPr lang="ja-JP" altLang="en-US" sz="2000" dirty="0" smtClean="0">
                <a:solidFill>
                  <a:srgbClr val="FF0000"/>
                </a:solidFill>
                <a:ea typeface="DFPKyoKaSho-W4" pitchFamily="18" charset="-128"/>
              </a:rPr>
              <a:t>んです</a:t>
            </a:r>
            <a:r>
              <a:rPr lang="ja-JP" altLang="en-US" sz="2000" dirty="0" smtClean="0">
                <a:ea typeface="DFPKyoKaSho-W4" pitchFamily="18" charset="-128"/>
              </a:rPr>
              <a:t>。</a:t>
            </a:r>
            <a:r>
              <a:rPr lang="en-US" altLang="ja-JP" sz="2000" dirty="0" smtClean="0">
                <a:ea typeface="DFPKyoKaSho-W4" pitchFamily="18" charset="-128"/>
              </a:rPr>
              <a:t>	</a:t>
            </a:r>
          </a:p>
          <a:p>
            <a:pPr>
              <a:buNone/>
            </a:pPr>
            <a:r>
              <a:rPr lang="en-US" altLang="ja-JP" sz="2000" dirty="0" smtClean="0">
                <a:ea typeface="DFPKyoKaSho-W4" pitchFamily="18" charset="-128"/>
              </a:rPr>
              <a:t>				</a:t>
            </a:r>
            <a:r>
              <a:rPr lang="en-US" altLang="ja-JP" sz="1800" dirty="0" smtClean="0">
                <a:ea typeface="DFPKyoKaSho-W4" pitchFamily="18" charset="-128"/>
              </a:rPr>
              <a:t>I don’t like sushi.</a:t>
            </a:r>
          </a:p>
        </p:txBody>
      </p:sp>
      <p:pic>
        <p:nvPicPr>
          <p:cNvPr id="13" name="Picture 6" descr="ndesu pictur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3515" y="5110884"/>
            <a:ext cx="2303285" cy="161059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ndesu pictur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7152" y="1905001"/>
            <a:ext cx="4010108" cy="2804102"/>
          </a:xfrm>
          <a:prstGeom prst="rect">
            <a:avLst/>
          </a:prstGeom>
          <a:noFill/>
        </p:spPr>
      </p:pic>
      <p:sp>
        <p:nvSpPr>
          <p:cNvPr id="1434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969818" y="5101936"/>
            <a:ext cx="6792191" cy="1381991"/>
          </a:xfrm>
          <a:solidFill>
            <a:srgbClr val="CCFFFF"/>
          </a:solidFill>
          <a:ln/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ja-JP" sz="2400" dirty="0">
                <a:latin typeface="DFPKyoKaSho-W4" pitchFamily="18" charset="-128"/>
                <a:ea typeface="DFPKyoKaSho-W4" pitchFamily="18" charset="-128"/>
              </a:rPr>
              <a:t>X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：どうして　すしを</a:t>
            </a:r>
            <a:r>
              <a:rPr lang="ja-JP" altLang="en-US" sz="2400" u="sng">
                <a:solidFill>
                  <a:srgbClr val="FE0909"/>
                </a:solidFill>
                <a:latin typeface="DFPKyoKaSho-W4" pitchFamily="18" charset="-128"/>
                <a:ea typeface="DFPKyoKaSho-W4" pitchFamily="18" charset="-128"/>
              </a:rPr>
              <a:t>食べない</a:t>
            </a:r>
            <a:r>
              <a:rPr lang="ja-JP" altLang="en-US" sz="2400">
                <a:solidFill>
                  <a:srgbClr val="FE0909"/>
                </a:solidFill>
                <a:latin typeface="DFPKyoKaSho-W4" pitchFamily="18" charset="-128"/>
                <a:ea typeface="DFPKyoKaSho-W4" pitchFamily="18" charset="-128"/>
              </a:rPr>
              <a:t>んです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か？</a:t>
            </a:r>
          </a:p>
          <a:p>
            <a:pPr>
              <a:buFontTx/>
              <a:buNone/>
            </a:pPr>
            <a:r>
              <a:rPr lang="en-US" altLang="ja-JP" sz="2400" dirty="0">
                <a:latin typeface="DFPKyoKaSho-W4" pitchFamily="18" charset="-128"/>
                <a:ea typeface="DFPKyoKaSho-W4" pitchFamily="18" charset="-128"/>
              </a:rPr>
              <a:t>Y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：すしが　</a:t>
            </a:r>
            <a:r>
              <a:rPr lang="ja-JP" altLang="en-US" sz="2400" u="sng">
                <a:solidFill>
                  <a:srgbClr val="FE0909"/>
                </a:solidFill>
                <a:latin typeface="DFPKyoKaSho-W4" pitchFamily="18" charset="-128"/>
                <a:ea typeface="DFPKyoKaSho-W4" pitchFamily="18" charset="-128"/>
              </a:rPr>
              <a:t>きらいな</a:t>
            </a:r>
            <a:r>
              <a:rPr lang="ja-JP" altLang="en-US" sz="2400">
                <a:solidFill>
                  <a:srgbClr val="FE0909"/>
                </a:solidFill>
                <a:latin typeface="DFPKyoKaSho-W4" pitchFamily="18" charset="-128"/>
                <a:ea typeface="DFPKyoKaSho-W4" pitchFamily="18" charset="-128"/>
              </a:rPr>
              <a:t>んです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。</a:t>
            </a:r>
          </a:p>
          <a:p>
            <a:pPr>
              <a:buFontTx/>
              <a:buNone/>
            </a:pPr>
            <a:r>
              <a:rPr lang="en-US" altLang="ja-JP" sz="2400" dirty="0">
                <a:latin typeface="DFPKyoKaSho-W4" pitchFamily="18" charset="-128"/>
                <a:ea typeface="DFPKyoKaSho-W4" pitchFamily="18" charset="-128"/>
              </a:rPr>
              <a:t>X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：ざんねんですね。</a:t>
            </a: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5526797" y="1706562"/>
            <a:ext cx="3192463" cy="396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/>
              <a:t>Requesting an explanation</a:t>
            </a: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489660" y="2712027"/>
            <a:ext cx="2627313" cy="396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/>
              <a:t>Giving an explanation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9660" y="274638"/>
            <a:ext cx="8229600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ぶんぽう１：</a:t>
            </a: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Requesting and giving explanations or </a:t>
            </a:r>
            <a:b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			additional information, and creating harmony</a:t>
            </a:r>
            <a:b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		 	and shard atmosphere using </a:t>
            </a:r>
            <a:r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～んです</a:t>
            </a:r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A. </a:t>
            </a:r>
            <a:r>
              <a:rPr lang="ja-JP" altLang="en-US" sz="2800" smtClean="0"/>
              <a:t>ほしい</a:t>
            </a:r>
            <a:r>
              <a:rPr lang="en-US" altLang="ja-JP" sz="2800" dirty="0" smtClean="0"/>
              <a:t>  I want (something)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500" dirty="0" smtClean="0"/>
              <a:t>ぶん</a:t>
            </a:r>
            <a:r>
              <a:rPr lang="ja-JP" altLang="en-US" sz="2500" smtClean="0"/>
              <a:t>ぽう２：</a:t>
            </a:r>
            <a:r>
              <a:rPr lang="en-US" altLang="ja-JP" sz="2500" dirty="0" smtClean="0"/>
              <a:t>	Expressing desire using </a:t>
            </a:r>
            <a:r>
              <a:rPr lang="ja-JP" altLang="en-US" sz="2500" smtClean="0"/>
              <a:t>ほしい・ほしがっている</a:t>
            </a:r>
            <a:r>
              <a:rPr lang="en-US" altLang="ja-JP" sz="2500" dirty="0" smtClean="0"/>
              <a:t> </a:t>
            </a:r>
            <a:br>
              <a:rPr lang="en-US" altLang="ja-JP" sz="2500" dirty="0" smtClean="0"/>
            </a:br>
            <a:r>
              <a:rPr lang="en-US" altLang="ja-JP" sz="2500" dirty="0" smtClean="0"/>
              <a:t>				and </a:t>
            </a:r>
            <a:r>
              <a:rPr lang="ja-JP" altLang="en-US" sz="2500" smtClean="0"/>
              <a:t>～たい・たがっている</a:t>
            </a:r>
            <a:endParaRPr lang="ja-JP" altLang="en-US" sz="2500" dirty="0"/>
          </a:p>
        </p:txBody>
      </p:sp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7477" y="2352302"/>
            <a:ext cx="5225340" cy="232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477" y="4675909"/>
            <a:ext cx="5381205" cy="131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501736" y="2961409"/>
            <a:ext cx="665019" cy="20781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12371" y="4145973"/>
            <a:ext cx="731520" cy="27432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B. </a:t>
            </a:r>
            <a:r>
              <a:rPr lang="ja-JP" altLang="en-US" sz="2800" smtClean="0"/>
              <a:t>ほしがっている</a:t>
            </a:r>
            <a:r>
              <a:rPr lang="en-US" altLang="ja-JP" sz="2800" dirty="0" smtClean="0"/>
              <a:t>  Someone else wants (something)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スミスさんは、ジャケットを</a:t>
            </a:r>
            <a:r>
              <a:rPr lang="ja-JP" altLang="en-US" sz="2000" u="sng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ほしがっています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altLang="ja-JP" sz="2000" dirty="0" smtClean="0">
                <a:latin typeface="DFPKyoKaSho-W4" pitchFamily="18" charset="-128"/>
                <a:ea typeface="DFPKyoKaSho-W4" pitchFamily="18" charset="-128"/>
              </a:rPr>
              <a:t>	</a:t>
            </a:r>
            <a:r>
              <a:rPr lang="en-US" altLang="ja-JP" sz="1400" dirty="0" smtClean="0">
                <a:ea typeface="DFPKyoKaSho-W4" pitchFamily="18" charset="-128"/>
              </a:rPr>
              <a:t>Smith-san wants a jacket.</a:t>
            </a:r>
          </a:p>
          <a:p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山本さんは、しろいドレスがほしい</a:t>
            </a:r>
            <a:r>
              <a:rPr lang="ja-JP" altLang="en-US" sz="2000" u="sng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そうです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altLang="ja-JP" sz="1400" dirty="0" smtClean="0">
                <a:ea typeface="DFPKyoKaSho-W4" pitchFamily="18" charset="-128"/>
              </a:rPr>
              <a:t>	</a:t>
            </a:r>
            <a:r>
              <a:rPr lang="en-US" altLang="ja-JP" sz="1400" dirty="0" smtClean="0">
                <a:solidFill>
                  <a:srgbClr val="FF0000"/>
                </a:solidFill>
                <a:ea typeface="DFPKyoKaSho-W4" pitchFamily="18" charset="-128"/>
              </a:rPr>
              <a:t>I heard that </a:t>
            </a:r>
            <a:r>
              <a:rPr lang="en-US" altLang="ja-JP" sz="1400" dirty="0" smtClean="0">
                <a:ea typeface="DFPKyoKaSho-W4" pitchFamily="18" charset="-128"/>
              </a:rPr>
              <a:t>Yamamoto-san wants a white dress.</a:t>
            </a:r>
          </a:p>
          <a:p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すずきさんは、くろいコートがほしい</a:t>
            </a:r>
            <a:r>
              <a:rPr lang="ja-JP" altLang="en-US" sz="2000" u="sng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んです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よ。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sz="1400" dirty="0" smtClean="0">
                <a:ea typeface="DFPKyoKaSho-W4" pitchFamily="18" charset="-128"/>
              </a:rPr>
              <a:t>	</a:t>
            </a:r>
            <a:r>
              <a:rPr lang="en-US" sz="1400" dirty="0" smtClean="0">
                <a:solidFill>
                  <a:srgbClr val="FF0000"/>
                </a:solidFill>
                <a:ea typeface="DFPKyoKaSho-W4" pitchFamily="18" charset="-128"/>
              </a:rPr>
              <a:t>It is the case that </a:t>
            </a:r>
            <a:r>
              <a:rPr lang="en-US" sz="1400" dirty="0" smtClean="0">
                <a:ea typeface="DFPKyoKaSho-W4" pitchFamily="18" charset="-128"/>
              </a:rPr>
              <a:t>Suzuki-san wants a black coat.</a:t>
            </a:r>
            <a:endParaRPr lang="en-US" sz="1400" dirty="0">
              <a:ea typeface="DFPKyoKaSho-W4" pitchFamily="18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500" dirty="0" smtClean="0"/>
              <a:t>ぶん</a:t>
            </a:r>
            <a:r>
              <a:rPr lang="ja-JP" altLang="en-US" sz="2500" smtClean="0"/>
              <a:t>ぽう２：</a:t>
            </a:r>
            <a:r>
              <a:rPr lang="en-US" altLang="ja-JP" sz="2500" dirty="0" smtClean="0"/>
              <a:t>	Expressing desire using </a:t>
            </a:r>
            <a:r>
              <a:rPr lang="ja-JP" altLang="en-US" sz="2500" smtClean="0"/>
              <a:t>ほしい・ほしがっている</a:t>
            </a:r>
            <a:r>
              <a:rPr lang="en-US" altLang="ja-JP" sz="2500" dirty="0" smtClean="0"/>
              <a:t> </a:t>
            </a:r>
            <a:br>
              <a:rPr lang="en-US" altLang="ja-JP" sz="2500" dirty="0" smtClean="0"/>
            </a:br>
            <a:r>
              <a:rPr lang="en-US" altLang="ja-JP" sz="2500" dirty="0" smtClean="0"/>
              <a:t>				and </a:t>
            </a:r>
            <a:r>
              <a:rPr lang="ja-JP" altLang="en-US" sz="2500" smtClean="0"/>
              <a:t>～たい・たがっている</a:t>
            </a:r>
            <a:endParaRPr lang="ja-JP" altLang="en-US" sz="2500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767" y="2114549"/>
            <a:ext cx="5973476" cy="1137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566160" y="2651760"/>
            <a:ext cx="640080" cy="27432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31920" y="3730336"/>
            <a:ext cx="274320" cy="27432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31920" y="4447309"/>
            <a:ext cx="274320" cy="27432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06240" y="5018809"/>
            <a:ext cx="274320" cy="27432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C. </a:t>
            </a:r>
            <a:r>
              <a:rPr lang="ja-JP" altLang="en-US" sz="2800" smtClean="0"/>
              <a:t>～たい</a:t>
            </a:r>
            <a:r>
              <a:rPr lang="en-US" altLang="ja-JP" sz="2800" dirty="0" smtClean="0"/>
              <a:t>  I want (to do something)</a:t>
            </a:r>
          </a:p>
          <a:p>
            <a:pPr>
              <a:buNone/>
            </a:pPr>
            <a:endParaRPr lang="en-US" altLang="ja-JP" sz="2800" dirty="0" smtClean="0"/>
          </a:p>
          <a:p>
            <a:pPr>
              <a:buNone/>
            </a:pPr>
            <a:endParaRPr lang="en-US" altLang="ja-JP" sz="2800" dirty="0" smtClean="0"/>
          </a:p>
          <a:p>
            <a:pPr>
              <a:buNone/>
            </a:pPr>
            <a:endParaRPr lang="en-US" altLang="ja-JP" sz="2800" dirty="0" smtClean="0"/>
          </a:p>
          <a:p>
            <a:pPr>
              <a:buNone/>
            </a:pPr>
            <a:r>
              <a:rPr lang="ja-JP" altLang="en-US" sz="2800" smtClean="0"/>
              <a:t>・</a:t>
            </a:r>
            <a:endParaRPr lang="en-US" altLang="ja-JP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ja-JP" altLang="en-US" sz="2800" smtClean="0"/>
              <a:t>・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500" dirty="0" smtClean="0"/>
              <a:t>ぶん</a:t>
            </a:r>
            <a:r>
              <a:rPr lang="ja-JP" altLang="en-US" sz="2500" smtClean="0"/>
              <a:t>ぽう２：</a:t>
            </a:r>
            <a:r>
              <a:rPr lang="en-US" altLang="ja-JP" sz="2500" dirty="0" smtClean="0"/>
              <a:t>	Expressing desire using </a:t>
            </a:r>
            <a:r>
              <a:rPr lang="ja-JP" altLang="en-US" sz="2500" smtClean="0"/>
              <a:t>ほしい・ほしがっている</a:t>
            </a:r>
            <a:r>
              <a:rPr lang="en-US" altLang="ja-JP" sz="2500" dirty="0" smtClean="0"/>
              <a:t> </a:t>
            </a:r>
            <a:br>
              <a:rPr lang="en-US" altLang="ja-JP" sz="2500" dirty="0" smtClean="0"/>
            </a:br>
            <a:r>
              <a:rPr lang="en-US" altLang="ja-JP" sz="2500" dirty="0" smtClean="0"/>
              <a:t>				and </a:t>
            </a:r>
            <a:r>
              <a:rPr lang="ja-JP" altLang="en-US" sz="2500" smtClean="0"/>
              <a:t>～たい・たがっている</a:t>
            </a:r>
            <a:endParaRPr lang="ja-JP" altLang="en-US" sz="2500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659" y="2185988"/>
            <a:ext cx="6538745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474720" y="2743200"/>
            <a:ext cx="787630" cy="27432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949" y="3749040"/>
            <a:ext cx="4117653" cy="148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725" y="5303520"/>
            <a:ext cx="4404915" cy="145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7773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 smtClean="0"/>
              <a:t>だいはちか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ja-JP" altLang="en-US" smtClean="0"/>
              <a:t>買い物（かいもの）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3100" dirty="0" smtClean="0"/>
              <a:t>Shopping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" name="Picture 2" descr="C:\Users\tokumasu\Desktop\Nakama1_2nd\illustration-web\ch8\la_08_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1087" y="2216438"/>
            <a:ext cx="4202113" cy="4338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C. </a:t>
            </a:r>
            <a:r>
              <a:rPr lang="ja-JP" altLang="en-US" sz="2800" smtClean="0"/>
              <a:t>～たい</a:t>
            </a:r>
            <a:r>
              <a:rPr lang="en-US" altLang="ja-JP" sz="2800" dirty="0" smtClean="0"/>
              <a:t>  I want (to do something)</a:t>
            </a:r>
          </a:p>
          <a:p>
            <a:pPr>
              <a:buNone/>
            </a:pPr>
            <a:endParaRPr lang="en-US" altLang="ja-JP" sz="2800" dirty="0" smtClean="0"/>
          </a:p>
          <a:p>
            <a:pPr>
              <a:buNone/>
            </a:pPr>
            <a:endParaRPr lang="en-US" altLang="ja-JP" sz="2800" dirty="0" smtClean="0"/>
          </a:p>
          <a:p>
            <a:pPr>
              <a:buNone/>
            </a:pPr>
            <a:endParaRPr lang="en-US" altLang="ja-JP" sz="2800" dirty="0" smtClean="0"/>
          </a:p>
          <a:p>
            <a:endParaRPr lang="en-US" sz="2800" dirty="0" smtClean="0"/>
          </a:p>
          <a:p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田中さんは　その本を　</a:t>
            </a:r>
            <a:r>
              <a:rPr lang="ja-JP" altLang="en-US" sz="2000" u="sng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かいたがっています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sz="1400" dirty="0" smtClean="0"/>
              <a:t>	Tanaka-san wants to buy the book.</a:t>
            </a:r>
          </a:p>
          <a:p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田中さんは　その本　が／を　</a:t>
            </a:r>
            <a:r>
              <a:rPr lang="ja-JP" altLang="en-US" sz="2000" u="sng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かいたいそうです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sz="1400" dirty="0" smtClean="0"/>
              <a:t>	</a:t>
            </a:r>
            <a:r>
              <a:rPr lang="en-US" sz="1400" dirty="0" smtClean="0">
                <a:solidFill>
                  <a:srgbClr val="FF0000"/>
                </a:solidFill>
              </a:rPr>
              <a:t>I heard that </a:t>
            </a:r>
            <a:r>
              <a:rPr lang="en-US" sz="1400" dirty="0" smtClean="0"/>
              <a:t>Tanaka-san wants to buy the book.</a:t>
            </a:r>
          </a:p>
          <a:p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田中さんは　その本　が／を　</a:t>
            </a:r>
            <a:r>
              <a:rPr lang="ja-JP" altLang="en-US" sz="2000" u="sng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かいたいんです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altLang="ja-JP" sz="1400" dirty="0" smtClean="0"/>
              <a:t>	</a:t>
            </a:r>
            <a:r>
              <a:rPr lang="en-US" altLang="ja-JP" sz="1400" dirty="0" smtClean="0">
                <a:solidFill>
                  <a:srgbClr val="FF0000"/>
                </a:solidFill>
              </a:rPr>
              <a:t>It is that </a:t>
            </a:r>
            <a:r>
              <a:rPr lang="en-US" altLang="ja-JP" sz="1400" dirty="0" smtClean="0"/>
              <a:t>Tanaka-san wants to buy the book.</a:t>
            </a:r>
          </a:p>
          <a:p>
            <a:pPr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500" dirty="0" smtClean="0"/>
              <a:t>ぶん</a:t>
            </a:r>
            <a:r>
              <a:rPr lang="ja-JP" altLang="en-US" sz="2500" smtClean="0"/>
              <a:t>ぽう２：</a:t>
            </a:r>
            <a:r>
              <a:rPr lang="en-US" altLang="ja-JP" sz="2500" dirty="0" smtClean="0"/>
              <a:t>	Expressing desire using </a:t>
            </a:r>
            <a:r>
              <a:rPr lang="ja-JP" altLang="en-US" sz="2500" smtClean="0"/>
              <a:t>ほしい・ほしがっている</a:t>
            </a:r>
            <a:r>
              <a:rPr lang="en-US" altLang="ja-JP" sz="2500" dirty="0" smtClean="0"/>
              <a:t> </a:t>
            </a:r>
            <a:br>
              <a:rPr lang="en-US" altLang="ja-JP" sz="2500" dirty="0" smtClean="0"/>
            </a:br>
            <a:r>
              <a:rPr lang="en-US" altLang="ja-JP" sz="2500" dirty="0" smtClean="0"/>
              <a:t>				and </a:t>
            </a:r>
            <a:r>
              <a:rPr lang="ja-JP" altLang="en-US" sz="2500" smtClean="0"/>
              <a:t>～たい・たがっている</a:t>
            </a:r>
            <a:endParaRPr lang="ja-JP" altLang="en-US" sz="2500" dirty="0"/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660" y="2352502"/>
            <a:ext cx="6063540" cy="15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200400" y="3304309"/>
            <a:ext cx="731520" cy="27432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00400" y="4177145"/>
            <a:ext cx="274320" cy="27432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337560" y="4821382"/>
            <a:ext cx="798022" cy="27432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337560" y="5394960"/>
            <a:ext cx="798022" cy="27432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5427"/>
            <a:ext cx="82296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ja-JP" altLang="en-US" smtClean="0"/>
              <a:t>たんご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 smtClean="0"/>
              <a:t>ふくとアクセサリー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3600" dirty="0" smtClean="0"/>
              <a:t>(p51)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6207" y="1417637"/>
            <a:ext cx="3795053" cy="530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84902"/>
            <a:ext cx="1554640" cy="1573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5580" y="1687440"/>
            <a:ext cx="1102466" cy="1471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5"/>
          <a:srcRect l="13513" r="10811"/>
          <a:stretch>
            <a:fillRect/>
          </a:stretch>
        </p:blipFill>
        <p:spPr bwMode="auto">
          <a:xfrm>
            <a:off x="6785467" y="4221655"/>
            <a:ext cx="1481323" cy="195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6"/>
          <a:srcRect l="-3940" r="6635" b="-12785"/>
          <a:stretch>
            <a:fillRect/>
          </a:stretch>
        </p:blipFill>
        <p:spPr bwMode="auto">
          <a:xfrm>
            <a:off x="4610722" y="4338552"/>
            <a:ext cx="1588277" cy="1840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 smtClean="0"/>
              <a:t>ふくとアクセサリー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3600" dirty="0" smtClean="0"/>
              <a:t>(p51)</a:t>
            </a:r>
            <a:endParaRPr lang="en-US" sz="36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62909" y="1584902"/>
            <a:ext cx="1104637" cy="1471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7" descr="YC1225HEI+37+SM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" y="4338552"/>
            <a:ext cx="1654549" cy="1654549"/>
          </a:xfrm>
          <a:prstGeom prst="rect">
            <a:avLst/>
          </a:prstGeom>
          <a:noFill/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58322" y="1417638"/>
            <a:ext cx="1896053" cy="189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10"/>
          <a:srcRect r="29741"/>
          <a:stretch>
            <a:fillRect/>
          </a:stretch>
        </p:blipFill>
        <p:spPr bwMode="auto">
          <a:xfrm>
            <a:off x="2962909" y="4344265"/>
            <a:ext cx="1161555" cy="164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4883727" y="6179509"/>
            <a:ext cx="147064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ジャケット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7200" y="3293919"/>
            <a:ext cx="147064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セーター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05991" y="3293919"/>
            <a:ext cx="147064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シャツ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28351" y="3280900"/>
            <a:ext cx="147064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latin typeface="DFPKyoKaSho-W4" pitchFamily="18" charset="-128"/>
                <a:ea typeface="DFPKyoKaSho-W4" pitchFamily="18" charset="-128"/>
              </a:rPr>
              <a:t>T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シャツ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96142" y="3280900"/>
            <a:ext cx="147064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スカート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1192" y="6179509"/>
            <a:ext cx="147064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パンツ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05991" y="6179509"/>
            <a:ext cx="147064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ジーンズ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96142" y="6179509"/>
            <a:ext cx="147064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コート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697838"/>
            <a:ext cx="1980273" cy="1485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4203" y="1860921"/>
            <a:ext cx="1763674" cy="13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1" y="4489017"/>
            <a:ext cx="1479701" cy="1454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85673" y="4334596"/>
            <a:ext cx="1601432" cy="146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1863" y="1697838"/>
            <a:ext cx="1454938" cy="145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05400" y="4343544"/>
            <a:ext cx="1454583" cy="1454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84203" y="3746500"/>
            <a:ext cx="1538431" cy="2318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7201" y="1830314"/>
            <a:ext cx="1653338" cy="13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ふくとアクセサリー</a:t>
            </a:r>
            <a:r>
              <a:rPr kumimoji="0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ja-JP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(p51)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6254" y="3346390"/>
            <a:ext cx="147064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ネクタイ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51986" y="3346390"/>
            <a:ext cx="147064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くつした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70967" y="3346390"/>
            <a:ext cx="147064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ベルト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58178" y="3346390"/>
            <a:ext cx="147064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ネックレス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6254" y="6064683"/>
            <a:ext cx="147064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かばん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84203" y="6064683"/>
            <a:ext cx="1763673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ハンドバック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70967" y="6064683"/>
            <a:ext cx="147064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くつ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58178" y="6064683"/>
            <a:ext cx="147064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かさ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Supplementary vocabulary:</a:t>
            </a:r>
            <a:r>
              <a:rPr kumimoji="0" lang="en-US" altLang="ja-JP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Clothing</a:t>
            </a:r>
            <a:r>
              <a:rPr kumimoji="0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ja-JP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(p52)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7474" y="1776845"/>
            <a:ext cx="2594146" cy="188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5749" y="2619951"/>
            <a:ext cx="3693749" cy="267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4002" y="4421532"/>
            <a:ext cx="2417618" cy="1752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399425" y="3694029"/>
            <a:ext cx="147064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きもの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99425" y="6321365"/>
            <a:ext cx="147064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はかま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10530" y="5527964"/>
            <a:ext cx="147064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ゆかた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Supplementary vocabulary:</a:t>
            </a:r>
            <a:r>
              <a:rPr kumimoji="0" lang="en-US" altLang="ja-JP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Clothing</a:t>
            </a:r>
            <a:r>
              <a:rPr kumimoji="0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ja-JP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(p52)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IMG_11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12562" y="4467518"/>
            <a:ext cx="2374238" cy="177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tokumasu\Documents\Yukari\PII2008-HD-tokumasu\PII2008-photo-IFIE\16加賀屋一泊研修旅行10\IMG_11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433644"/>
            <a:ext cx="2410691" cy="1807833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32463" y="4318771"/>
            <a:ext cx="2563607" cy="1922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745670"/>
            <a:ext cx="1487043" cy="227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0545" y="1745671"/>
            <a:ext cx="1805695" cy="22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74127" y="2182089"/>
            <a:ext cx="2279073" cy="15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72300" y="1745671"/>
            <a:ext cx="17145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187046" y="6444476"/>
            <a:ext cx="1780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smtClean="0">
                <a:latin typeface="DFPKyoKaSho-W4" pitchFamily="18" charset="-128"/>
                <a:ea typeface="DFPKyoKaSho-W4" pitchFamily="18" charset="-128"/>
              </a:rPr>
              <a:t>（加賀屋）</a:t>
            </a:r>
            <a:endParaRPr lang="en-US" sz="1200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3339</TotalTime>
  <Words>1035</Words>
  <Application>Microsoft Office PowerPoint</Application>
  <PresentationFormat>On-screen Show (4:3)</PresentationFormat>
  <Paragraphs>283</Paragraphs>
  <Slides>30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Equity</vt:lpstr>
      <vt:lpstr>にほんご JPN101</vt:lpstr>
      <vt:lpstr>１２月１４日月曜日</vt:lpstr>
      <vt:lpstr>だいはちか 買い物（かいもの） Shopping</vt:lpstr>
      <vt:lpstr>たんご</vt:lpstr>
      <vt:lpstr>ふくとアクセサリー (p51)</vt:lpstr>
      <vt:lpstr>ふくとアクセサリー (p51)</vt:lpstr>
      <vt:lpstr>Slide 7</vt:lpstr>
      <vt:lpstr>Slide 8</vt:lpstr>
      <vt:lpstr>Slide 9</vt:lpstr>
      <vt:lpstr>デパート</vt:lpstr>
      <vt:lpstr>うりば (Store Departments) (p53)</vt:lpstr>
      <vt:lpstr>Numbers above 100 (p53-54)</vt:lpstr>
      <vt:lpstr>ぶんぽう</vt:lpstr>
      <vt:lpstr>ぶんぽう１： Requesting and giving explanations or      additional information, and creating harmony      and shard atmosphere using ～んです</vt:lpstr>
      <vt:lpstr>ぶんぽう１： Requesting and giving explanations or      additional information, and creating harmony      and shard atmosphere using ～んです</vt:lpstr>
      <vt:lpstr>ぶんぽう１： Requesting and giving explanations or      additional information, and creating harmony      and shard atmosphere using ～んです</vt:lpstr>
      <vt:lpstr>ぶんぽう１： Requesting and giving explanations or      additional information, and creating harmony      and shard atmosphere using ～んです</vt:lpstr>
      <vt:lpstr>ぶんぽう１： Requesting and giving explanations or      additional information, and creating harmony      and shard atmosphere using ～んです</vt:lpstr>
      <vt:lpstr>Slide 19</vt:lpstr>
      <vt:lpstr>ぶんぽう１： Requesting and giving explanations or      additional information, and creating harmony      and shard atmosphere using ～んです</vt:lpstr>
      <vt:lpstr>Slide 21</vt:lpstr>
      <vt:lpstr>Slide 22</vt:lpstr>
      <vt:lpstr>ぶんぽう１： Requesting and giving explanations or      additional information, and creating harmony      and shard atmosphere using ～んです</vt:lpstr>
      <vt:lpstr>Slide 24</vt:lpstr>
      <vt:lpstr>ぶんぽう１： Requesting and giving explanations or      additional information, and creating harmony      and shard atmosphere using ～んです</vt:lpstr>
      <vt:lpstr>Slide 26</vt:lpstr>
      <vt:lpstr>ぶんぽう２： Expressing desire using ほしい・ほしがっている      and ～たい・たがっている</vt:lpstr>
      <vt:lpstr>ぶんぽう２： Expressing desire using ほしい・ほしがっている      and ～たい・たがっている</vt:lpstr>
      <vt:lpstr>ぶんぽう２： Expressing desire using ほしい・ほしがっている      and ～たい・たがっている</vt:lpstr>
      <vt:lpstr>ぶんぽう２： Expressing desire using ほしい・ほしがっている      and ～たい・たがっている</vt:lpstr>
    </vt:vector>
  </TitlesOfParts>
  <Company>Princeton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Yukari Tokumasu</dc:creator>
  <cp:lastModifiedBy>tokumasu</cp:lastModifiedBy>
  <cp:revision>379</cp:revision>
  <dcterms:created xsi:type="dcterms:W3CDTF">2009-12-14T18:50:12Z</dcterms:created>
  <dcterms:modified xsi:type="dcterms:W3CDTF">2010-02-01T22:27:34Z</dcterms:modified>
</cp:coreProperties>
</file>