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300" r:id="rId3"/>
    <p:sldId id="507" r:id="rId4"/>
    <p:sldId id="616" r:id="rId5"/>
    <p:sldId id="617" r:id="rId6"/>
    <p:sldId id="620" r:id="rId7"/>
    <p:sldId id="623" r:id="rId8"/>
    <p:sldId id="587" r:id="rId9"/>
    <p:sldId id="585" r:id="rId10"/>
    <p:sldId id="586" r:id="rId11"/>
    <p:sldId id="614" r:id="rId12"/>
    <p:sldId id="615" r:id="rId13"/>
    <p:sldId id="619" r:id="rId14"/>
    <p:sldId id="621" r:id="rId15"/>
    <p:sldId id="630" r:id="rId16"/>
    <p:sldId id="618" r:id="rId17"/>
    <p:sldId id="622" r:id="rId18"/>
    <p:sldId id="627" r:id="rId19"/>
    <p:sldId id="628" r:id="rId20"/>
    <p:sldId id="629" r:id="rId21"/>
    <p:sldId id="624" r:id="rId22"/>
    <p:sldId id="625" r:id="rId23"/>
    <p:sldId id="631" r:id="rId24"/>
    <p:sldId id="632" r:id="rId25"/>
    <p:sldId id="633" r:id="rId26"/>
    <p:sldId id="543" r:id="rId27"/>
    <p:sldId id="594" r:id="rId28"/>
    <p:sldId id="634" r:id="rId29"/>
    <p:sldId id="635" r:id="rId30"/>
    <p:sldId id="603" r:id="rId31"/>
    <p:sldId id="600" r:id="rId32"/>
    <p:sldId id="607" r:id="rId33"/>
    <p:sldId id="637" r:id="rId34"/>
    <p:sldId id="639" r:id="rId35"/>
    <p:sldId id="638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82974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D6E60-1E96-4389-93B6-F5C68825523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A9518-8468-4F93-A10A-6559837A6D93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15,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9144000" cy="499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P53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883786"/>
            <a:ext cx="5031927" cy="362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Ｎが　ほしい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(something)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782" y="3237490"/>
            <a:ext cx="3141517" cy="314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A: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たんじょう日に　何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ほしいですか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800" dirty="0" smtClean="0">
                <a:latin typeface="DFPKyoKaSho-W4" pitchFamily="18" charset="-128"/>
                <a:ea typeface="DFPKyoKaSho-W4" pitchFamily="18" charset="-128"/>
              </a:rPr>
              <a:t>B: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新しい　くるま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ほしいです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Ｎを　ほしがっている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Someone else wants (something)</a:t>
            </a:r>
            <a:endParaRPr lang="en-US" sz="3600" dirty="0"/>
          </a:p>
        </p:txBody>
      </p:sp>
      <p:pic>
        <p:nvPicPr>
          <p:cNvPr id="7171" name="Picture 3" descr="C:\Users\tokumasu\Desktop\Nakama1_2nd\illustration-web\people\charac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990" y="4778375"/>
            <a:ext cx="1841500" cy="1943100"/>
          </a:xfrm>
          <a:prstGeom prst="rect">
            <a:avLst/>
          </a:prstGeom>
          <a:noFill/>
        </p:spPr>
      </p:pic>
      <p:pic>
        <p:nvPicPr>
          <p:cNvPr id="7172" name="Picture 4" descr="C:\Users\tokumasu\Desktop\Nakama1_2nd\illustration-web\people\characte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64" y="4778375"/>
            <a:ext cx="1841500" cy="1943100"/>
          </a:xfrm>
          <a:prstGeom prst="rect">
            <a:avLst/>
          </a:prstGeom>
          <a:noFill/>
        </p:spPr>
      </p:pic>
      <p:pic>
        <p:nvPicPr>
          <p:cNvPr id="7173" name="Picture 5" descr="C:\Users\tokumasu\Desktop\Nakama1_2nd\illustration-web\people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7346" y="4778375"/>
            <a:ext cx="1841500" cy="1943100"/>
          </a:xfrm>
          <a:prstGeom prst="rect">
            <a:avLst/>
          </a:prstGeom>
          <a:noFill/>
        </p:spPr>
      </p:pic>
      <p:sp>
        <p:nvSpPr>
          <p:cNvPr id="12" name="Oval Callout 11"/>
          <p:cNvSpPr/>
          <p:nvPr/>
        </p:nvSpPr>
        <p:spPr>
          <a:xfrm>
            <a:off x="3852718" y="3257550"/>
            <a:ext cx="2700482" cy="1381990"/>
          </a:xfrm>
          <a:prstGeom prst="wedgeEllipseCallout">
            <a:avLst>
              <a:gd name="adj1" fmla="val -32039"/>
              <a:gd name="adj2" fmla="val 72274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たんじょう日に　</a:t>
            </a:r>
            <a:endParaRPr lang="en-US" altLang="ja-JP" sz="1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何</a:t>
            </a:r>
            <a:r>
              <a:rPr lang="ja-JP" altLang="en-US" sz="1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　ほしいです</a:t>
            </a:r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か。</a:t>
            </a:r>
            <a:endParaRPr lang="en-US" sz="1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553200" y="3127665"/>
            <a:ext cx="2452255" cy="1381990"/>
          </a:xfrm>
          <a:prstGeom prst="wedgeEllipseCallout">
            <a:avLst>
              <a:gd name="adj1" fmla="val -32039"/>
              <a:gd name="adj2" fmla="val 72274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うでどけい</a:t>
            </a:r>
            <a:r>
              <a:rPr lang="ja-JP" altLang="en-US" sz="1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ほしいです</a:t>
            </a:r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1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68563" y="1557918"/>
            <a:ext cx="4683992" cy="1382709"/>
          </a:xfrm>
          <a:prstGeom prst="wedgeEllipseCallout">
            <a:avLst>
              <a:gd name="adj1" fmla="val -34846"/>
              <a:gd name="adj2" fmla="val 130799"/>
            </a:avLst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来週の月曜日は、田中さんの　</a:t>
            </a:r>
            <a:endParaRPr lang="en-US" altLang="ja-JP" sz="1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たんじょう日ですね。</a:t>
            </a:r>
            <a:endParaRPr lang="en-US" altLang="ja-JP" sz="1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プレゼントは　何が　いいですか。</a:t>
            </a:r>
            <a:endParaRPr lang="en-US" sz="1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226127" y="3397829"/>
            <a:ext cx="2626591" cy="1381990"/>
          </a:xfrm>
          <a:prstGeom prst="wedgeEllipseCallout">
            <a:avLst>
              <a:gd name="adj1" fmla="val 49317"/>
              <a:gd name="adj2" fmla="val 71522"/>
            </a:avLst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田中さんは、</a:t>
            </a:r>
            <a:endParaRPr lang="en-US" altLang="ja-JP" sz="1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うでどけい</a:t>
            </a:r>
            <a:r>
              <a:rPr lang="ja-JP" altLang="en-US" sz="1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ほしがっています</a:t>
            </a:r>
            <a:r>
              <a:rPr lang="ja-JP" altLang="en-US" sz="1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sz="1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752600"/>
            <a:ext cx="8686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A:</a:t>
            </a: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誕生日に何がほしいですか。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B:</a:t>
            </a: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車がほしいです。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→レポートする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「～さんは誕生日に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X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を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ほし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がっ</a:t>
            </a:r>
            <a:r>
              <a:rPr kumimoji="0" lang="ja-JP" altLang="en-US" sz="2000" b="0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ています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。」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〜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さん 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wants X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（「～がっている」：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Lit. 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～さん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shows a sign of wanting something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）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Ｎを　ほしがっている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Someone else wants (something)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P66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598" y="1874692"/>
            <a:ext cx="5701379" cy="254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P68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39" y="1914525"/>
            <a:ext cx="8056261" cy="180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1" y="4454013"/>
            <a:ext cx="8686800" cy="16037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み</a:t>
            </a:r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ちこ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：こんばん、えいがを　みに　いきませんか。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田中　：</a:t>
            </a: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行き</a:t>
            </a:r>
            <a:r>
              <a:rPr lang="ja-JP" altLang="en-US" sz="20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ですが、しゅくだいが　たくさんあるので。。。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みちこ：そうですか。ざんねんですね。じゃあ、またこんど。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4755" name="Picture 3" descr="D:\JPG\04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017" y="1777812"/>
            <a:ext cx="3317247" cy="238994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1" y="1981200"/>
            <a:ext cx="8686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verbs</a:t>
            </a: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み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み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たいです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たべ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たべ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たいです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verbs</a:t>
            </a: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のみ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のみ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たいです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あそび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あそび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たいです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Irregular verbs</a:t>
            </a: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たいです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たいです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651760" y="2468880"/>
            <a:ext cx="21717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51760" y="2926080"/>
            <a:ext cx="21717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92400" y="3752850"/>
            <a:ext cx="21717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92400" y="4286250"/>
            <a:ext cx="21717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92400" y="5099050"/>
            <a:ext cx="21717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92400" y="5577840"/>
            <a:ext cx="21717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ふゆやすみに　なにを　したいですか。</a:t>
            </a: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ゲームを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アニメを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うちに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日本に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友だちに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プールで</a:t>
            </a:r>
            <a:endParaRPr lang="en-US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おいしい　ケーキを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カラオケで　うたを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ペンパルに　日本語で　メールを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08300" y="2133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8300" y="259526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みたいです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8300" y="30569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かえりたいです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8300" y="351859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いきたいです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8300" y="39802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あいたいです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8300" y="444192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およぎたいです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2300" y="5105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たべたいです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2300" y="556706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うたいたいです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9100" y="612551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かきたいです</a:t>
            </a:r>
            <a:endParaRPr lang="en-US" sz="2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3450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76400"/>
          <a:ext cx="9144000" cy="2865120"/>
        </p:xfrm>
        <a:graphic>
          <a:graphicData uri="http://schemas.openxmlformats.org/drawingml/2006/table">
            <a:tbl>
              <a:tblPr/>
              <a:tblGrid>
                <a:gridCol w="825500"/>
                <a:gridCol w="1574800"/>
                <a:gridCol w="2044700"/>
                <a:gridCol w="2159000"/>
                <a:gridCol w="254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Dict. Form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Present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Past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ねる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2799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27998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316916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72316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417218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31691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372316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1721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279983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9600" y="3169166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372316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4172188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1691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27998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372316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417218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041400" y="4808915"/>
            <a:ext cx="7061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なつやすみに　何を　したいですか。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なつやすみに　何を　したくないですか。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こどもの　時、何を　したかったですか。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こどもの　時、何を　したくなかったですか。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P69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899" y="1641474"/>
            <a:ext cx="7549876" cy="39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たがっています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to express someone else wants to do</a:t>
            </a:r>
            <a:endParaRPr lang="en-US" sz="3600" dirty="0"/>
          </a:p>
        </p:txBody>
      </p:sp>
      <p:pic>
        <p:nvPicPr>
          <p:cNvPr id="6" name="Picture 3" descr="C:\Users\tokumasu\Desktop\Nakama1_2nd\illustration-web\people\charac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990" y="4778375"/>
            <a:ext cx="1841500" cy="1943100"/>
          </a:xfrm>
          <a:prstGeom prst="rect">
            <a:avLst/>
          </a:prstGeom>
          <a:noFill/>
        </p:spPr>
      </p:pic>
      <p:pic>
        <p:nvPicPr>
          <p:cNvPr id="7" name="Picture 4" descr="C:\Users\tokumasu\Desktop\Nakama1_2nd\illustration-web\people\characte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64" y="4778375"/>
            <a:ext cx="1841500" cy="1943100"/>
          </a:xfrm>
          <a:prstGeom prst="rect">
            <a:avLst/>
          </a:prstGeom>
          <a:noFill/>
        </p:spPr>
      </p:pic>
      <p:pic>
        <p:nvPicPr>
          <p:cNvPr id="8" name="Picture 5" descr="C:\Users\tokumasu\Desktop\Nakama1_2nd\illustration-web\people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7346" y="4778375"/>
            <a:ext cx="1841500" cy="1943100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5778500" y="3136900"/>
            <a:ext cx="3136900" cy="14732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ええ、アメリカで　えいごを　べんきょう　したいんです。</a:t>
            </a:r>
            <a:endParaRPr lang="en-US" sz="16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44800" y="3467100"/>
            <a:ext cx="2552700" cy="14732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田中さん、アメリカに　いくんですか。</a:t>
            </a:r>
            <a:endParaRPr lang="en-US" sz="16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68564" y="1816100"/>
            <a:ext cx="2552700" cy="14732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田中さんは、アメリカにいくんですか</a:t>
            </a:r>
            <a:r>
              <a:rPr lang="ja-JP" altLang="en-US" smtClean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009900" y="1663700"/>
            <a:ext cx="2590800" cy="1473200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ええ、アメリカで　</a:t>
            </a:r>
            <a:endParaRPr lang="en-US" altLang="ja-JP" sz="16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6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えいごの　べんきょうを　</a:t>
            </a:r>
            <a:endParaRPr lang="en-US" altLang="ja-JP" sz="16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16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したがっているので。</a:t>
            </a:r>
            <a:endParaRPr lang="en-US" sz="16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smtClean="0"/>
              <a:t>Ｖ</a:t>
            </a:r>
            <a:r>
              <a:rPr lang="en-US" altLang="ja-JP" sz="4000" dirty="0" smtClean="0"/>
              <a:t>(stem)</a:t>
            </a:r>
            <a:r>
              <a:rPr lang="ja-JP" altLang="en-US" sz="4000" smtClean="0"/>
              <a:t>たい／Ｖ</a:t>
            </a:r>
            <a:r>
              <a:rPr lang="en-US" altLang="ja-JP" sz="4000" dirty="0" smtClean="0"/>
              <a:t>(stem)</a:t>
            </a:r>
            <a:r>
              <a:rPr lang="ja-JP" altLang="en-US" sz="4000" smtClean="0"/>
              <a:t>たがっています　</a:t>
            </a:r>
            <a:r>
              <a:rPr lang="en-US" altLang="ja-JP" sz="4000" dirty="0" smtClean="0"/>
              <a:t> </a:t>
            </a:r>
            <a:endParaRPr lang="en-US" sz="3600" dirty="0"/>
          </a:p>
        </p:txBody>
      </p:sp>
      <p:pic>
        <p:nvPicPr>
          <p:cNvPr id="12290" name="Picture 2" descr="C:\Users\tokumasu\Desktop\Nakama1_2nd\illustration-web\ch3\breakf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417638"/>
            <a:ext cx="2401895" cy="2233470"/>
          </a:xfrm>
          <a:prstGeom prst="rect">
            <a:avLst/>
          </a:prstGeom>
          <a:noFill/>
        </p:spPr>
      </p:pic>
      <p:pic>
        <p:nvPicPr>
          <p:cNvPr id="12291" name="Picture 3" descr="C:\Users\tokumasu\Desktop\Nakama1_2nd\illustration-web\ch3\r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482" y="1417637"/>
            <a:ext cx="2373305" cy="2233471"/>
          </a:xfrm>
          <a:prstGeom prst="rect">
            <a:avLst/>
          </a:prstGeom>
          <a:noFill/>
        </p:spPr>
      </p:pic>
      <p:pic>
        <p:nvPicPr>
          <p:cNvPr id="12292" name="Picture 4" descr="C:\Users\tokumasu\Desktop\Nakama1_2nd\illustration-web\ch3\mov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6908" y="1597569"/>
            <a:ext cx="2359386" cy="2053540"/>
          </a:xfrm>
          <a:prstGeom prst="rect">
            <a:avLst/>
          </a:prstGeom>
          <a:noFill/>
        </p:spPr>
      </p:pic>
      <p:pic>
        <p:nvPicPr>
          <p:cNvPr id="12293" name="Picture 5" descr="C:\Users\tokumasu\Desktop\Nakama1_2nd\illustration-web\ch6\la_06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83113"/>
            <a:ext cx="2416824" cy="1284287"/>
          </a:xfrm>
          <a:prstGeom prst="rect">
            <a:avLst/>
          </a:prstGeom>
          <a:noFill/>
        </p:spPr>
      </p:pic>
      <p:pic>
        <p:nvPicPr>
          <p:cNvPr id="12294" name="Picture 6" descr="C:\Users\tokumasu\Desktop\Nakama1_2nd\illustration-web\ch6\la_06_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0" y="4583112"/>
            <a:ext cx="2267159" cy="1563687"/>
          </a:xfrm>
          <a:prstGeom prst="rect">
            <a:avLst/>
          </a:prstGeom>
          <a:noFill/>
        </p:spPr>
      </p:pic>
      <p:pic>
        <p:nvPicPr>
          <p:cNvPr id="12295" name="Picture 7" descr="C:\Users\tokumasu\Desktop\Nakama1_2nd\illustration-web\ch6\la_06_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7744" y="4498559"/>
            <a:ext cx="2429056" cy="164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P69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3238"/>
            <a:ext cx="786539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Requesting and giving explanations or </a:t>
            </a:r>
            <a:br>
              <a:rPr lang="en-US" altLang="ja-JP" sz="2800" dirty="0" smtClean="0"/>
            </a:br>
            <a:r>
              <a:rPr lang="en-US" altLang="ja-JP" sz="2800" dirty="0" smtClean="0"/>
              <a:t>				additional information, and creating harmony</a:t>
            </a:r>
            <a:br>
              <a:rPr lang="en-US" altLang="ja-JP" sz="2800" dirty="0" smtClean="0"/>
            </a:br>
            <a:r>
              <a:rPr lang="en-US" altLang="ja-JP" sz="2800" dirty="0" smtClean="0"/>
              <a:t>			 	and shard atmosphere using </a:t>
            </a:r>
            <a:r>
              <a:rPr lang="ja-JP" altLang="en-US" sz="2800" smtClean="0"/>
              <a:t>～んです</a:t>
            </a:r>
            <a:endParaRPr lang="ja-JP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615" y="1683327"/>
            <a:ext cx="6291212" cy="291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Requesting and giving explanations or </a:t>
            </a:r>
            <a:br>
              <a:rPr lang="en-US" altLang="ja-JP" sz="2800" dirty="0" smtClean="0"/>
            </a:br>
            <a:r>
              <a:rPr lang="en-US" altLang="ja-JP" sz="2800" dirty="0" smtClean="0"/>
              <a:t>				additional information, and creating harmony</a:t>
            </a:r>
            <a:br>
              <a:rPr lang="en-US" altLang="ja-JP" sz="2800" dirty="0" smtClean="0"/>
            </a:br>
            <a:r>
              <a:rPr lang="en-US" altLang="ja-JP" sz="2800" dirty="0" smtClean="0"/>
              <a:t>			 	and shard atmosphere using </a:t>
            </a:r>
            <a:r>
              <a:rPr lang="ja-JP" altLang="en-US" sz="2800" smtClean="0"/>
              <a:t>～んです</a:t>
            </a:r>
            <a:endParaRPr lang="ja-JP" alt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660" y="1662546"/>
            <a:ext cx="8229600" cy="14131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Formation of the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～んです</a:t>
            </a:r>
            <a:r>
              <a:rPr lang="en-US" altLang="ja-JP" sz="2000" dirty="0" smtClean="0"/>
              <a:t> construction</a:t>
            </a:r>
          </a:p>
          <a:p>
            <a:pPr>
              <a:buNone/>
            </a:pPr>
            <a:r>
              <a:rPr lang="en-US" sz="2000" dirty="0" smtClean="0"/>
              <a:t>	Right before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～んです</a:t>
            </a:r>
            <a:r>
              <a:rPr lang="en-US" altLang="ja-JP" sz="2000" dirty="0" smtClean="0"/>
              <a:t>, the </a:t>
            </a:r>
            <a:r>
              <a:rPr lang="en-US" altLang="ja-JP" sz="2000" dirty="0" err="1" smtClean="0"/>
              <a:t>prenominal</a:t>
            </a:r>
            <a:r>
              <a:rPr lang="en-US" altLang="ja-JP" sz="2000" dirty="0" smtClean="0"/>
              <a:t> form of an adjective or a noun+</a:t>
            </a:r>
            <a:r>
              <a:rPr lang="ja-JP" altLang="en-US" sz="2000" smtClean="0"/>
              <a:t>な</a:t>
            </a:r>
            <a:r>
              <a:rPr lang="en-US" altLang="ja-JP" sz="2000" dirty="0" smtClean="0"/>
              <a:t> is used for an affirmative sentence. For a negative sentence, use the plain negative form.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31718" y="3075710"/>
          <a:ext cx="7349836" cy="2940624"/>
        </p:xfrm>
        <a:graphic>
          <a:graphicData uri="http://schemas.openxmlformats.org/drawingml/2006/table">
            <a:tbl>
              <a:tblPr/>
              <a:tblGrid>
                <a:gridCol w="1619893"/>
                <a:gridCol w="1206304"/>
                <a:gridCol w="2055025"/>
                <a:gridCol w="2468614"/>
              </a:tblGrid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affirmative 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 form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る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たべる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たべない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う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のむ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のまない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irregular 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しない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irregular verb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くる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こない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い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おもしろくない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な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adjective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好きな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好きじゃない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DFPKyoKaSho-W4" pitchFamily="18" charset="-128"/>
                        </a:rPr>
                        <a:t>noun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学生な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んです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学生じゃないん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ndesu pict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6253" y="1977182"/>
            <a:ext cx="4435330" cy="3032367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37854" y="5133110"/>
            <a:ext cx="5912427" cy="1362988"/>
          </a:xfrm>
          <a:solidFill>
            <a:srgbClr val="CCFFFF"/>
          </a:solidFill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：りょう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かえる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：ええ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。もう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５時な</a:t>
            </a: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。ま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た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、明日。</a:t>
            </a:r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：また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、明日。</a:t>
            </a:r>
            <a:endParaRPr lang="ja-JP" altLang="en-US" sz="240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392881" y="3096491"/>
            <a:ext cx="3135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Requesting a confirmation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4197" y="1706562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desu 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152" y="1905001"/>
            <a:ext cx="4010108" cy="2804102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69818" y="5101936"/>
            <a:ext cx="6792191" cy="1381991"/>
          </a:xfrm>
          <a:solidFill>
            <a:srgbClr val="CCFFFF"/>
          </a:solidFill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：どうして　すしを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食べない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：すしが　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きらいな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：ざんねんですね。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526797" y="1706562"/>
            <a:ext cx="319246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Requesting an explanation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89660" y="2712027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ndesu 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2464" y="2085754"/>
            <a:ext cx="3518399" cy="2847753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4933507"/>
            <a:ext cx="8240233" cy="1701209"/>
          </a:xfrm>
          <a:solidFill>
            <a:srgbClr val="CCFFFF"/>
          </a:solidFill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：あした、びょういんに　行きます。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：えっ！びょういんに　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行く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：ええ。ともだちがしゅじゅつを　</a:t>
            </a:r>
            <a:r>
              <a:rPr lang="ja-JP" altLang="en-US" sz="2400" u="sng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する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よ。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：たいへんですね。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652638" y="2085754"/>
            <a:ext cx="289239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To show your surprise </a:t>
            </a:r>
            <a:r>
              <a:rPr lang="en-US" altLang="ja-JP" sz="2000" dirty="0" smtClean="0"/>
              <a:t>--&gt; </a:t>
            </a:r>
          </a:p>
          <a:p>
            <a:r>
              <a:rPr lang="en-US" altLang="ja-JP" sz="2000" dirty="0" smtClean="0"/>
              <a:t>requesting an explanation</a:t>
            </a:r>
            <a:endParaRPr lang="en-US" altLang="ja-JP" sz="2000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3243772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P53 Numbers above 100</a:t>
            </a:r>
            <a:br>
              <a:rPr lang="en-US" dirty="0" smtClean="0"/>
            </a:br>
            <a:r>
              <a:rPr lang="en-US" dirty="0" smtClean="0"/>
              <a:t>(p53)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619" y="1735716"/>
            <a:ext cx="7346622" cy="31376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1764" y="503959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numbers 10,000 or larger, </a:t>
            </a:r>
            <a:r>
              <a:rPr lang="ja-JP" altLang="en-US" smtClean="0"/>
              <a:t>まん</a:t>
            </a:r>
            <a:r>
              <a:rPr lang="en-US" altLang="ja-JP" dirty="0" smtClean="0"/>
              <a:t> becomes the base unit.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desu 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423" y="1828800"/>
            <a:ext cx="4022622" cy="3397827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19254" y="5226627"/>
            <a:ext cx="6016336" cy="1444336"/>
          </a:xfrm>
          <a:solidFill>
            <a:srgbClr val="CCFFFF"/>
          </a:solidFill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：あれ？りょう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u="sng" smtClean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かえる</a:t>
            </a:r>
            <a:r>
              <a:rPr lang="ja-JP" altLang="en-US" sz="240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か？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：え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え、友だ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ち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がきま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すから。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：そうですか。いいですね。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89392" y="3262745"/>
            <a:ext cx="289239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To show your surprise </a:t>
            </a:r>
            <a:r>
              <a:rPr lang="en-US" altLang="ja-JP" sz="2000" dirty="0" smtClean="0"/>
              <a:t>--&gt; </a:t>
            </a:r>
          </a:p>
          <a:p>
            <a:r>
              <a:rPr lang="en-US" altLang="ja-JP" sz="2000" dirty="0" smtClean="0"/>
              <a:t>requesting an explanation</a:t>
            </a:r>
            <a:endParaRPr lang="en-US" altLang="ja-JP" sz="20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9660" y="1920297"/>
            <a:ext cx="262731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Giving an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ndesu 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792" y="1738746"/>
            <a:ext cx="4892675" cy="3475038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5778" y="5380038"/>
            <a:ext cx="8493482" cy="966354"/>
          </a:xfrm>
          <a:solidFill>
            <a:srgbClr val="CCFFFF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lang="ja-JP" altLang="en-US" sz="2400" dirty="0">
                <a:latin typeface="DFPKyoKaSho-W4" pitchFamily="18" charset="-128"/>
                <a:ea typeface="DFPKyoKaSho-W4" pitchFamily="18" charset="-128"/>
              </a:rPr>
              <a:t>：あのう、ちょっと　すみませんが。。。</a:t>
            </a:r>
          </a:p>
          <a:p>
            <a:pPr>
              <a:buFontTx/>
              <a:buNone/>
            </a:pPr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lang="ja-JP" altLang="en-US" sz="2400" dirty="0">
                <a:latin typeface="DFPKyoKaSho-W4" pitchFamily="18" charset="-128"/>
                <a:ea typeface="DFPKyoKaSho-W4" pitchFamily="18" charset="-128"/>
              </a:rPr>
              <a:t>：あ、すみません。今、ちょっと　</a:t>
            </a:r>
            <a:r>
              <a:rPr lang="ja-JP" altLang="en-US" sz="2400" u="sng" dirty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いそがしい</a:t>
            </a:r>
            <a:r>
              <a:rPr lang="ja-JP" altLang="en-US" sz="2400" dirty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2400" dirty="0" smtClean="0">
                <a:solidFill>
                  <a:srgbClr val="FE0909"/>
                </a:solidFill>
                <a:latin typeface="DFPKyoKaSho-W4" pitchFamily="18" charset="-128"/>
                <a:ea typeface="DFPKyoKaSho-W4" pitchFamily="18" charset="-128"/>
              </a:rPr>
              <a:t>です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ja-JP" altLang="en-US" sz="2400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endParaRPr lang="ja-JP" altLang="en-US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45289" y="1905000"/>
            <a:ext cx="3924300" cy="701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Excusing why he cannot respond</a:t>
            </a:r>
          </a:p>
          <a:p>
            <a:r>
              <a:rPr lang="en-US" altLang="ja-JP" sz="2000" dirty="0"/>
              <a:t>to him (but not telling it explicitly).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P64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4" y="2033588"/>
            <a:ext cx="6796977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 aren’t eating sushi at all.</a:t>
            </a:r>
          </a:p>
          <a:p>
            <a:pPr>
              <a:buNone/>
            </a:pPr>
            <a:r>
              <a:rPr lang="en-US" sz="1800" dirty="0" smtClean="0"/>
              <a:t>	You friend:	</a:t>
            </a:r>
            <a:r>
              <a:rPr lang="en-US" sz="1800" u="sng" dirty="0" smtClean="0"/>
              <a:t>												</a:t>
            </a:r>
          </a:p>
          <a:p>
            <a:pPr>
              <a:buNone/>
            </a:pPr>
            <a:r>
              <a:rPr lang="en-US" sz="1800" dirty="0" smtClean="0"/>
              <a:t>	You: </a:t>
            </a:r>
            <a:r>
              <a:rPr lang="en-US" sz="1800" u="sng" dirty="0" smtClean="0"/>
              <a:t>														</a:t>
            </a:r>
          </a:p>
          <a:p>
            <a:r>
              <a:rPr lang="en-US" sz="1800" dirty="0" smtClean="0"/>
              <a:t>It’s 9:00am. You were supposed to go to class.</a:t>
            </a:r>
          </a:p>
          <a:p>
            <a:pPr>
              <a:buNone/>
            </a:pPr>
            <a:r>
              <a:rPr lang="en-US" sz="1800" dirty="0" smtClean="0"/>
              <a:t>	Your friend:</a:t>
            </a:r>
            <a:r>
              <a:rPr lang="en-US" sz="1800" u="sng" dirty="0" smtClean="0"/>
              <a:t>												</a:t>
            </a: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You:</a:t>
            </a:r>
            <a:r>
              <a:rPr lang="en-US" sz="1800" u="sng" dirty="0" smtClean="0"/>
              <a:t>														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The class has been cancelled.</a:t>
            </a:r>
          </a:p>
          <a:p>
            <a:r>
              <a:rPr lang="en-US" sz="1800" dirty="0" smtClean="0"/>
              <a:t>Everybody is so excited.</a:t>
            </a:r>
          </a:p>
          <a:p>
            <a:pPr>
              <a:buNone/>
            </a:pPr>
            <a:r>
              <a:rPr lang="en-US" sz="1800" dirty="0" smtClean="0"/>
              <a:t>	Your friend:</a:t>
            </a:r>
            <a:r>
              <a:rPr lang="en-US" sz="1800" u="sng" dirty="0" smtClean="0"/>
              <a:t>												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You:</a:t>
            </a:r>
            <a:r>
              <a:rPr lang="en-US" sz="1800" u="sng" dirty="0" smtClean="0"/>
              <a:t>														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You know that Obama is coming to PU.</a:t>
            </a:r>
          </a:p>
          <a:p>
            <a:r>
              <a:rPr lang="en-US" sz="1800" dirty="0" smtClean="0"/>
              <a:t>You are in hurry and going out.</a:t>
            </a:r>
          </a:p>
          <a:p>
            <a:pPr>
              <a:buNone/>
            </a:pPr>
            <a:r>
              <a:rPr lang="en-US" sz="1800" dirty="0" smtClean="0"/>
              <a:t>	Your friend:</a:t>
            </a:r>
            <a:r>
              <a:rPr lang="en-US" sz="1800" u="sng" dirty="0" smtClean="0"/>
              <a:t>												</a:t>
            </a:r>
          </a:p>
          <a:p>
            <a:pPr>
              <a:buNone/>
            </a:pPr>
            <a:r>
              <a:rPr lang="en-US" sz="1800" dirty="0" smtClean="0"/>
              <a:t>	You:</a:t>
            </a:r>
            <a:r>
              <a:rPr lang="en-US" sz="1800" u="sng" dirty="0" smtClean="0"/>
              <a:t>														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You know that Madonna is just walking out side and you wants to take her picture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700" y="19177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どうして　すしを　たべないんですか。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2225477"/>
            <a:ext cx="42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ベジタリアンなんです。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700" y="2870200"/>
            <a:ext cx="42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どうして　じゅぎょうに　いかないんですか。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4700" y="3186211"/>
            <a:ext cx="42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今日の　じゅぎょうは　キャンセルなんです。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100" y="4191000"/>
            <a:ext cx="42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どうしたんですか。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7100" y="4498777"/>
            <a:ext cx="42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オバマさんが　プリンストンに　くるんです。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7100" y="5549900"/>
            <a:ext cx="424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どうしたんですか。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7100" y="5857677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マドンナが　近くに　いるので、しゃしんを　とりに　いきたいんです</a:t>
            </a:r>
            <a:endParaRPr lang="en-US" sz="14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BEE-17BA-D847-A2B7-F6D020F8748A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3340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altLang="ja-JP" sz="2400" dirty="0"/>
              <a:t>Make up dialogues asking for reasons.</a:t>
            </a:r>
          </a:p>
          <a:p>
            <a:pPr marL="609600" indent="-609600">
              <a:buFontTx/>
              <a:buNone/>
            </a:pPr>
            <a:r>
              <a:rPr lang="en-US" altLang="ja-JP" sz="2400" dirty="0"/>
              <a:t>Example: </a:t>
            </a:r>
            <a:r>
              <a:rPr lang="en-US" altLang="ja-JP" sz="2400" dirty="0">
                <a:solidFill>
                  <a:srgbClr val="FF0000"/>
                </a:solidFill>
              </a:rPr>
              <a:t>I went to Tokyo last week</a:t>
            </a:r>
            <a:r>
              <a:rPr lang="en-US" altLang="ja-JP" sz="2400" dirty="0" smtClean="0"/>
              <a:t>.</a:t>
            </a:r>
          </a:p>
          <a:p>
            <a:pPr marL="609600" indent="-609600">
              <a:buFontTx/>
              <a:buNone/>
            </a:pP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200" smtClean="0">
                <a:latin typeface="DFPKyoKaSho-W4" pitchFamily="18" charset="-128"/>
                <a:ea typeface="DFPKyoKaSho-W4" pitchFamily="18" charset="-128"/>
              </a:rPr>
              <a:t>：週末は　どうでしたか。</a:t>
            </a:r>
            <a:endParaRPr lang="en-US" altLang="ja-JP" sz="22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None/>
            </a:pP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200" smtClean="0">
                <a:latin typeface="DFPKyoKaSho-W4" pitchFamily="18" charset="-128"/>
                <a:ea typeface="DFPKyoKaSho-W4" pitchFamily="18" charset="-128"/>
              </a:rPr>
              <a:t>：よかったですよ。</a:t>
            </a:r>
            <a:r>
              <a:rPr lang="ja-JP" altLang="en-US" sz="22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</a:t>
            </a:r>
            <a:r>
              <a:rPr lang="ja-JP" altLang="en-US" sz="22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うきょうに行ったんです</a:t>
            </a:r>
            <a:r>
              <a:rPr lang="ja-JP" altLang="en-US" sz="220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200" dirty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None/>
            </a:pPr>
            <a:r>
              <a:rPr lang="en-US" altLang="ja-JP" sz="2200" dirty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:</a:t>
            </a:r>
            <a:r>
              <a:rPr lang="ja-JP" altLang="en-US" sz="2200">
                <a:latin typeface="DFPKyoKaSho-W4" pitchFamily="18" charset="-128"/>
                <a:ea typeface="DFPKyoKaSho-W4" pitchFamily="18" charset="-128"/>
              </a:rPr>
              <a:t>そうですか。どうしてとうきょう</a:t>
            </a:r>
            <a:r>
              <a:rPr lang="ja-JP" altLang="en-US" sz="2200" smtClean="0">
                <a:latin typeface="DFPKyoKaSho-W4" pitchFamily="18" charset="-128"/>
                <a:ea typeface="DFPKyoKaSho-W4" pitchFamily="18" charset="-128"/>
              </a:rPr>
              <a:t>にいったんですか</a:t>
            </a:r>
            <a:r>
              <a:rPr lang="ja-JP" altLang="en-US" sz="220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200" dirty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None/>
            </a:pPr>
            <a:r>
              <a:rPr lang="en-US" altLang="ja-JP" sz="2200" dirty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en-US" altLang="ja-JP" sz="2200" dirty="0" smtClean="0">
                <a:latin typeface="DFPKyoKaSho-W4" pitchFamily="18" charset="-128"/>
                <a:ea typeface="DFPKyoKaSho-W4" pitchFamily="18" charset="-128"/>
              </a:rPr>
              <a:t>:</a:t>
            </a:r>
            <a:r>
              <a:rPr lang="ja-JP" altLang="en-US" sz="2200">
                <a:latin typeface="DFPKyoKaSho-W4" pitchFamily="18" charset="-128"/>
                <a:ea typeface="DFPKyoKaSho-W4" pitchFamily="18" charset="-128"/>
              </a:rPr>
              <a:t>ともだちがアメリカか</a:t>
            </a:r>
            <a:r>
              <a:rPr lang="ja-JP" altLang="en-US" sz="2200" smtClean="0">
                <a:latin typeface="DFPKyoKaSho-W4" pitchFamily="18" charset="-128"/>
                <a:ea typeface="DFPKyoKaSho-W4" pitchFamily="18" charset="-128"/>
              </a:rPr>
              <a:t>らきた</a:t>
            </a:r>
            <a:r>
              <a:rPr lang="ja-JP" altLang="en-US" sz="2200">
                <a:latin typeface="DFPKyoKaSho-W4" pitchFamily="18" charset="-128"/>
                <a:ea typeface="DFPKyoKaSho-W4" pitchFamily="18" charset="-128"/>
              </a:rPr>
              <a:t>んです。</a:t>
            </a:r>
            <a:endParaRPr lang="en-US" altLang="ja-JP" sz="2200" dirty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Tx/>
              <a:buNone/>
            </a:pPr>
            <a:endParaRPr lang="en-US" altLang="ja-JP" sz="2400" dirty="0"/>
          </a:p>
          <a:p>
            <a:pPr marL="609600" indent="-609600">
              <a:buFontTx/>
              <a:buAutoNum type="arabicParenR"/>
            </a:pPr>
            <a:r>
              <a:rPr lang="en-US" altLang="ja-JP" sz="2400" dirty="0"/>
              <a:t>I am very tired.</a:t>
            </a:r>
            <a:r>
              <a:rPr lang="ja-JP" altLang="en-US" sz="2400"/>
              <a:t>（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つかれている</a:t>
            </a:r>
            <a:r>
              <a:rPr lang="en-US" altLang="ja-JP" sz="2400" dirty="0"/>
              <a:t> = 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altLang="ja-JP" sz="2400" dirty="0"/>
              <a:t>verb)</a:t>
            </a:r>
          </a:p>
          <a:p>
            <a:pPr marL="609600" indent="-609600">
              <a:buFontTx/>
              <a:buAutoNum type="arabicParenR"/>
            </a:pPr>
            <a:r>
              <a:rPr lang="en-US" altLang="ja-JP" sz="2400" dirty="0"/>
              <a:t>I have no money. </a:t>
            </a:r>
            <a:r>
              <a:rPr lang="ja-JP" altLang="en-US" sz="2400"/>
              <a:t>（</a:t>
            </a:r>
            <a:r>
              <a:rPr lang="ja-JP" altLang="en-US" sz="2400">
                <a:latin typeface="DFPKyoKaSho-W4" pitchFamily="18" charset="-128"/>
                <a:ea typeface="DFPKyoKaSho-W4" pitchFamily="18" charset="-128"/>
              </a:rPr>
              <a:t>お金</a:t>
            </a:r>
            <a:r>
              <a:rPr lang="ja-JP" altLang="en-US" sz="2400"/>
              <a:t>）</a:t>
            </a:r>
            <a:endParaRPr lang="en-US" altLang="ja-JP" sz="2400" dirty="0"/>
          </a:p>
          <a:p>
            <a:pPr marL="609600" indent="-609600">
              <a:buFontTx/>
              <a:buAutoNum type="arabicParenR"/>
            </a:pPr>
            <a:r>
              <a:rPr lang="en-US" altLang="ja-JP" sz="2400" dirty="0"/>
              <a:t>Alice-san speaks Chinese very well.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ぶんぽう１：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Requesting and giving explanations or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additional information, and creating harmony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 	and shard atmosphere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～んです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P54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251" y="2021896"/>
            <a:ext cx="6049153" cy="18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P55 Activity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952" y="1845252"/>
            <a:ext cx="5851518" cy="22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P55 Activity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643063"/>
            <a:ext cx="7610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ふくとアクセサリー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(p51)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6207" y="1417637"/>
            <a:ext cx="379505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84902"/>
            <a:ext cx="1554640" cy="15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5580" y="1687440"/>
            <a:ext cx="1102466" cy="14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 l="13513" r="10811"/>
          <a:stretch>
            <a:fillRect/>
          </a:stretch>
        </p:blipFill>
        <p:spPr bwMode="auto">
          <a:xfrm>
            <a:off x="6785467" y="4221655"/>
            <a:ext cx="1481323" cy="19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/>
          <a:srcRect l="-3940" r="6635" b="-12785"/>
          <a:stretch>
            <a:fillRect/>
          </a:stretch>
        </p:blipFill>
        <p:spPr bwMode="auto">
          <a:xfrm>
            <a:off x="4610722" y="4338552"/>
            <a:ext cx="1588277" cy="18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ふくとアクセサリー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(p51)</a:t>
            </a:r>
            <a:endParaRPr lang="en-US" sz="3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2909" y="1584902"/>
            <a:ext cx="1104637" cy="14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 descr="YC1225HEI+37+SM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338552"/>
            <a:ext cx="1654549" cy="1654549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8322" y="1417638"/>
            <a:ext cx="1896053" cy="18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/>
          <a:srcRect r="29741"/>
          <a:stretch>
            <a:fillRect/>
          </a:stretch>
        </p:blipFill>
        <p:spPr bwMode="auto">
          <a:xfrm>
            <a:off x="2962909" y="4344265"/>
            <a:ext cx="1161555" cy="16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883727" y="6179509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ジャケット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293919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セーター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05991" y="3293919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シャツ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8351" y="3280900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T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シャツ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6142" y="3280900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スカート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192" y="6179509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パンツ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5991" y="6179509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ジーンズ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6142" y="6179509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コート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97838"/>
            <a:ext cx="1980273" cy="14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203" y="1860921"/>
            <a:ext cx="1763674" cy="13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1" y="4489017"/>
            <a:ext cx="1479701" cy="145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5673" y="4334596"/>
            <a:ext cx="1601432" cy="146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1863" y="1697838"/>
            <a:ext cx="1454938" cy="14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343544"/>
            <a:ext cx="1454583" cy="145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203" y="3746500"/>
            <a:ext cx="1538431" cy="23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1" y="1830314"/>
            <a:ext cx="1653338" cy="13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ふくとアクセサリー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(p51)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254" y="3346390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ネクタイ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1986" y="3346390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くつした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0967" y="3346390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ベルト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178" y="3346390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ネックレス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254" y="6064683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かばん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4203" y="6064683"/>
            <a:ext cx="176367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ハンドバック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0967" y="6064683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くつ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8178" y="6064683"/>
            <a:ext cx="14706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かさ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1061</Words>
  <Application>Microsoft Office PowerPoint</Application>
  <PresentationFormat>On-screen Show (4:3)</PresentationFormat>
  <Paragraphs>266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Equity</vt:lpstr>
      <vt:lpstr>にほんご JPN101</vt:lpstr>
      <vt:lpstr>たんご</vt:lpstr>
      <vt:lpstr>P53 Numbers above 100 (p53)</vt:lpstr>
      <vt:lpstr>P54 Activity 5</vt:lpstr>
      <vt:lpstr>P55 Activity 6</vt:lpstr>
      <vt:lpstr>P55 Activity 9</vt:lpstr>
      <vt:lpstr>ふくとアクセサリー (p51)</vt:lpstr>
      <vt:lpstr>ふくとアクセサリー (p51)</vt:lpstr>
      <vt:lpstr>Slide 9</vt:lpstr>
      <vt:lpstr>P52 Activity 1</vt:lpstr>
      <vt:lpstr>P53 Activity 4</vt:lpstr>
      <vt:lpstr>Ｎが　ほしい　  I want (something)</vt:lpstr>
      <vt:lpstr>Ｎを　ほしがっている　  Someone else wants (something)</vt:lpstr>
      <vt:lpstr>Ｎを　ほしがっている　  Someone else wants (something)</vt:lpstr>
      <vt:lpstr>P66 Activity 1</vt:lpstr>
      <vt:lpstr>P68 Activity 2</vt:lpstr>
      <vt:lpstr>Ｖ(stem)たい　  I want (to do something)</vt:lpstr>
      <vt:lpstr>Ｖ(stem)たい　  I want (to do something)</vt:lpstr>
      <vt:lpstr>Ｖ(stem)たい　  I want (to do something)</vt:lpstr>
      <vt:lpstr>Ｖ(stem)たい　  I want (to do something)</vt:lpstr>
      <vt:lpstr>P69 Activity 5</vt:lpstr>
      <vt:lpstr>Ｖ(stem)たがっています　  to express someone else wants to do</vt:lpstr>
      <vt:lpstr>Ｖ(stem)たい／Ｖ(stem)たがっています　 </vt:lpstr>
      <vt:lpstr>P69 Activity 4</vt:lpstr>
      <vt:lpstr>ぶんぽう１： Requesting and giving explanations or      additional information, and creating harmony      and shard atmosphere using ～んです</vt:lpstr>
      <vt:lpstr>ぶんぽう１： Requesting and giving explanations or      additional information, and creating harmony      and shard atmosphere using ～んです</vt:lpstr>
      <vt:lpstr>Slide 27</vt:lpstr>
      <vt:lpstr>Slide 28</vt:lpstr>
      <vt:lpstr>Slide 29</vt:lpstr>
      <vt:lpstr>Slide 30</vt:lpstr>
      <vt:lpstr>Slide 31</vt:lpstr>
      <vt:lpstr>P64 Activity 1</vt:lpstr>
      <vt:lpstr>Slide 33</vt:lpstr>
      <vt:lpstr>Slide 34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408</cp:revision>
  <dcterms:created xsi:type="dcterms:W3CDTF">2009-12-14T18:50:12Z</dcterms:created>
  <dcterms:modified xsi:type="dcterms:W3CDTF">2010-02-01T22:27:54Z</dcterms:modified>
</cp:coreProperties>
</file>