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37"/>
  </p:notesMasterIdLst>
  <p:handoutMasterIdLst>
    <p:handoutMasterId r:id="rId38"/>
  </p:handoutMasterIdLst>
  <p:sldIdLst>
    <p:sldId id="300" r:id="rId3"/>
    <p:sldId id="477" r:id="rId4"/>
    <p:sldId id="507" r:id="rId5"/>
    <p:sldId id="587" r:id="rId6"/>
    <p:sldId id="611" r:id="rId7"/>
    <p:sldId id="612" r:id="rId8"/>
    <p:sldId id="613" r:id="rId9"/>
    <p:sldId id="619" r:id="rId10"/>
    <p:sldId id="615" r:id="rId11"/>
    <p:sldId id="616" r:id="rId12"/>
    <p:sldId id="617" r:id="rId13"/>
    <p:sldId id="618" r:id="rId14"/>
    <p:sldId id="620" r:id="rId15"/>
    <p:sldId id="621" r:id="rId16"/>
    <p:sldId id="623" r:id="rId17"/>
    <p:sldId id="622" r:id="rId18"/>
    <p:sldId id="624" r:id="rId19"/>
    <p:sldId id="625" r:id="rId20"/>
    <p:sldId id="626" r:id="rId21"/>
    <p:sldId id="641" r:id="rId22"/>
    <p:sldId id="627" r:id="rId23"/>
    <p:sldId id="640" r:id="rId24"/>
    <p:sldId id="639" r:id="rId25"/>
    <p:sldId id="638" r:id="rId26"/>
    <p:sldId id="637" r:id="rId27"/>
    <p:sldId id="636" r:id="rId28"/>
    <p:sldId id="635" r:id="rId29"/>
    <p:sldId id="634" r:id="rId30"/>
    <p:sldId id="633" r:id="rId31"/>
    <p:sldId id="632" r:id="rId32"/>
    <p:sldId id="631" r:id="rId33"/>
    <p:sldId id="630" r:id="rId34"/>
    <p:sldId id="643" r:id="rId35"/>
    <p:sldId id="642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1c.m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2c.m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3c.m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4c.m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5c.m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6c.m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7c.m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8c.mo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9c.m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10c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100c.mo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sen4069.m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manc.mo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enc.m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ch8\misec.m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Dec. 16, 2009</a:t>
            </a:r>
            <a:endParaRPr lang="en-US" altLang="ja-JP" b="1" dirty="0"/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ぽう３：</a:t>
            </a:r>
            <a:r>
              <a:rPr lang="en-US" altLang="ja-JP" sz="2800" dirty="0" smtClean="0"/>
              <a:t>	Expressing quantities with numbers and the counters </a:t>
            </a:r>
            <a:r>
              <a:rPr lang="ja-JP" altLang="en-US" sz="2800" smtClean="0"/>
              <a:t>まい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本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ひき</a:t>
            </a:r>
            <a:r>
              <a:rPr lang="en-US" altLang="ja-JP" sz="2800" dirty="0" smtClean="0"/>
              <a:t>,and </a:t>
            </a:r>
            <a:r>
              <a:rPr lang="ja-JP" altLang="en-US" sz="2800" smtClean="0"/>
              <a:t>さつ</a:t>
            </a:r>
            <a:r>
              <a:rPr lang="en-US" altLang="ja-JP" sz="2800" dirty="0" smtClean="0"/>
              <a:t> </a:t>
            </a:r>
            <a:endParaRPr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330" y="1543050"/>
            <a:ext cx="4705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330" y="3093605"/>
            <a:ext cx="46767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ぽう３：</a:t>
            </a:r>
            <a:r>
              <a:rPr lang="en-US" altLang="ja-JP" sz="2800" dirty="0" smtClean="0"/>
              <a:t>	Expressing quantities with numbers and the counters </a:t>
            </a:r>
            <a:r>
              <a:rPr lang="ja-JP" altLang="en-US" sz="2800" smtClean="0"/>
              <a:t>まい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本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ひき</a:t>
            </a:r>
            <a:r>
              <a:rPr lang="en-US" altLang="ja-JP" sz="2800" dirty="0" smtClean="0"/>
              <a:t>,and </a:t>
            </a:r>
            <a:r>
              <a:rPr lang="ja-JP" altLang="en-US" sz="2800" smtClean="0"/>
              <a:t>さつ</a:t>
            </a:r>
            <a:r>
              <a:rPr lang="en-US" altLang="ja-JP" sz="2800" dirty="0" smtClean="0"/>
              <a:t> </a:t>
            </a:r>
            <a:endParaRPr lang="ja-JP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477621"/>
            <a:ext cx="4178011" cy="538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ぽう４：</a:t>
            </a:r>
            <a:r>
              <a:rPr lang="en-US" altLang="ja-JP" sz="2800" dirty="0" smtClean="0"/>
              <a:t>	Expressing quantities using Japanese-</a:t>
            </a:r>
            <a:br>
              <a:rPr lang="en-US" altLang="ja-JP" sz="2800" dirty="0" smtClean="0"/>
            </a:br>
            <a:r>
              <a:rPr lang="en-US" altLang="ja-JP" sz="2800" dirty="0" smtClean="0"/>
              <a:t>				origin numbers</a:t>
            </a:r>
            <a:endParaRPr lang="ja-JP" alt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122" y="1752600"/>
            <a:ext cx="4600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tokumasu\Desktop\Nakama1_2nd\illustration-web\ch8\la_08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4769427"/>
            <a:ext cx="1205584" cy="730529"/>
          </a:xfrm>
          <a:prstGeom prst="rect">
            <a:avLst/>
          </a:prstGeom>
          <a:noFill/>
        </p:spPr>
      </p:pic>
      <p:pic>
        <p:nvPicPr>
          <p:cNvPr id="5126" name="Picture 6" descr="C:\Users\tokumasu\Desktop\Nakama1_2nd\illustration-web\ch8\la_08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7101" y="4668106"/>
            <a:ext cx="716647" cy="831850"/>
          </a:xfrm>
          <a:prstGeom prst="rect">
            <a:avLst/>
          </a:prstGeom>
          <a:noFill/>
        </p:spPr>
      </p:pic>
      <p:pic>
        <p:nvPicPr>
          <p:cNvPr id="5127" name="Picture 7" descr="C:\Users\tokumasu\Desktop\Nakama1_2nd\illustration-web\ch8\la_08_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2645" y="4603750"/>
            <a:ext cx="838200" cy="1158875"/>
          </a:xfrm>
          <a:prstGeom prst="rect">
            <a:avLst/>
          </a:prstGeom>
          <a:noFill/>
        </p:spPr>
      </p:pic>
      <p:pic>
        <p:nvPicPr>
          <p:cNvPr id="5128" name="Picture 8" descr="C:\Users\tokumasu\Desktop\Nakama1_2nd\illustration-web\ch8\la_08_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4697" y="4883710"/>
            <a:ext cx="1201448" cy="734454"/>
          </a:xfrm>
          <a:prstGeom prst="rect">
            <a:avLst/>
          </a:prstGeom>
          <a:noFill/>
        </p:spPr>
      </p:pic>
      <p:pic>
        <p:nvPicPr>
          <p:cNvPr id="5129" name="Picture 9" descr="C:\Users\tokumasu\Desktop\Nakama1_2nd\illustration-web\ch8\la_08_4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53062" y="5865812"/>
            <a:ext cx="594446" cy="681369"/>
          </a:xfrm>
          <a:prstGeom prst="rect">
            <a:avLst/>
          </a:prstGeom>
          <a:noFill/>
        </p:spPr>
      </p:pic>
      <p:pic>
        <p:nvPicPr>
          <p:cNvPr id="5130" name="Picture 10" descr="C:\Users\tokumasu\Desktop\Nakama1_2nd\illustration-web\ch8\la_08_5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4787" y="4730373"/>
            <a:ext cx="762721" cy="887790"/>
          </a:xfrm>
          <a:prstGeom prst="rect">
            <a:avLst/>
          </a:prstGeom>
          <a:noFill/>
        </p:spPr>
      </p:pic>
      <p:pic>
        <p:nvPicPr>
          <p:cNvPr id="5131" name="Picture 11" descr="C:\Users\tokumasu\Desktop\Nakama1_2nd\illustration-web\ch8\la_08_5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0977" y="5846763"/>
            <a:ext cx="735555" cy="640645"/>
          </a:xfrm>
          <a:prstGeom prst="rect">
            <a:avLst/>
          </a:prstGeom>
          <a:noFill/>
        </p:spPr>
      </p:pic>
      <p:pic>
        <p:nvPicPr>
          <p:cNvPr id="5132" name="Picture 12" descr="C:\Users\tokumasu\Desktop\Nakama1_2nd\illustration-web\ch8\la_08_5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26998" y="5865813"/>
            <a:ext cx="1043847" cy="640644"/>
          </a:xfrm>
          <a:prstGeom prst="rect">
            <a:avLst/>
          </a:prstGeom>
          <a:noFill/>
        </p:spPr>
      </p:pic>
      <p:pic>
        <p:nvPicPr>
          <p:cNvPr id="5133" name="Picture 13" descr="C:\Users\tokumasu\Desktop\Nakama1_2nd\illustration-web\ch8\la_08_5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4405" y="5865813"/>
            <a:ext cx="959717" cy="621595"/>
          </a:xfrm>
          <a:prstGeom prst="rect">
            <a:avLst/>
          </a:prstGeom>
          <a:noFill/>
        </p:spPr>
      </p:pic>
      <p:pic>
        <p:nvPicPr>
          <p:cNvPr id="5134" name="Picture 14" descr="C:\Users\tokumasu\Desktop\Nakama1_2nd\illustration-web\ch8\la_08_4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85705" y="5762625"/>
            <a:ext cx="938043" cy="62159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89660" y="4603750"/>
            <a:ext cx="7667204" cy="194343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ぽう４：</a:t>
            </a:r>
            <a:r>
              <a:rPr lang="en-US" altLang="ja-JP" sz="2800" dirty="0" smtClean="0"/>
              <a:t>	Expressing quantities using Japanese-</a:t>
            </a:r>
            <a:br>
              <a:rPr lang="en-US" altLang="ja-JP" sz="2800" dirty="0" smtClean="0"/>
            </a:br>
            <a:r>
              <a:rPr lang="en-US" altLang="ja-JP" sz="2800" dirty="0" smtClean="0"/>
              <a:t>				origin numbers</a:t>
            </a:r>
            <a:endParaRPr lang="ja-JP" alt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1615065"/>
            <a:ext cx="47434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ぽう５：</a:t>
            </a:r>
            <a:r>
              <a:rPr lang="en-US" altLang="ja-JP" sz="2800" dirty="0" smtClean="0"/>
              <a:t>	Talking about prices using </a:t>
            </a:r>
            <a:r>
              <a:rPr lang="ja-JP" altLang="en-US" sz="2800" smtClean="0"/>
              <a:t>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Indicating floor levels with </a:t>
            </a:r>
            <a:r>
              <a:rPr lang="ja-JP" altLang="en-US" sz="2800" smtClean="0"/>
              <a:t>かい</a:t>
            </a:r>
            <a:endParaRPr lang="ja-JP" alt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A. Asking about and starting price with </a:t>
            </a:r>
            <a:r>
              <a:rPr lang="ja-JP" altLang="en-US" dirty="0" smtClean="0"/>
              <a:t>円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795" y="2347913"/>
            <a:ext cx="6248114" cy="275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ぽう５：</a:t>
            </a:r>
            <a:r>
              <a:rPr lang="en-US" altLang="ja-JP" sz="2800" dirty="0" smtClean="0"/>
              <a:t>	Talking about prices using </a:t>
            </a:r>
            <a:r>
              <a:rPr lang="ja-JP" altLang="en-US" sz="2800" smtClean="0"/>
              <a:t>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Indicating floor levels with </a:t>
            </a:r>
            <a:r>
              <a:rPr lang="ja-JP" altLang="en-US" sz="2800" smtClean="0"/>
              <a:t>かい</a:t>
            </a:r>
            <a:endParaRPr lang="ja-JP" alt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A. Asking about and starting prince with </a:t>
            </a:r>
            <a:r>
              <a:rPr lang="ja-JP" altLang="en-US" smtClean="0"/>
              <a:t>円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762" y="2432339"/>
            <a:ext cx="19621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762" y="3563216"/>
            <a:ext cx="1962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4762" y="4702753"/>
            <a:ext cx="1933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4762" y="5788025"/>
            <a:ext cx="18383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9450" y="4702754"/>
            <a:ext cx="223741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9450" y="2432340"/>
            <a:ext cx="219266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9450" y="3517900"/>
            <a:ext cx="219266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9450" y="5788025"/>
            <a:ext cx="223741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ぽう５：</a:t>
            </a:r>
            <a:r>
              <a:rPr lang="en-US" altLang="ja-JP" sz="2800" dirty="0" smtClean="0"/>
              <a:t>	Talking about prices using </a:t>
            </a:r>
            <a:r>
              <a:rPr lang="ja-JP" altLang="en-US" sz="2800" smtClean="0"/>
              <a:t>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Indicating floor levels with </a:t>
            </a:r>
            <a:r>
              <a:rPr lang="ja-JP" altLang="en-US" sz="2800" smtClean="0"/>
              <a:t>かい</a:t>
            </a:r>
            <a:endParaRPr lang="ja-JP" alt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B. Indicating floor levels with </a:t>
            </a:r>
            <a:r>
              <a:rPr lang="ja-JP" altLang="en-US" smtClean="0"/>
              <a:t>かい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751" y="2258724"/>
            <a:ext cx="6014967" cy="117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752" y="3616037"/>
            <a:ext cx="4188610" cy="218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18" name="Picture 2" descr="C:\Users\tokumasu\Desktop\Nakama1_2nd\illustration-web\ch8\departmentstore-fl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561" y="0"/>
            <a:ext cx="72962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きょうのかんじ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4800" smtClean="0">
                <a:latin typeface="DFPKyoKaSho-W4" pitchFamily="18" charset="-128"/>
                <a:ea typeface="DFPKyoKaSho-W4" pitchFamily="18" charset="-128"/>
              </a:rPr>
              <a:t>一、二、三、四、五、六</a:t>
            </a:r>
            <a:endParaRPr lang="en-US" altLang="ja-JP" sz="4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48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4800" smtClean="0">
                <a:latin typeface="DFPKyoKaSho-W4" pitchFamily="18" charset="-128"/>
                <a:ea typeface="DFPKyoKaSho-W4" pitchFamily="18" charset="-128"/>
              </a:rPr>
              <a:t>七、八、九、十、百、千</a:t>
            </a:r>
            <a:endParaRPr lang="en-US" altLang="ja-JP" sz="4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48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4800" smtClean="0">
                <a:latin typeface="DFPKyoKaSho-W4" pitchFamily="18" charset="-128"/>
                <a:ea typeface="DFPKyoKaSho-W4" pitchFamily="18" charset="-128"/>
              </a:rPr>
              <a:t>万、円、店</a:t>
            </a:r>
            <a:endParaRPr lang="en-US" altLang="ja-JP" sz="48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１２月１６日水曜日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たんご</a:t>
            </a:r>
            <a:endParaRPr lang="en-US" altLang="ja-JP" dirty="0" smtClean="0"/>
          </a:p>
          <a:p>
            <a:r>
              <a:rPr lang="ja-JP" altLang="en-US" dirty="0" smtClean="0"/>
              <a:t>ぶん</a:t>
            </a:r>
            <a:r>
              <a:rPr lang="ja-JP" altLang="en-US" smtClean="0"/>
              <a:t>ぽう３（まい</a:t>
            </a:r>
            <a:r>
              <a:rPr lang="en-US" altLang="ja-JP" dirty="0" smtClean="0"/>
              <a:t>,</a:t>
            </a:r>
            <a:r>
              <a:rPr lang="ja-JP" altLang="en-US" smtClean="0"/>
              <a:t>本</a:t>
            </a:r>
            <a:r>
              <a:rPr lang="en-US" altLang="ja-JP" dirty="0" smtClean="0"/>
              <a:t>,</a:t>
            </a:r>
            <a:r>
              <a:rPr lang="ja-JP" altLang="en-US" smtClean="0"/>
              <a:t>ひき</a:t>
            </a:r>
            <a:r>
              <a:rPr lang="en-US" altLang="ja-JP" dirty="0" smtClean="0"/>
              <a:t>,</a:t>
            </a:r>
            <a:r>
              <a:rPr lang="ja-JP" altLang="en-US" smtClean="0"/>
              <a:t>さつ）</a:t>
            </a:r>
            <a:endParaRPr lang="en-US" altLang="ja-JP" dirty="0" smtClean="0"/>
          </a:p>
          <a:p>
            <a:r>
              <a:rPr lang="ja-JP" altLang="en-US" dirty="0" smtClean="0"/>
              <a:t>ぶん</a:t>
            </a:r>
            <a:r>
              <a:rPr lang="ja-JP" altLang="en-US" smtClean="0"/>
              <a:t>ぽう４（</a:t>
            </a:r>
            <a:r>
              <a:rPr lang="en-US" altLang="ja-JP" dirty="0" smtClean="0"/>
              <a:t>Japanese origin numbers</a:t>
            </a:r>
            <a:r>
              <a:rPr lang="ja-JP" altLang="en-US" smtClean="0"/>
              <a:t>）</a:t>
            </a:r>
            <a:endParaRPr lang="en-US" altLang="ja-JP" dirty="0" smtClean="0"/>
          </a:p>
          <a:p>
            <a:r>
              <a:rPr lang="ja-JP" altLang="en-US" smtClean="0"/>
              <a:t>ぶんぽう５（円、かい）</a:t>
            </a:r>
            <a:endParaRPr lang="en-US" altLang="ja-JP" dirty="0" smtClean="0"/>
          </a:p>
          <a:p>
            <a:r>
              <a:rPr lang="ja-JP" altLang="en-US" smtClean="0"/>
              <a:t>かんじ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（一、二、三、四、五、六、七、八、九、十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　　百、千、万、円、店）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ひと（つ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イチ、イッ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一つ、一本、一分、一時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1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3000"/>
            <a:ext cx="4026371" cy="301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ふた（つ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二つ、二本、二分、二時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2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2332" y="1171221"/>
            <a:ext cx="4064002" cy="30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みっ（つ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サン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三つ、三本、三分、三時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3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3000"/>
            <a:ext cx="4139259" cy="3104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よ、よん、よっ（つ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シ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四つ、四本、四分、四時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4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いつ（つ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ゴ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五つ、五本、五分、五時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5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むっ（つ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ロク、ロッ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六つ、六本、六分、六時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6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なな（つ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シチ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七つ、七本、七分、七時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7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3000"/>
            <a:ext cx="3969925" cy="297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やっ（つ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ハチ、ハッ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八つ、八本、八分、八時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8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3378" y="1030110"/>
            <a:ext cx="4082816" cy="306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ここの（つ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キュウ、ク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九つ、九本、九分、九時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9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917222"/>
            <a:ext cx="4013201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とお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ジュウ、ジュッ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十、十本、十分、十時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10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5711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ヒャク、ピャク、ビャク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二百、三百、六百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100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3000"/>
            <a:ext cx="3969925" cy="297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セン、ゼン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二千、三千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sen4069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1600" y="1227666"/>
            <a:ext cx="3762963" cy="282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マン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一万円、百万円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man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4045185" cy="303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エン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五十円、七千八百円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en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3000"/>
            <a:ext cx="3988741" cy="2991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みせ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大きい店、店の人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mise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6443" y="1054099"/>
            <a:ext cx="3956757" cy="296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店でつかうことば</a:t>
            </a:r>
            <a:r>
              <a:rPr lang="en-US" altLang="ja-JP" sz="3600" dirty="0" smtClean="0"/>
              <a:t> (Useful expressions in a store)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(p55)</a:t>
            </a:r>
            <a:endParaRPr lang="en-US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28" y="1894608"/>
            <a:ext cx="6831590" cy="176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158" y="4036485"/>
            <a:ext cx="3194098" cy="19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719" y="4036485"/>
            <a:ext cx="2935117" cy="19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サイズ、りょう、ねだん</a:t>
            </a:r>
            <a:r>
              <a:rPr lang="en-US" altLang="ja-JP" sz="3600" dirty="0" smtClean="0"/>
              <a:t> (Size, quantity, and price)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(p55)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758" y="1417638"/>
            <a:ext cx="4956896" cy="267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758" y="4203721"/>
            <a:ext cx="2576080" cy="25177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1886" y="435509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サイズ、りょう、ねだん</a:t>
            </a:r>
            <a:r>
              <a:rPr lang="en-US" altLang="ja-JP" sz="3600" dirty="0" smtClean="0"/>
              <a:t> (Size, quantity, and price)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(p55)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9089" y="4648200"/>
            <a:ext cx="180935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５０００円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3161" y="4600545"/>
            <a:ext cx="180935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６００００円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9089" y="5434445"/>
            <a:ext cx="180935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やすい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3161" y="5434445"/>
            <a:ext cx="180935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高い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82" name="Group 22"/>
          <p:cNvGraphicFramePr>
            <a:graphicFrameLocks noGrp="1"/>
          </p:cNvGraphicFramePr>
          <p:nvPr/>
        </p:nvGraphicFramePr>
        <p:xfrm>
          <a:off x="457200" y="1905000"/>
          <a:ext cx="3352800" cy="3746500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374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Situation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　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　　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12,000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円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93" name="Group 33"/>
          <p:cNvGraphicFramePr>
            <a:graphicFrameLocks noGrp="1"/>
          </p:cNvGraphicFramePr>
          <p:nvPr/>
        </p:nvGraphicFramePr>
        <p:xfrm>
          <a:off x="4572000" y="1905000"/>
          <a:ext cx="3352800" cy="3670300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367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Situation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　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　　　　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50,000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円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908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4464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sz="3600" dirty="0" smtClean="0">
                <a:latin typeface="Helvetica" pitchFamily="32" charset="0"/>
                <a:ea typeface="ＭＳ Ｐゴシック" pitchFamily="32" charset="-128"/>
              </a:rPr>
              <a:t>You want to buy a coat. Your budget is</a:t>
            </a:r>
            <a:br>
              <a:rPr kumimoji="1" lang="en-US" sz="3600" dirty="0" smtClean="0">
                <a:latin typeface="Helvetica" pitchFamily="32" charset="0"/>
                <a:ea typeface="ＭＳ Ｐゴシック" pitchFamily="32" charset="-128"/>
              </a:rPr>
            </a:br>
            <a:r>
              <a:rPr kumimoji="1" lang="en-US" sz="3600" dirty="0" smtClean="0">
                <a:latin typeface="Helvetica" pitchFamily="32" charset="0"/>
                <a:ea typeface="ＭＳ Ｐゴシック" pitchFamily="32" charset="-128"/>
              </a:rPr>
              <a:t>10,000en.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995555"/>
            <a:ext cx="3352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もうすこし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　やすいのは　ありませんか。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0154" y="5995555"/>
            <a:ext cx="3352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もっと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　やすいのは　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ありませんか。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ぽう３：</a:t>
            </a:r>
            <a:r>
              <a:rPr lang="en-US" altLang="ja-JP" sz="2800" dirty="0" smtClean="0"/>
              <a:t>	Expressing quantities with numbers and the counters </a:t>
            </a:r>
            <a:r>
              <a:rPr lang="ja-JP" altLang="en-US" sz="2800" smtClean="0"/>
              <a:t>まい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本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ひき</a:t>
            </a:r>
            <a:r>
              <a:rPr lang="en-US" altLang="ja-JP" sz="2800" dirty="0" smtClean="0"/>
              <a:t>,and </a:t>
            </a:r>
            <a:r>
              <a:rPr lang="ja-JP" altLang="en-US" sz="2800" smtClean="0"/>
              <a:t>さつ</a:t>
            </a:r>
            <a:r>
              <a:rPr lang="en-US" altLang="ja-JP" sz="2800" dirty="0" smtClean="0"/>
              <a:t> </a:t>
            </a:r>
            <a:endParaRPr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330" y="1543050"/>
            <a:ext cx="4705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tokumasu\Desktop\Nakama1_2nd\illustration-web\ch8\la_08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5617" y="2952750"/>
            <a:ext cx="1455737" cy="1716088"/>
          </a:xfrm>
          <a:prstGeom prst="rect">
            <a:avLst/>
          </a:prstGeom>
          <a:noFill/>
        </p:spPr>
      </p:pic>
      <p:pic>
        <p:nvPicPr>
          <p:cNvPr id="3077" name="Picture 5" descr="C:\Users\tokumasu\Desktop\Nakama1_2nd\illustration-web\ch8\la_08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9877" y="4894262"/>
            <a:ext cx="1011237" cy="1827213"/>
          </a:xfrm>
          <a:prstGeom prst="rect">
            <a:avLst/>
          </a:prstGeom>
          <a:noFill/>
        </p:spPr>
      </p:pic>
      <p:pic>
        <p:nvPicPr>
          <p:cNvPr id="3078" name="Picture 6" descr="C:\Users\tokumasu\Desktop\Nakama1_2nd\illustration-web\ch8\la_08_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5287" y="4779963"/>
            <a:ext cx="1020763" cy="1736725"/>
          </a:xfrm>
          <a:prstGeom prst="rect">
            <a:avLst/>
          </a:prstGeom>
          <a:noFill/>
        </p:spPr>
      </p:pic>
      <p:pic>
        <p:nvPicPr>
          <p:cNvPr id="3079" name="Picture 7" descr="C:\Users\tokumasu\Desktop\Nakama1_2nd\illustration-web\ch8\la_08_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738" y="4918869"/>
            <a:ext cx="1584325" cy="1722438"/>
          </a:xfrm>
          <a:prstGeom prst="rect">
            <a:avLst/>
          </a:prstGeom>
          <a:noFill/>
        </p:spPr>
      </p:pic>
      <p:pic>
        <p:nvPicPr>
          <p:cNvPr id="3080" name="Picture 8" descr="C:\Users\tokumasu\Desktop\Nakama1_2nd\illustration-web\ch8\la_08_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0471" y="3279060"/>
            <a:ext cx="1626116" cy="1346922"/>
          </a:xfrm>
          <a:prstGeom prst="rect">
            <a:avLst/>
          </a:prstGeom>
          <a:noFill/>
        </p:spPr>
      </p:pic>
      <p:pic>
        <p:nvPicPr>
          <p:cNvPr id="3081" name="Picture 9" descr="C:\Users\tokumasu\Desktop\Nakama1_2nd\illustration-web\ch8\la_08_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35287" y="3241970"/>
            <a:ext cx="1300709" cy="1226854"/>
          </a:xfrm>
          <a:prstGeom prst="rect">
            <a:avLst/>
          </a:prstGeom>
          <a:noFill/>
        </p:spPr>
      </p:pic>
      <p:pic>
        <p:nvPicPr>
          <p:cNvPr id="3082" name="Picture 10" descr="C:\Users\tokumasu\Desktop\Nakama1_2nd\illustration-web\ch8\la_08_4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27769" y="4966572"/>
            <a:ext cx="858189" cy="1389778"/>
          </a:xfrm>
          <a:prstGeom prst="rect">
            <a:avLst/>
          </a:prstGeom>
          <a:noFill/>
        </p:spPr>
      </p:pic>
      <p:pic>
        <p:nvPicPr>
          <p:cNvPr id="3083" name="Picture 11" descr="C:\Users\tokumasu\Desktop\Nakama1_2nd\illustration-web\ch8\la_08_3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27769" y="3241970"/>
            <a:ext cx="888568" cy="138401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93738" y="2952750"/>
            <a:ext cx="7733289" cy="376872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532</Words>
  <Application>Microsoft Office PowerPoint</Application>
  <PresentationFormat>On-screen Show (4:3)</PresentationFormat>
  <Paragraphs>126</Paragraphs>
  <Slides>34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Equity</vt:lpstr>
      <vt:lpstr>にほんご JPN101</vt:lpstr>
      <vt:lpstr>１２月１６日水曜日</vt:lpstr>
      <vt:lpstr>たんご</vt:lpstr>
      <vt:lpstr>店でつかうことば (Useful expressions in a store) (p55)</vt:lpstr>
      <vt:lpstr>サイズ、りょう、ねだん (Size, quantity, and price) (p55)</vt:lpstr>
      <vt:lpstr>サイズ、りょう、ねだん (Size, quantity, and price) (p55)</vt:lpstr>
      <vt:lpstr>You want to buy a coat. Your budget is 10,000en.</vt:lpstr>
      <vt:lpstr>ぶんぽう</vt:lpstr>
      <vt:lpstr>ぶんぽう３： Expressing quantities with numbers and the counters まい,本,ひき,and さつ </vt:lpstr>
      <vt:lpstr>ぶんぽう３： Expressing quantities with numbers and the counters まい,本,ひき,and さつ </vt:lpstr>
      <vt:lpstr>ぶんぽう３： Expressing quantities with numbers and the counters まい,本,ひき,and さつ </vt:lpstr>
      <vt:lpstr>ぶんぽう４： Expressing quantities using Japanese-     origin numbers</vt:lpstr>
      <vt:lpstr>ぶんぽう４： Expressing quantities using Japanese-     origin numbers</vt:lpstr>
      <vt:lpstr>ぶんぽう５： Talking about prices using 円     Indicating floor levels with かい</vt:lpstr>
      <vt:lpstr>ぶんぽう５： Talking about prices using 円     Indicating floor levels with かい</vt:lpstr>
      <vt:lpstr>ぶんぽう５： Talking about prices using 円     Indicating floor levels with かい</vt:lpstr>
      <vt:lpstr>Slide 17</vt:lpstr>
      <vt:lpstr>かんじ</vt:lpstr>
      <vt:lpstr>きょうのかんじ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390</cp:revision>
  <dcterms:created xsi:type="dcterms:W3CDTF">2009-12-16T23:00:04Z</dcterms:created>
  <dcterms:modified xsi:type="dcterms:W3CDTF">2010-02-01T22:28:24Z</dcterms:modified>
</cp:coreProperties>
</file>