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35"/>
  </p:notesMasterIdLst>
  <p:handoutMasterIdLst>
    <p:handoutMasterId r:id="rId36"/>
  </p:handoutMasterIdLst>
  <p:sldIdLst>
    <p:sldId id="667" r:id="rId6"/>
    <p:sldId id="507" r:id="rId7"/>
    <p:sldId id="652" r:id="rId8"/>
    <p:sldId id="651" r:id="rId9"/>
    <p:sldId id="587" r:id="rId10"/>
    <p:sldId id="650" r:id="rId11"/>
    <p:sldId id="646" r:id="rId12"/>
    <p:sldId id="648" r:id="rId13"/>
    <p:sldId id="655" r:id="rId14"/>
    <p:sldId id="611" r:id="rId15"/>
    <p:sldId id="613" r:id="rId16"/>
    <p:sldId id="654" r:id="rId17"/>
    <p:sldId id="653" r:id="rId18"/>
    <p:sldId id="619" r:id="rId19"/>
    <p:sldId id="656" r:id="rId20"/>
    <p:sldId id="616" r:id="rId21"/>
    <p:sldId id="657" r:id="rId22"/>
    <p:sldId id="658" r:id="rId23"/>
    <p:sldId id="659" r:id="rId24"/>
    <p:sldId id="662" r:id="rId25"/>
    <p:sldId id="663" r:id="rId26"/>
    <p:sldId id="622" r:id="rId27"/>
    <p:sldId id="660" r:id="rId28"/>
    <p:sldId id="621" r:id="rId29"/>
    <p:sldId id="665" r:id="rId30"/>
    <p:sldId id="664" r:id="rId31"/>
    <p:sldId id="666" r:id="rId32"/>
    <p:sldId id="668" r:id="rId33"/>
    <p:sldId id="669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 autoAdjust="0"/>
    <p:restoredTop sz="82974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4" y="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70EC2-422A-4F48-B08B-E9339FB30D25}" type="slidenum">
              <a:rPr lang="en-US" altLang="ja-JP"/>
              <a:pPr/>
              <a:t>4</a:t>
            </a:fld>
            <a:endParaRPr lang="en-US" altLang="ja-JP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69A8A-D549-4996-96A0-1ABD06017A06}" type="slidenum">
              <a:rPr lang="en-US" altLang="ja-JP"/>
              <a:pPr/>
              <a:t>28</a:t>
            </a:fld>
            <a:endParaRPr lang="en-US" altLang="ja-JP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519AD4-76F9-46F3-B6B9-8D601731DCEE}" type="slidenum">
              <a:rPr lang="en-US" altLang="ja-JP">
                <a:ea typeface="ＭＳ Ｐゴシック" pitchFamily="-111" charset="-128"/>
              </a:rPr>
              <a:pPr/>
              <a:t>9</a:t>
            </a:fld>
            <a:endParaRPr lang="en-US" altLang="ja-JP" dirty="0">
              <a:ea typeface="ＭＳ Ｐゴシック" pitchFamily="-111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AE42C-7214-4971-BE14-8714E46226B8}" type="slidenum">
              <a:rPr lang="en-US" altLang="ja-JP"/>
              <a:pPr/>
              <a:t>13</a:t>
            </a:fld>
            <a:endParaRPr lang="en-US" altLang="ja-JP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279FC-268D-4307-BEB2-F25F28EEA70C}" type="slidenum">
              <a:rPr lang="en-US" altLang="ja-JP">
                <a:ea typeface="ＭＳ Ｐゴシック" pitchFamily="-111" charset="-128"/>
              </a:rPr>
              <a:pPr/>
              <a:t>15</a:t>
            </a:fld>
            <a:endParaRPr lang="en-US" altLang="ja-JP" dirty="0">
              <a:ea typeface="ＭＳ Ｐゴシック" pitchFamily="-111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ED39B-1A19-4DB3-9319-DA175AB44B4E}" type="slidenum">
              <a:rPr lang="en-US" altLang="ja-JP">
                <a:ea typeface="ＭＳ Ｐゴシック" pitchFamily="-111" charset="-128"/>
              </a:rPr>
              <a:pPr/>
              <a:t>17</a:t>
            </a:fld>
            <a:endParaRPr lang="en-US" altLang="ja-JP" dirty="0">
              <a:ea typeface="ＭＳ Ｐゴシック" pitchFamily="-111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D0EB2-3EEF-40E6-B577-C13DE117D510}" type="slidenum">
              <a:rPr lang="en-US" altLang="ja-JP">
                <a:ea typeface="ＭＳ Ｐゴシック" pitchFamily="-111" charset="-128"/>
              </a:rPr>
              <a:pPr/>
              <a:t>18</a:t>
            </a:fld>
            <a:endParaRPr lang="en-US" altLang="ja-JP" dirty="0">
              <a:ea typeface="ＭＳ Ｐゴシック" pitchFamily="-111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A8C184-8D0B-4C3B-AA41-A6362BF571E1}" type="slidenum">
              <a:rPr lang="en-US" altLang="ja-JP"/>
              <a:pPr/>
              <a:t>19</a:t>
            </a:fld>
            <a:endParaRPr lang="en-US" altLang="ja-JP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55DD82-0893-48FB-8155-E987C201C5CC}" type="slidenum">
              <a:rPr lang="en-US" altLang="ja-JP"/>
              <a:pPr/>
              <a:t>26</a:t>
            </a:fld>
            <a:endParaRPr lang="en-US" altLang="ja-JP" dirty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C0147-CB51-4812-86F8-3F58FCB19726}" type="slidenum">
              <a:rPr lang="en-US" altLang="ja-JP"/>
              <a:pPr/>
              <a:t>27</a:t>
            </a:fld>
            <a:endParaRPr lang="en-US" altLang="ja-JP" dirty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Dec. 17, 2009</a:t>
            </a:r>
            <a:endParaRPr lang="en-US" altLang="ja-JP" b="1" dirty="0"/>
          </a:p>
          <a:p>
            <a:r>
              <a:rPr lang="en-US" altLang="ja-JP" b="1" dirty="0" smtClean="0"/>
              <a:t>(Thursday)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23111" y="5037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600" smtClean="0"/>
              <a:t>サイズ、りょう、ねだん</a:t>
            </a:r>
            <a:r>
              <a:rPr lang="en-US" altLang="ja-JP" sz="3600" dirty="0" smtClean="0"/>
              <a:t> (Size, quantity, and price)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(p55)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993" y="2234573"/>
            <a:ext cx="6125229" cy="33038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5498" y="1994178"/>
            <a:ext cx="2081302" cy="203417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7136" y="4355090"/>
            <a:ext cx="2109663" cy="158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82" name="Group 22"/>
          <p:cNvGraphicFramePr>
            <a:graphicFrameLocks noGrp="1"/>
          </p:cNvGraphicFramePr>
          <p:nvPr/>
        </p:nvGraphicFramePr>
        <p:xfrm>
          <a:off x="457200" y="1905000"/>
          <a:ext cx="3352800" cy="3746500"/>
        </p:xfrm>
        <a:graphic>
          <a:graphicData uri="http://schemas.openxmlformats.org/drawingml/2006/table">
            <a:tbl>
              <a:tblPr/>
              <a:tblGrid>
                <a:gridCol w="3352800"/>
              </a:tblGrid>
              <a:tr h="374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Situation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　</a:t>
                      </a: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　　</a:t>
                      </a: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12,000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円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438400"/>
            <a:ext cx="2819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393" name="Group 33"/>
          <p:cNvGraphicFramePr>
            <a:graphicFrameLocks noGrp="1"/>
          </p:cNvGraphicFramePr>
          <p:nvPr/>
        </p:nvGraphicFramePr>
        <p:xfrm>
          <a:off x="4572000" y="1905000"/>
          <a:ext cx="3352800" cy="3670300"/>
        </p:xfrm>
        <a:graphic>
          <a:graphicData uri="http://schemas.openxmlformats.org/drawingml/2006/table">
            <a:tbl>
              <a:tblPr/>
              <a:tblGrid>
                <a:gridCol w="3352800"/>
              </a:tblGrid>
              <a:tr h="367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Situation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　</a:t>
                      </a: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　　　　</a:t>
                      </a:r>
                      <a:r>
                        <a:rPr kumimoji="1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50,000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2" charset="0"/>
                          <a:ea typeface="ＭＳ Ｐゴシック" pitchFamily="32" charset="-128"/>
                        </a:rPr>
                        <a:t>円</a:t>
                      </a:r>
                      <a:endParaRPr kumimoji="1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2" charset="0"/>
                        <a:ea typeface="ＭＳ Ｐゴシック" pitchFamily="3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390" name="Picture 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590800"/>
            <a:ext cx="2743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384464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sz="3600" dirty="0" smtClean="0">
                <a:latin typeface="Helvetica" pitchFamily="32" charset="0"/>
                <a:ea typeface="ＭＳ Ｐゴシック" pitchFamily="32" charset="-128"/>
              </a:rPr>
              <a:t>You want to buy a coat. Your budget is</a:t>
            </a:r>
            <a:br>
              <a:rPr kumimoji="1" lang="en-US" sz="3600" dirty="0" smtClean="0">
                <a:latin typeface="Helvetica" pitchFamily="32" charset="0"/>
                <a:ea typeface="ＭＳ Ｐゴシック" pitchFamily="32" charset="-128"/>
              </a:rPr>
            </a:br>
            <a:r>
              <a:rPr kumimoji="1" lang="en-US" sz="3600" dirty="0" smtClean="0">
                <a:latin typeface="Helvetica" pitchFamily="32" charset="0"/>
                <a:ea typeface="ＭＳ Ｐゴシック" pitchFamily="32" charset="-128"/>
              </a:rPr>
              <a:t>10,000en.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995555"/>
            <a:ext cx="3352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もうすこし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　やすいのは　ありませんか。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0154" y="5995555"/>
            <a:ext cx="33528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もっと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　やすいのは　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ありませんか。</a:t>
            </a:r>
            <a:endParaRPr lang="en-US" sz="20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P56 Activity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114" y="1746533"/>
            <a:ext cx="7290235" cy="421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701505" y="2079321"/>
            <a:ext cx="1261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小さい</a:t>
            </a:r>
            <a:r>
              <a:rPr lang="ja-JP" altLang="en-US" sz="1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、高い</a:t>
            </a:r>
            <a:endParaRPr lang="ja-JP" altLang="en-US" sz="140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115463" y="2079321"/>
            <a:ext cx="26107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もっと大き</a:t>
            </a:r>
            <a:r>
              <a:rPr lang="ja-JP" altLang="en-US" sz="14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い、も</a:t>
            </a:r>
            <a:r>
              <a:rPr lang="ja-JP" altLang="en-US" sz="140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っとやすい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849438" y="4384112"/>
            <a:ext cx="6876789" cy="2286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X 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：このコートは　いかがですか。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Ｙ：そうですね、</a:t>
            </a:r>
            <a:r>
              <a:rPr lang="ja-JP" altLang="en-US" sz="2000" smtClean="0">
                <a:solidFill>
                  <a:srgbClr val="FF0603"/>
                </a:solidFill>
                <a:latin typeface="DFPKyoKaSho-W4" pitchFamily="18" charset="-128"/>
                <a:ea typeface="DFPKyoKaSho-W4" pitchFamily="18" charset="-128"/>
              </a:rPr>
              <a:t>ち</a:t>
            </a:r>
            <a:r>
              <a:rPr lang="ja-JP" altLang="en-US" sz="2000">
                <a:solidFill>
                  <a:srgbClr val="FF0603"/>
                </a:solidFill>
                <a:latin typeface="DFPKyoKaSho-W4" pitchFamily="18" charset="-128"/>
                <a:ea typeface="DFPKyoKaSho-W4" pitchFamily="18" charset="-128"/>
              </a:rPr>
              <a:t>ょっと</a:t>
            </a:r>
            <a:r>
              <a:rPr lang="ja-JP" altLang="en-US" sz="2000" u="sng">
                <a:solidFill>
                  <a:srgbClr val="FF0603"/>
                </a:solidFill>
                <a:latin typeface="DFPKyoKaSho-W4" pitchFamily="18" charset="-128"/>
                <a:ea typeface="DFPKyoKaSho-W4" pitchFamily="18" charset="-128"/>
              </a:rPr>
              <a:t>小さい</a:t>
            </a:r>
            <a:r>
              <a:rPr lang="ja-JP" altLang="en-US" sz="2000">
                <a:latin typeface="DFPKyoKaSho-W4" pitchFamily="18" charset="-128"/>
                <a:ea typeface="DFPKyoKaSho-W4" pitchFamily="18" charset="-128"/>
              </a:rPr>
              <a:t>ですね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　　</a:t>
            </a:r>
            <a:r>
              <a:rPr lang="ja-JP" altLang="en-US" sz="2000" smtClean="0">
                <a:solidFill>
                  <a:srgbClr val="FF0603"/>
                </a:solidFill>
                <a:latin typeface="DFPKyoKaSho-W4" pitchFamily="18" charset="-128"/>
                <a:ea typeface="DFPKyoKaSho-W4" pitchFamily="18" charset="-128"/>
              </a:rPr>
              <a:t>も</a:t>
            </a:r>
            <a:r>
              <a:rPr lang="ja-JP" altLang="en-US" sz="2000">
                <a:solidFill>
                  <a:srgbClr val="FF0603"/>
                </a:solidFill>
                <a:latin typeface="DFPKyoKaSho-W4" pitchFamily="18" charset="-128"/>
                <a:ea typeface="DFPKyoKaSho-W4" pitchFamily="18" charset="-128"/>
              </a:rPr>
              <a:t>っと</a:t>
            </a:r>
            <a:r>
              <a:rPr lang="ja-JP" altLang="en-US" sz="2000" u="sng">
                <a:solidFill>
                  <a:srgbClr val="FF0603"/>
                </a:solidFill>
                <a:latin typeface="DFPKyoKaSho-W4" pitchFamily="18" charset="-128"/>
                <a:ea typeface="DFPKyoKaSho-W4" pitchFamily="18" charset="-128"/>
              </a:rPr>
              <a:t>大きい</a:t>
            </a:r>
            <a:r>
              <a:rPr lang="ja-JP" altLang="en-US" sz="2000" u="sng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の</a:t>
            </a:r>
            <a:r>
              <a:rPr lang="ja-JP" altLang="en-US" sz="2000">
                <a:latin typeface="DFPKyoKaSho-W4" pitchFamily="18" charset="-128"/>
                <a:ea typeface="DFPKyoKaSho-W4" pitchFamily="18" charset="-128"/>
              </a:rPr>
              <a:t>は、ありませんか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Ｘ</a:t>
            </a: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: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　は</a:t>
            </a:r>
            <a:r>
              <a:rPr lang="ja-JP" altLang="en-US" sz="2000">
                <a:latin typeface="DFPKyoKaSho-W4" pitchFamily="18" charset="-128"/>
                <a:ea typeface="DFPKyoKaSho-W4" pitchFamily="18" charset="-128"/>
              </a:rPr>
              <a:t>い、しょうしょう　おまち下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さい。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　　じゃあ、こちらは　いかがでしょうか。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pPr marL="342900" indent="-342900">
              <a:spcBef>
                <a:spcPct val="20000"/>
              </a:spcBef>
            </a:pP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Ｘ：いいですね。これにします。</a:t>
            </a:r>
            <a:endParaRPr lang="ja-JP" altLang="en-US" sz="2800"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14342" name="Picture 6" descr="Ch8_chotto chiis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84112"/>
            <a:ext cx="1678172" cy="223996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7890" y="288099"/>
            <a:ext cx="871811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You are thinking about going shopping. The following table lists the items the store carries. Describe those items in column A and the items that you want in column B. For example, if you want to buy a size-L coat without spending much money, write </a:t>
            </a:r>
            <a:r>
              <a:rPr lang="ja-JP" altLang="en-US" smtClean="0"/>
              <a:t>高い </a:t>
            </a:r>
            <a:r>
              <a:rPr lang="en-US" altLang="ja-JP" dirty="0" smtClean="0"/>
              <a:t>and </a:t>
            </a:r>
            <a:r>
              <a:rPr lang="ja-JP" altLang="en-US" smtClean="0"/>
              <a:t>小さい </a:t>
            </a:r>
            <a:r>
              <a:rPr lang="en-US" altLang="ja-JP" dirty="0" smtClean="0"/>
              <a:t>in column A and </a:t>
            </a:r>
            <a:r>
              <a:rPr lang="ja-JP" altLang="en-US" smtClean="0"/>
              <a:t>もっと やすい </a:t>
            </a:r>
            <a:r>
              <a:rPr lang="en-US" altLang="ja-JP" dirty="0" smtClean="0"/>
              <a:t>and </a:t>
            </a:r>
            <a:r>
              <a:rPr lang="ja-JP" altLang="en-US" smtClean="0"/>
              <a:t>もっと 大きい </a:t>
            </a:r>
            <a:r>
              <a:rPr lang="en-US" altLang="ja-JP" dirty="0" smtClean="0"/>
              <a:t>in column B.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45422" y="1678488"/>
          <a:ext cx="8380805" cy="2480156"/>
        </p:xfrm>
        <a:graphic>
          <a:graphicData uri="http://schemas.openxmlformats.org/drawingml/2006/table">
            <a:tbl>
              <a:tblPr/>
              <a:tblGrid>
                <a:gridCol w="1631397"/>
                <a:gridCol w="1571712"/>
                <a:gridCol w="1048521"/>
                <a:gridCol w="1440493"/>
                <a:gridCol w="2688682"/>
              </a:tblGrid>
              <a:tr h="354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item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Price/Quantity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Size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A(description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B(what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you want)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35430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くろいコート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５０００円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0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スカート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２０００円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45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inches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Ｔ</a:t>
                      </a:r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シャツ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５００円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0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ジーンズ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８０００円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32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inches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0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バナナ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１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0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0" i="0" u="none" strike="noStrike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りんご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DFPKyoKaSho-W4" pitchFamily="18" charset="-128"/>
                          <a:ea typeface="DFPKyoKaSho-W4" pitchFamily="18" charset="-128"/>
                        </a:rPr>
                        <a:t>３０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ぶんぽう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15188" y="1616969"/>
            <a:ext cx="6767186" cy="34707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2000" smtClean="0">
                <a:solidFill>
                  <a:srgbClr val="FF0915"/>
                </a:solidFill>
              </a:rPr>
              <a:t>まい</a:t>
            </a:r>
            <a:r>
              <a:rPr lang="ja-JP" altLang="en-US" sz="2000" smtClean="0"/>
              <a:t>：</a:t>
            </a:r>
            <a:r>
              <a:rPr lang="en-US" altLang="ja-JP" sz="2000" dirty="0" smtClean="0"/>
              <a:t>thin, flat objects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 smtClean="0"/>
              <a:t>Sheets of paper, T-shirts, CDs</a:t>
            </a:r>
          </a:p>
          <a:p>
            <a:pPr>
              <a:lnSpc>
                <a:spcPct val="90000"/>
              </a:lnSpc>
            </a:pPr>
            <a:r>
              <a:rPr lang="ja-JP" altLang="en-US" sz="2000" smtClean="0">
                <a:solidFill>
                  <a:srgbClr val="FF0915"/>
                </a:solidFill>
              </a:rPr>
              <a:t>ひき</a:t>
            </a:r>
            <a:r>
              <a:rPr lang="ja-JP" altLang="en-US" sz="2000" smtClean="0"/>
              <a:t>：</a:t>
            </a:r>
            <a:r>
              <a:rPr lang="en-US" altLang="ja-JP" sz="2000" dirty="0" smtClean="0"/>
              <a:t>fish, small four-legged animals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 smtClean="0"/>
              <a:t>Dogs, cats, mice</a:t>
            </a:r>
          </a:p>
          <a:p>
            <a:pPr>
              <a:lnSpc>
                <a:spcPct val="90000"/>
              </a:lnSpc>
            </a:pPr>
            <a:r>
              <a:rPr lang="ja-JP" altLang="en-US" sz="2000" smtClean="0">
                <a:solidFill>
                  <a:srgbClr val="FF0915"/>
                </a:solidFill>
              </a:rPr>
              <a:t>本</a:t>
            </a:r>
            <a:r>
              <a:rPr lang="en-US" altLang="ja-JP" sz="2000" dirty="0" smtClean="0">
                <a:solidFill>
                  <a:srgbClr val="FF0915"/>
                </a:solidFill>
              </a:rPr>
              <a:t>(</a:t>
            </a:r>
            <a:r>
              <a:rPr lang="ja-JP" altLang="en-US" sz="2000" smtClean="0">
                <a:solidFill>
                  <a:srgbClr val="FF0915"/>
                </a:solidFill>
              </a:rPr>
              <a:t>ほん</a:t>
            </a:r>
            <a:r>
              <a:rPr lang="en-US" altLang="ja-JP" sz="2000" dirty="0" smtClean="0">
                <a:solidFill>
                  <a:srgbClr val="FF0915"/>
                </a:solidFill>
              </a:rPr>
              <a:t>)</a:t>
            </a:r>
            <a:r>
              <a:rPr lang="ja-JP" altLang="en-US" sz="2000" smtClean="0"/>
              <a:t>：</a:t>
            </a:r>
            <a:r>
              <a:rPr lang="en-US" altLang="ja-JP" sz="2000" dirty="0" smtClean="0"/>
              <a:t>long, cylindrical objects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 smtClean="0"/>
              <a:t>Pencils, pens, bottles, cans, belts, ties, trousers</a:t>
            </a:r>
          </a:p>
          <a:p>
            <a:pPr>
              <a:lnSpc>
                <a:spcPct val="90000"/>
              </a:lnSpc>
            </a:pPr>
            <a:r>
              <a:rPr lang="ja-JP" altLang="en-US" sz="2000" smtClean="0">
                <a:solidFill>
                  <a:srgbClr val="FF0915"/>
                </a:solidFill>
              </a:rPr>
              <a:t>さつ</a:t>
            </a:r>
            <a:r>
              <a:rPr lang="ja-JP" altLang="en-US" sz="2000" smtClean="0"/>
              <a:t>：</a:t>
            </a:r>
            <a:r>
              <a:rPr lang="en-US" altLang="ja-JP" sz="2000" dirty="0" smtClean="0"/>
              <a:t>bound objects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 smtClean="0"/>
              <a:t>Books, dictionaries, magazines</a:t>
            </a:r>
          </a:p>
          <a:p>
            <a:pPr>
              <a:lnSpc>
                <a:spcPct val="90000"/>
              </a:lnSpc>
            </a:pPr>
            <a:r>
              <a:rPr lang="ja-JP" altLang="en-US" sz="2000" smtClean="0">
                <a:solidFill>
                  <a:srgbClr val="FF0915"/>
                </a:solidFill>
              </a:rPr>
              <a:t>つ</a:t>
            </a:r>
            <a:r>
              <a:rPr lang="ja-JP" altLang="en-US" sz="2000" smtClean="0"/>
              <a:t>：</a:t>
            </a:r>
            <a:r>
              <a:rPr lang="en-US" altLang="ja-JP" sz="2000" dirty="0" smtClean="0"/>
              <a:t>round discrete objects (Japanese origin counter)</a:t>
            </a:r>
          </a:p>
          <a:p>
            <a:pPr lvl="1">
              <a:lnSpc>
                <a:spcPct val="90000"/>
              </a:lnSpc>
            </a:pPr>
            <a:r>
              <a:rPr lang="en-US" altLang="ja-JP" sz="2000" dirty="0" smtClean="0"/>
              <a:t>Oranges, apples, balls, erasers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/4</a:t>
            </a:r>
            <a:r>
              <a:rPr lang="ja-JP" altLang="en-US" sz="2800" smtClean="0"/>
              <a:t>：</a:t>
            </a:r>
            <a:r>
              <a:rPr lang="en-US" altLang="ja-JP" sz="2800" dirty="0" smtClean="0"/>
              <a:t>	Expressing quantities </a:t>
            </a:r>
            <a:br>
              <a:rPr lang="en-US" altLang="ja-JP" sz="2800" dirty="0" smtClean="0"/>
            </a:br>
            <a:r>
              <a:rPr lang="en-US" altLang="ja-JP" sz="2800" dirty="0" smtClean="0"/>
              <a:t>					</a:t>
            </a:r>
            <a:r>
              <a:rPr lang="ja-JP" altLang="en-US" sz="2800" smtClean="0"/>
              <a:t>まい</a:t>
            </a:r>
            <a:r>
              <a:rPr lang="en-US" altLang="ja-JP" sz="2800" dirty="0" smtClean="0"/>
              <a:t>, </a:t>
            </a:r>
            <a:r>
              <a:rPr lang="ja-JP" altLang="en-US" sz="2800" smtClean="0"/>
              <a:t>本</a:t>
            </a:r>
            <a:r>
              <a:rPr lang="en-US" altLang="ja-JP" sz="2800" dirty="0" smtClean="0"/>
              <a:t>, </a:t>
            </a:r>
            <a:r>
              <a:rPr lang="ja-JP" altLang="en-US" sz="2800" smtClean="0"/>
              <a:t>ひき</a:t>
            </a:r>
            <a:r>
              <a:rPr lang="en-US" altLang="ja-JP" sz="2800" dirty="0" smtClean="0"/>
              <a:t>, </a:t>
            </a:r>
            <a:r>
              <a:rPr lang="ja-JP" altLang="en-US" sz="2800" smtClean="0"/>
              <a:t>さつ </a:t>
            </a:r>
            <a:r>
              <a:rPr lang="en-US" altLang="ja-JP" sz="2800" dirty="0" smtClean="0"/>
              <a:t>and </a:t>
            </a:r>
            <a:r>
              <a:rPr lang="ja-JP" altLang="en-US" sz="2800" smtClean="0"/>
              <a:t>つ</a:t>
            </a:r>
            <a:r>
              <a:rPr lang="en-US" altLang="ja-JP" sz="2800" dirty="0" smtClean="0"/>
              <a:t> </a:t>
            </a:r>
            <a:endParaRPr lang="ja-JP" altLang="en-US" sz="2800" dirty="0"/>
          </a:p>
        </p:txBody>
      </p:sp>
      <p:pic>
        <p:nvPicPr>
          <p:cNvPr id="6" name="Picture 4" descr="C:\Users\tokumasu\Desktop\Nakama1_2nd\illustration-web\ch8\la_08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6767" y="5087722"/>
            <a:ext cx="949509" cy="1119324"/>
          </a:xfrm>
          <a:prstGeom prst="rect">
            <a:avLst/>
          </a:prstGeom>
          <a:noFill/>
        </p:spPr>
      </p:pic>
      <p:pic>
        <p:nvPicPr>
          <p:cNvPr id="8" name="Picture 6" descr="C:\Users\tokumasu\Desktop\Nakama1_2nd\illustration-web\ch8\la_08_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156" y="5214938"/>
            <a:ext cx="667132" cy="1135057"/>
          </a:xfrm>
          <a:prstGeom prst="rect">
            <a:avLst/>
          </a:prstGeom>
          <a:noFill/>
        </p:spPr>
      </p:pic>
      <p:pic>
        <p:nvPicPr>
          <p:cNvPr id="9" name="Picture 7" descr="C:\Users\tokumasu\Desktop\Nakama1_2nd\illustration-web\ch8\la_08_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81631"/>
            <a:ext cx="890716" cy="968364"/>
          </a:xfrm>
          <a:prstGeom prst="rect">
            <a:avLst/>
          </a:prstGeom>
          <a:noFill/>
        </p:spPr>
      </p:pic>
      <p:pic>
        <p:nvPicPr>
          <p:cNvPr id="11" name="Picture 9" descr="C:\Users\tokumasu\Desktop\Nakama1_2nd\illustration-web\ch8\la_08_4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1367" y="5387986"/>
            <a:ext cx="1026658" cy="968364"/>
          </a:xfrm>
          <a:prstGeom prst="rect">
            <a:avLst/>
          </a:prstGeom>
          <a:noFill/>
        </p:spPr>
      </p:pic>
      <p:pic>
        <p:nvPicPr>
          <p:cNvPr id="12" name="Picture 10" descr="C:\Users\tokumasu\Desktop\Nakama1_2nd\illustration-web\ch8\la_08_4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26564" y="5209984"/>
            <a:ext cx="604187" cy="978439"/>
          </a:xfrm>
          <a:prstGeom prst="rect">
            <a:avLst/>
          </a:prstGeom>
          <a:noFill/>
        </p:spPr>
      </p:pic>
      <p:pic>
        <p:nvPicPr>
          <p:cNvPr id="13" name="Picture 11" descr="C:\Users\tokumasu\Desktop\Nakama1_2nd\illustration-web\ch8\la_08_3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88925" y="5087722"/>
            <a:ext cx="709856" cy="1105655"/>
          </a:xfrm>
          <a:prstGeom prst="rect">
            <a:avLst/>
          </a:prstGeom>
          <a:noFill/>
        </p:spPr>
      </p:pic>
      <p:pic>
        <p:nvPicPr>
          <p:cNvPr id="14" name="Picture 6" descr="C:\Users\tokumasu\Desktop\Nakama1_2nd\illustration-web\ch8\la_08_1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17553" y="5214938"/>
            <a:ext cx="842935" cy="978439"/>
          </a:xfrm>
          <a:prstGeom prst="rect">
            <a:avLst/>
          </a:prstGeom>
          <a:noFill/>
        </p:spPr>
      </p:pic>
      <p:pic>
        <p:nvPicPr>
          <p:cNvPr id="15" name="Picture 10" descr="C:\Users\tokumasu\Desktop\Nakama1_2nd\illustration-web\ch8\la_08_5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61750" y="5209984"/>
            <a:ext cx="762721" cy="887790"/>
          </a:xfrm>
          <a:prstGeom prst="rect">
            <a:avLst/>
          </a:prstGeom>
          <a:noFill/>
        </p:spPr>
      </p:pic>
      <p:pic>
        <p:nvPicPr>
          <p:cNvPr id="16" name="Picture 12" descr="C:\Users\tokumasu\Desktop\Nakama1_2nd\illustration-web\ch8\la_08_52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936276" y="5381631"/>
            <a:ext cx="1043847" cy="640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</a:t>
            </a:r>
            <a:r>
              <a:rPr lang="ja-JP" altLang="en-US" sz="2800" smtClean="0"/>
              <a:t>ぽう３：</a:t>
            </a:r>
            <a:r>
              <a:rPr lang="en-US" altLang="ja-JP" sz="2800" dirty="0" smtClean="0"/>
              <a:t>	Expressing quantities with numbers and the counters </a:t>
            </a:r>
            <a:r>
              <a:rPr lang="ja-JP" altLang="en-US" sz="2800" smtClean="0"/>
              <a:t>まい</a:t>
            </a:r>
            <a:r>
              <a:rPr lang="en-US" altLang="ja-JP" sz="2800" dirty="0" smtClean="0"/>
              <a:t>,</a:t>
            </a:r>
            <a:r>
              <a:rPr lang="ja-JP" altLang="en-US" sz="2800" smtClean="0"/>
              <a:t>本</a:t>
            </a:r>
            <a:r>
              <a:rPr lang="en-US" altLang="ja-JP" sz="2800" dirty="0" smtClean="0"/>
              <a:t>,</a:t>
            </a:r>
            <a:r>
              <a:rPr lang="ja-JP" altLang="en-US" sz="2800" smtClean="0"/>
              <a:t>ひき</a:t>
            </a:r>
            <a:r>
              <a:rPr lang="en-US" altLang="ja-JP" sz="2800" dirty="0" smtClean="0"/>
              <a:t>,and </a:t>
            </a:r>
            <a:r>
              <a:rPr lang="ja-JP" altLang="en-US" sz="2800" smtClean="0"/>
              <a:t>さつ</a:t>
            </a:r>
            <a:r>
              <a:rPr lang="en-US" altLang="ja-JP" sz="2800" dirty="0" smtClean="0"/>
              <a:t> </a:t>
            </a:r>
            <a:endParaRPr lang="ja-JP" alt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51" y="1776023"/>
            <a:ext cx="5960625" cy="393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3776" y="1776023"/>
            <a:ext cx="1691850" cy="361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57188" y="1428750"/>
            <a:ext cx="8286750" cy="52476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 dirty="0" smtClean="0"/>
              <a:t>Counter expressions come immediately after the object and its particle.</a:t>
            </a:r>
          </a:p>
          <a:p>
            <a:pPr>
              <a:lnSpc>
                <a:spcPct val="90000"/>
              </a:lnSpc>
              <a:buNone/>
            </a:pPr>
            <a:endParaRPr lang="en-US" altLang="ja-JP" sz="2400" dirty="0" smtClean="0"/>
          </a:p>
          <a:p>
            <a:pPr lvl="1">
              <a:lnSpc>
                <a:spcPct val="90000"/>
              </a:lnSpc>
            </a:pP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じしょを　かいました。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(1)</a:t>
            </a:r>
            <a:endParaRPr lang="ja-JP" altLang="en-US" smtClean="0">
              <a:latin typeface="DFPKyoKaSho-W4" pitchFamily="18" charset="-128"/>
              <a:ea typeface="DFPKyoKaSho-W4" pitchFamily="18" charset="-128"/>
            </a:endParaRPr>
          </a:p>
          <a:p>
            <a:pPr lvl="1">
              <a:lnSpc>
                <a:spcPct val="90000"/>
              </a:lnSpc>
            </a:pP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じしょを　</a:t>
            </a:r>
            <a:r>
              <a:rPr lang="ja-JP" altLang="en-US" smtClean="0">
                <a:solidFill>
                  <a:srgbClr val="FD0306"/>
                </a:solidFill>
                <a:latin typeface="DFPKyoKaSho-W4" pitchFamily="18" charset="-128"/>
                <a:ea typeface="DFPKyoKaSho-W4" pitchFamily="18" charset="-128"/>
              </a:rPr>
              <a:t>いっさつ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　かいました。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ja-JP" altLang="en-US" smtClean="0">
              <a:latin typeface="DFPKyoKaSho-W4" pitchFamily="18" charset="-128"/>
              <a:ea typeface="DFPKyoKaSho-W4" pitchFamily="18" charset="-128"/>
            </a:endParaRPr>
          </a:p>
          <a:p>
            <a:pPr lvl="1">
              <a:lnSpc>
                <a:spcPct val="90000"/>
              </a:lnSpc>
            </a:pP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いぬが　ここに　います。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(3)</a:t>
            </a:r>
            <a:endParaRPr lang="ja-JP" altLang="en-US" smtClean="0">
              <a:latin typeface="DFPKyoKaSho-W4" pitchFamily="18" charset="-128"/>
              <a:ea typeface="DFPKyoKaSho-W4" pitchFamily="18" charset="-128"/>
            </a:endParaRPr>
          </a:p>
          <a:p>
            <a:pPr lvl="1">
              <a:lnSpc>
                <a:spcPct val="90000"/>
              </a:lnSpc>
            </a:pP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いぬが　</a:t>
            </a:r>
            <a:r>
              <a:rPr lang="ja-JP" altLang="en-US" smtClean="0">
                <a:solidFill>
                  <a:srgbClr val="FD0306"/>
                </a:solidFill>
                <a:latin typeface="DFPKyoKaSho-W4" pitchFamily="18" charset="-128"/>
                <a:ea typeface="DFPKyoKaSho-W4" pitchFamily="18" charset="-128"/>
              </a:rPr>
              <a:t>さんびき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　ここに　います。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 lvl="1">
              <a:lnSpc>
                <a:spcPct val="90000"/>
              </a:lnSpc>
              <a:buFont typeface="Wingdings 2" pitchFamily="18" charset="2"/>
              <a:buNone/>
            </a:pPr>
            <a:endParaRPr lang="ja-JP" altLang="en-US" smtClean="0">
              <a:latin typeface="DFPKyoKaSho-W4" pitchFamily="18" charset="-128"/>
              <a:ea typeface="DFPKyoKaSho-W4" pitchFamily="18" charset="-128"/>
            </a:endParaRPr>
          </a:p>
          <a:p>
            <a:pPr lvl="1">
              <a:lnSpc>
                <a:spcPct val="90000"/>
              </a:lnSpc>
            </a:pP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ネクタイを　下さい。</a:t>
            </a:r>
            <a:r>
              <a:rPr lang="en-US" altLang="ja-JP" dirty="0" smtClean="0">
                <a:latin typeface="DFPKyoKaSho-W4" pitchFamily="18" charset="-128"/>
                <a:ea typeface="DFPKyoKaSho-W4" pitchFamily="18" charset="-128"/>
              </a:rPr>
              <a:t>(1)</a:t>
            </a:r>
            <a:endParaRPr lang="ja-JP" altLang="en-US" smtClean="0">
              <a:latin typeface="DFPKyoKaSho-W4" pitchFamily="18" charset="-128"/>
              <a:ea typeface="DFPKyoKaSho-W4" pitchFamily="18" charset="-128"/>
            </a:endParaRPr>
          </a:p>
          <a:p>
            <a:pPr lvl="1">
              <a:lnSpc>
                <a:spcPct val="90000"/>
              </a:lnSpc>
            </a:pP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ネクタイを　</a:t>
            </a:r>
            <a:r>
              <a:rPr lang="ja-JP" altLang="en-US" smtClean="0">
                <a:solidFill>
                  <a:srgbClr val="FD0306"/>
                </a:solidFill>
                <a:latin typeface="DFPKyoKaSho-W4" pitchFamily="18" charset="-128"/>
                <a:ea typeface="DFPKyoKaSho-W4" pitchFamily="18" charset="-128"/>
              </a:rPr>
              <a:t>いっぽん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　下さい。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smtClean="0"/>
              <a:t>ぶんぽう３</a:t>
            </a:r>
            <a:r>
              <a:rPr lang="en-US" altLang="ja-JP" sz="2800" dirty="0" smtClean="0"/>
              <a:t>/4</a:t>
            </a:r>
            <a:r>
              <a:rPr lang="ja-JP" altLang="en-US" sz="2800" smtClean="0"/>
              <a:t>：</a:t>
            </a:r>
            <a:r>
              <a:rPr lang="en-US" altLang="ja-JP" sz="2800" dirty="0" smtClean="0"/>
              <a:t>	Expressing quantities </a:t>
            </a:r>
            <a:br>
              <a:rPr lang="en-US" altLang="ja-JP" sz="2800" dirty="0" smtClean="0"/>
            </a:br>
            <a:r>
              <a:rPr lang="en-US" altLang="ja-JP" sz="2800" dirty="0" smtClean="0"/>
              <a:t>					</a:t>
            </a:r>
            <a:r>
              <a:rPr lang="ja-JP" altLang="en-US" sz="2800" smtClean="0"/>
              <a:t>まい</a:t>
            </a:r>
            <a:r>
              <a:rPr lang="en-US" altLang="ja-JP" sz="2800" dirty="0" smtClean="0"/>
              <a:t>, </a:t>
            </a:r>
            <a:r>
              <a:rPr lang="ja-JP" altLang="en-US" sz="2800" smtClean="0"/>
              <a:t>本</a:t>
            </a:r>
            <a:r>
              <a:rPr lang="en-US" altLang="ja-JP" sz="2800" dirty="0" smtClean="0"/>
              <a:t>, </a:t>
            </a:r>
            <a:r>
              <a:rPr lang="ja-JP" altLang="en-US" sz="2800" smtClean="0"/>
              <a:t>ひき</a:t>
            </a:r>
            <a:r>
              <a:rPr lang="en-US" altLang="ja-JP" sz="2800" dirty="0" smtClean="0"/>
              <a:t>, </a:t>
            </a:r>
            <a:r>
              <a:rPr lang="ja-JP" altLang="en-US" sz="2800" smtClean="0"/>
              <a:t>さつ </a:t>
            </a:r>
            <a:r>
              <a:rPr lang="en-US" altLang="ja-JP" sz="2800" dirty="0" smtClean="0"/>
              <a:t>and </a:t>
            </a:r>
            <a:r>
              <a:rPr lang="ja-JP" altLang="en-US" sz="2800" smtClean="0"/>
              <a:t>つ</a:t>
            </a:r>
            <a:r>
              <a:rPr lang="en-US" altLang="ja-JP" sz="2800" dirty="0" smtClean="0"/>
              <a:t> 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00416" y="1524000"/>
            <a:ext cx="8486384" cy="5334000"/>
          </a:xfrm>
        </p:spPr>
        <p:txBody>
          <a:bodyPr>
            <a:normAutofit/>
          </a:bodyPr>
          <a:lstStyle/>
          <a:p>
            <a:pPr marL="609600" indent="-609600"/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Ex. 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ネクタイ</a:t>
            </a:r>
            <a:r>
              <a:rPr lang="en-US" altLang="ja-JP" sz="2800" dirty="0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(1)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</a:t>
            </a:r>
          </a:p>
          <a:p>
            <a:pPr marL="609600" indent="-609600"/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→　ネクタイ</a:t>
            </a:r>
            <a:r>
              <a:rPr lang="ja-JP" altLang="en-US" sz="28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を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u="sng" smtClean="0">
                <a:solidFill>
                  <a:srgbClr val="00B0F0"/>
                </a:solidFill>
                <a:latin typeface="DFPKyoKaSho-W4" pitchFamily="18" charset="-128"/>
                <a:ea typeface="DFPKyoKaSho-W4" pitchFamily="18" charset="-128"/>
              </a:rPr>
              <a:t>いっぽん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ja-JP" altLang="en-US" sz="2800" u="sng" smtClean="0">
                <a:latin typeface="DFPKyoKaSho-W4" pitchFamily="18" charset="-128"/>
                <a:ea typeface="DFPKyoKaSho-W4" pitchFamily="18" charset="-128"/>
              </a:rPr>
              <a:t>下さい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/>
            <a:endParaRPr lang="ja-JP" altLang="en-US" sz="2800" smtClean="0">
              <a:latin typeface="DFPKyoKaSho-W4" pitchFamily="18" charset="-128"/>
              <a:ea typeface="DFPKyoKaSho-W4" pitchFamily="18" charset="-128"/>
            </a:endParaRPr>
          </a:p>
          <a:p>
            <a:pPr marL="609600" indent="-609600"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シャツ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(7)						6. 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ノート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(4)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ビール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(5)						7. 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けしごむ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(2)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オレンジ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(10)					8. 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ベルト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(1)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えんぴつ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(3)					9. 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たまご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(8)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いぬ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(1)							10. CD(6)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8966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/4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：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Expressing quantities 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	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まい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本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ひき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さつ 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つ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95808" y="3144033"/>
            <a:ext cx="155322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ななまい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95808" y="3665765"/>
            <a:ext cx="155322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ごほん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5808" y="4196219"/>
            <a:ext cx="155322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とお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5808" y="4759890"/>
            <a:ext cx="155322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さんぼん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95808" y="5285984"/>
            <a:ext cx="155322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いっぴき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28871" y="3144033"/>
            <a:ext cx="155322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よんさつ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28871" y="3665765"/>
            <a:ext cx="155322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ふたつ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28871" y="4196219"/>
            <a:ext cx="155322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いっぽん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28871" y="4759890"/>
            <a:ext cx="155322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やっつ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28871" y="5285984"/>
            <a:ext cx="1553228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ろくまい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22515-E589-4129-98D1-E56E1A18E544}" type="slidenum">
              <a:rPr lang="en-US" altLang="ja-JP"/>
              <a:pPr/>
              <a:t>19</a:t>
            </a:fld>
            <a:endParaRPr lang="en-US" altLang="ja-JP" dirty="0"/>
          </a:p>
        </p:txBody>
      </p:sp>
      <p:pic>
        <p:nvPicPr>
          <p:cNvPr id="110596" name="Picture 4" descr="ch8-counter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9426" y="3215299"/>
            <a:ext cx="4872623" cy="3547175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89660" y="2746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ぶんぽう３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/4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：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Expressing quantities </a:t>
            </a:r>
            <a:b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	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まい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本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ひき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さつ 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</a:t>
            </a:r>
            <a:r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つ</a:t>
            </a:r>
            <a:r>
              <a:rPr kumimoji="0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758" y="1417638"/>
            <a:ext cx="73590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Ａ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：　（　　　　　）は　どこに　ありますか。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  <a:sym typeface="Wingdings" pitchFamily="2" charset="2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Ｂ：　（　　　　　）に　あります。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  <a:sym typeface="Wingdings" pitchFamily="2" charset="2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Ａ：　（　　　　　）ありますか。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  <a:sym typeface="Wingdings" pitchFamily="2" charset="2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Ｂ：　（　　　　　）あります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。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1742" y="1509572"/>
            <a:ext cx="1039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まくら</a:t>
            </a:r>
            <a:endParaRPr lang="en-US" sz="20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1742" y="1878904"/>
            <a:ext cx="1804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ベッドの上</a:t>
            </a:r>
            <a:endParaRPr lang="en-US" sz="20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1743" y="2248236"/>
            <a:ext cx="1039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いくつ</a:t>
            </a:r>
            <a:endParaRPr lang="en-US" sz="20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1743" y="2617568"/>
            <a:ext cx="1039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ふたつ</a:t>
            </a:r>
            <a:endParaRPr lang="en-US" sz="2000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たんご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</a:t>
            </a:r>
            <a:r>
              <a:rPr lang="ja-JP" altLang="en-US" sz="2800" smtClean="0"/>
              <a:t>ぽう５：</a:t>
            </a:r>
            <a:r>
              <a:rPr lang="en-US" altLang="ja-JP" sz="2800" dirty="0" smtClean="0"/>
              <a:t>	Talking about prices using </a:t>
            </a:r>
            <a:r>
              <a:rPr lang="ja-JP" altLang="en-US" sz="2800" smtClean="0"/>
              <a:t>円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			Indicating floor levels with </a:t>
            </a:r>
            <a:r>
              <a:rPr lang="ja-JP" altLang="en-US" sz="2800" smtClean="0"/>
              <a:t>かい</a:t>
            </a:r>
            <a:endParaRPr lang="ja-JP" alt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B. Indicating floor levels with </a:t>
            </a:r>
            <a:r>
              <a:rPr lang="ja-JP" altLang="en-US" smtClean="0"/>
              <a:t>かい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751" y="2258724"/>
            <a:ext cx="6014967" cy="117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752" y="3616037"/>
            <a:ext cx="4188610" cy="218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日本語の　先生の　オフィスは　なんかいに　ありますか。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がくしょくは　なんかいに　ありますか。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ピアノは　なんかいに　ありますか。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カフェ　ビビアンは　なんかいに　ありますか。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としょかんは　なんかいに　ありますか。</a:t>
            </a:r>
            <a:endParaRPr 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</a:t>
            </a:r>
            <a:r>
              <a:rPr lang="ja-JP" altLang="en-US" sz="2800" smtClean="0"/>
              <a:t>ぽう５：</a:t>
            </a:r>
            <a:r>
              <a:rPr lang="en-US" altLang="ja-JP" sz="2800" dirty="0" smtClean="0"/>
              <a:t>	Talking about prices using </a:t>
            </a:r>
            <a:r>
              <a:rPr lang="ja-JP" altLang="en-US" sz="2800" smtClean="0"/>
              <a:t>円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			Indicating floor levels with </a:t>
            </a:r>
            <a:r>
              <a:rPr lang="ja-JP" altLang="en-US" sz="2800" smtClean="0"/>
              <a:t>かい</a:t>
            </a:r>
            <a:endParaRPr lang="ja-JP" altLang="en-US" sz="28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188" y="4628310"/>
            <a:ext cx="4017915" cy="209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9546" y="4844732"/>
            <a:ext cx="2444660" cy="183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</a:t>
            </a:r>
            <a:r>
              <a:rPr lang="ja-JP" altLang="en-US" sz="2800" smtClean="0"/>
              <a:t>ぽう５：</a:t>
            </a:r>
            <a:r>
              <a:rPr lang="en-US" altLang="ja-JP" sz="2800" dirty="0" smtClean="0"/>
              <a:t>	Talking about prices using </a:t>
            </a:r>
            <a:r>
              <a:rPr lang="ja-JP" altLang="en-US" sz="2800" smtClean="0"/>
              <a:t>円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			Indicating floor levels with </a:t>
            </a:r>
            <a:r>
              <a:rPr lang="ja-JP" altLang="en-US" sz="2800" smtClean="0"/>
              <a:t>かい</a:t>
            </a:r>
            <a:endParaRPr lang="ja-JP" altLang="en-US" sz="2800" dirty="0"/>
          </a:p>
        </p:txBody>
      </p:sp>
      <p:pic>
        <p:nvPicPr>
          <p:cNvPr id="8" name="Picture 2" descr="C:\Users\tokumasu\Desktop\Nakama1_2nd\illustration-web\ch8\departmentstore-flo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222" y="1578279"/>
            <a:ext cx="5211036" cy="4898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</a:t>
            </a:r>
            <a:r>
              <a:rPr lang="ja-JP" altLang="en-US" sz="2800" smtClean="0"/>
              <a:t>ぽう５：</a:t>
            </a:r>
            <a:r>
              <a:rPr lang="en-US" altLang="ja-JP" sz="2800" dirty="0" smtClean="0"/>
              <a:t>	Talking about prices using </a:t>
            </a:r>
            <a:r>
              <a:rPr lang="ja-JP" altLang="en-US" sz="2800" smtClean="0"/>
              <a:t>円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			Indicating floor levels with </a:t>
            </a:r>
            <a:r>
              <a:rPr lang="ja-JP" altLang="en-US" sz="2800" smtClean="0"/>
              <a:t>かい</a:t>
            </a:r>
            <a:endParaRPr lang="ja-JP" altLang="en-US" sz="2800" dirty="0"/>
          </a:p>
        </p:txBody>
      </p:sp>
      <p:pic>
        <p:nvPicPr>
          <p:cNvPr id="6" name="Picture 5" descr="C:\Users\tokumasu\Desktop\Nakama1_2nd\illustration-web\ch8\la_08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170" y="3830307"/>
            <a:ext cx="2604269" cy="2688881"/>
          </a:xfrm>
          <a:prstGeom prst="rect">
            <a:avLst/>
          </a:prstGeom>
          <a:noFill/>
        </p:spPr>
      </p:pic>
      <p:pic>
        <p:nvPicPr>
          <p:cNvPr id="7" name="Picture 2" descr="C:\Users\tokumasu\Desktop\Nakama1_2nd\illustration-web\ch8\departmentstore-flo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912" y="4201587"/>
            <a:ext cx="2680931" cy="25198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32549" y="4201587"/>
            <a:ext cx="2167001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>
                <a:latin typeface="DFPKyoKaSho-W4" pitchFamily="18" charset="-128"/>
                <a:ea typeface="DFPKyoKaSho-W4" pitchFamily="18" charset="-128"/>
              </a:rPr>
              <a:t>あんないがかり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en-US" sz="1600" dirty="0" smtClean="0"/>
              <a:t>(information assistant)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15032" y="5574082"/>
            <a:ext cx="1175358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smtClean="0">
                <a:latin typeface="DFPKyoKaSho-W4" pitchFamily="18" charset="-128"/>
                <a:ea typeface="DFPKyoKaSho-W4" pitchFamily="18" charset="-128"/>
              </a:rPr>
              <a:t>上田さん</a:t>
            </a:r>
            <a:endParaRPr lang="en-US" altLang="ja-JP" sz="1600" dirty="0" smtClean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753644"/>
            <a:ext cx="9294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あんないがかり：いらっしゃいませ。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上田さん：</a:t>
            </a: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</a:rPr>
              <a:t>	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　すみません。（　　　　　　　　）は　どこに　ありますか。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000" smtClean="0">
                <a:latin typeface="DFPKyoKaSho-W4" pitchFamily="18" charset="-128"/>
                <a:ea typeface="DFPKyoKaSho-W4" pitchFamily="18" charset="-128"/>
              </a:rPr>
              <a:t>あんないがかり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：（　　　　　）は　（　　　　　）でございます。</a:t>
            </a:r>
            <a:endParaRPr lang="en-US" altLang="ja-JP" sz="2000" dirty="0" smtClean="0">
              <a:latin typeface="DFPKyoKaSho-W4" pitchFamily="18" charset="-128"/>
              <a:ea typeface="DFPKyoKaSho-W4" pitchFamily="18" charset="-128"/>
              <a:sym typeface="Wingdings" pitchFamily="2" charset="2"/>
            </a:endParaRPr>
          </a:p>
          <a:p>
            <a:r>
              <a:rPr lang="ja-JP" altLang="en-US" sz="200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上田さん：　</a:t>
            </a:r>
            <a:r>
              <a:rPr lang="en-US" altLang="ja-JP" sz="2000" dirty="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	</a:t>
            </a:r>
            <a:r>
              <a:rPr lang="ja-JP" altLang="en-US" sz="2000" smtClean="0">
                <a:latin typeface="DFPKyoKaSho-W4" pitchFamily="18" charset="-128"/>
                <a:ea typeface="DFPKyoKaSho-W4" pitchFamily="18" charset="-128"/>
                <a:sym typeface="Wingdings" pitchFamily="2" charset="2"/>
              </a:rPr>
              <a:t>　（　　　　　）ですね。どうもありがとう</a:t>
            </a:r>
            <a:r>
              <a:rPr lang="ja-JP" altLang="en-US" sz="2000" smtClean="0">
                <a:sym typeface="Wingdings" pitchFamily="2" charset="2"/>
              </a:rPr>
              <a:t>。</a:t>
            </a:r>
            <a:endParaRPr lang="en-US" altLang="ja-JP" sz="20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984172" y="2109737"/>
            <a:ext cx="181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かばんうりば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8794" y="2462192"/>
            <a:ext cx="181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かばんうりば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28458" y="2462192"/>
            <a:ext cx="181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いっかい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0862" y="2707751"/>
            <a:ext cx="181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いっかい</a:t>
            </a:r>
            <a:endParaRPr lang="en-US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</a:t>
            </a:r>
            <a:r>
              <a:rPr lang="ja-JP" altLang="en-US" sz="2800" smtClean="0"/>
              <a:t>ぽう５：</a:t>
            </a:r>
            <a:r>
              <a:rPr lang="en-US" altLang="ja-JP" sz="2800" dirty="0" smtClean="0"/>
              <a:t>	Talking about prices using </a:t>
            </a:r>
            <a:r>
              <a:rPr lang="ja-JP" altLang="en-US" sz="2800" smtClean="0"/>
              <a:t>円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			Indicating floor levels with </a:t>
            </a:r>
            <a:r>
              <a:rPr lang="ja-JP" altLang="en-US" sz="2800" smtClean="0"/>
              <a:t>かい</a:t>
            </a:r>
            <a:endParaRPr lang="ja-JP" altLang="en-US" sz="28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A. Asking about and starting price with </a:t>
            </a:r>
            <a:r>
              <a:rPr lang="ja-JP" altLang="en-US" dirty="0" smtClean="0"/>
              <a:t>円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363" y="2347913"/>
            <a:ext cx="8009437" cy="353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P79 Activity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231" y="1781174"/>
            <a:ext cx="6333841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4D47-AF73-4C0D-AB15-C53369D74BD1}" type="slidenum">
              <a:rPr lang="en-US" altLang="ja-JP"/>
              <a:pPr/>
              <a:t>26</a:t>
            </a:fld>
            <a:endParaRPr lang="en-US" altLang="ja-JP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5440362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ja-JP" altLang="en-US" sz="3600">
                <a:ea typeface="ＭＳ Ｐゴシック" pitchFamily="48" charset="-128"/>
              </a:rPr>
              <a:t>　</a:t>
            </a:r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よんでみましょう！</a:t>
            </a:r>
            <a:r>
              <a:rPr lang="en-US" altLang="ja-JP" sz="3600" dirty="0" smtClean="0">
                <a:latin typeface="DFPKyoKaSho-W4" pitchFamily="18" charset="-128"/>
                <a:ea typeface="DFPKyoKaSho-W4" pitchFamily="18" charset="-128"/>
              </a:rPr>
              <a:t>  </a:t>
            </a:r>
          </a:p>
          <a:p>
            <a:pPr>
              <a:buFontTx/>
              <a:buNone/>
            </a:pPr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ja-JP" sz="36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五</a:t>
            </a:r>
            <a:r>
              <a:rPr lang="ja-JP" altLang="en-US" sz="3600">
                <a:latin typeface="DFPKyoKaSho-W4" pitchFamily="18" charset="-128"/>
                <a:ea typeface="DFPKyoKaSho-W4" pitchFamily="18" charset="-128"/>
              </a:rPr>
              <a:t>十六円</a:t>
            </a:r>
          </a:p>
          <a:p>
            <a:pPr>
              <a:buFontTx/>
              <a:buNone/>
            </a:pPr>
            <a:r>
              <a:rPr lang="ja-JP" altLang="en-US" sz="360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ja-JP" sz="36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二</a:t>
            </a:r>
            <a:r>
              <a:rPr lang="ja-JP" altLang="en-US" sz="3600">
                <a:latin typeface="DFPKyoKaSho-W4" pitchFamily="18" charset="-128"/>
                <a:ea typeface="DFPKyoKaSho-W4" pitchFamily="18" charset="-128"/>
              </a:rPr>
              <a:t>百三十七円</a:t>
            </a:r>
          </a:p>
          <a:p>
            <a:pPr>
              <a:buFontTx/>
              <a:buNone/>
            </a:pPr>
            <a:r>
              <a:rPr lang="ja-JP" altLang="en-US" sz="360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ja-JP" sz="36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四</a:t>
            </a:r>
            <a:r>
              <a:rPr lang="ja-JP" altLang="en-US" sz="3600">
                <a:latin typeface="DFPKyoKaSho-W4" pitchFamily="18" charset="-128"/>
                <a:ea typeface="DFPKyoKaSho-W4" pitchFamily="18" charset="-128"/>
              </a:rPr>
              <a:t>百六十九円</a:t>
            </a:r>
          </a:p>
          <a:p>
            <a:pPr>
              <a:buFontTx/>
              <a:buNone/>
            </a:pPr>
            <a:r>
              <a:rPr lang="ja-JP" altLang="en-US" sz="360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ja-JP" sz="36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五</a:t>
            </a:r>
            <a:r>
              <a:rPr lang="ja-JP" altLang="en-US" sz="3600">
                <a:latin typeface="DFPKyoKaSho-W4" pitchFamily="18" charset="-128"/>
                <a:ea typeface="DFPKyoKaSho-W4" pitchFamily="18" charset="-128"/>
              </a:rPr>
              <a:t>百八十四円</a:t>
            </a:r>
          </a:p>
          <a:p>
            <a:pPr>
              <a:buFontTx/>
              <a:buNone/>
            </a:pPr>
            <a:r>
              <a:rPr lang="ja-JP" altLang="en-US" sz="360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ja-JP" sz="36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千</a:t>
            </a:r>
            <a:r>
              <a:rPr lang="ja-JP" altLang="en-US" sz="3600">
                <a:latin typeface="DFPKyoKaSho-W4" pitchFamily="18" charset="-128"/>
                <a:ea typeface="DFPKyoKaSho-W4" pitchFamily="18" charset="-128"/>
              </a:rPr>
              <a:t>八百六十三円</a:t>
            </a:r>
          </a:p>
          <a:p>
            <a:pPr>
              <a:buFontTx/>
              <a:buNone/>
            </a:pPr>
            <a:r>
              <a:rPr lang="ja-JP" altLang="en-US" sz="360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ja-JP" sz="36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三</a:t>
            </a:r>
            <a:r>
              <a:rPr lang="ja-JP" altLang="en-US" sz="3600">
                <a:latin typeface="DFPKyoKaSho-W4" pitchFamily="18" charset="-128"/>
                <a:ea typeface="DFPKyoKaSho-W4" pitchFamily="18" charset="-128"/>
              </a:rPr>
              <a:t>千七百六十四</a:t>
            </a:r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円</a:t>
            </a:r>
            <a:endParaRPr lang="en-US" altLang="ja-JP" sz="3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Tx/>
              <a:buNone/>
            </a:pPr>
            <a:r>
              <a:rPr lang="en-US" altLang="ja-JP" sz="36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z="3600" smtClean="0">
                <a:latin typeface="DFPKyoKaSho-W4" pitchFamily="18" charset="-128"/>
                <a:ea typeface="DFPKyoKaSho-W4" pitchFamily="18" charset="-128"/>
              </a:rPr>
              <a:t>五万八千九百三十一円</a:t>
            </a:r>
            <a:endParaRPr lang="en-US" altLang="ja-JP" sz="36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Tx/>
              <a:buNone/>
            </a:pPr>
            <a:endParaRPr lang="ja-JP" altLang="en-US" sz="360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966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ja-JP" altLang="en-US" sz="2800" dirty="0" smtClean="0"/>
              <a:t>ぶん</a:t>
            </a:r>
            <a:r>
              <a:rPr lang="ja-JP" altLang="en-US" sz="2800" smtClean="0"/>
              <a:t>ぽう５：</a:t>
            </a:r>
            <a:r>
              <a:rPr lang="en-US" altLang="ja-JP" sz="2800" dirty="0" smtClean="0"/>
              <a:t>	Talking about prices using </a:t>
            </a:r>
            <a:r>
              <a:rPr lang="ja-JP" altLang="en-US" sz="2800" smtClean="0"/>
              <a:t>円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				Indicating floor levels with </a:t>
            </a:r>
            <a:r>
              <a:rPr lang="ja-JP" altLang="en-US" sz="2800" smtClean="0"/>
              <a:t>かい</a:t>
            </a:r>
            <a:endParaRPr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F374E-D1D6-40E9-9DBD-F43D821ADB9B}" type="slidenum">
              <a:rPr lang="en-US" altLang="ja-JP"/>
              <a:pPr/>
              <a:t>27</a:t>
            </a:fld>
            <a:endParaRPr lang="en-US" altLang="ja-JP" dirty="0"/>
          </a:p>
        </p:txBody>
      </p:sp>
      <p:pic>
        <p:nvPicPr>
          <p:cNvPr id="112644" name="Picture 4" descr="ch8-coutner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0"/>
            <a:ext cx="4933950" cy="6494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0924A-5E0A-44EF-9339-1FD0A5F14CE7}" type="slidenum">
              <a:rPr lang="en-US" altLang="ja-JP"/>
              <a:pPr/>
              <a:t>28</a:t>
            </a:fld>
            <a:endParaRPr lang="en-US" altLang="ja-JP" dirty="0"/>
          </a:p>
        </p:txBody>
      </p:sp>
      <p:pic>
        <p:nvPicPr>
          <p:cNvPr id="63490" name="Picture 2" descr="C:\Users\tokumasu\Desktop\____ 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0"/>
            <a:ext cx="48431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013450"/>
            <a:ext cx="2133600" cy="365125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676400"/>
          <a:ext cx="9144000" cy="2865120"/>
        </p:xfrm>
        <a:graphic>
          <a:graphicData uri="http://schemas.openxmlformats.org/drawingml/2006/table">
            <a:tbl>
              <a:tblPr/>
              <a:tblGrid>
                <a:gridCol w="825500"/>
                <a:gridCol w="1574800"/>
                <a:gridCol w="2044700"/>
                <a:gridCol w="2159000"/>
                <a:gridCol w="2540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Dict. Form</a:t>
                      </a: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Present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Past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affirmative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negative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affirmative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ea typeface="MS PMincho" pitchFamily="18" charset="-128"/>
                        </a:rPr>
                        <a:t>negative</a:t>
                      </a: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する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かう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ねる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DFPKyoKaSho-W4" pitchFamily="18" charset="-128"/>
                          <a:ea typeface="DFPKyoKaSho-W4" pitchFamily="18" charset="-128"/>
                        </a:rPr>
                        <a:t>いく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ea typeface="MS PMincho" pitchFamily="1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62200" y="279983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し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たくない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279983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し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たい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" y="3169166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かい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たい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" y="3723164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ね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たい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" y="4172188"/>
            <a:ext cx="171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いき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たい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2200" y="31691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かい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たくない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62200" y="3723164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ね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たくない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62200" y="417218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いき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たくない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19600" y="2799834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し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たかった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19600" y="3169166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かい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たかった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19600" y="3723164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ね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たかった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9600" y="4172188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いき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たかった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53200" y="316916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かい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たくなかった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3200" y="27998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し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たくなかった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53200" y="372316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ね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たくなかった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53200" y="417218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u="sng" smtClean="0">
                <a:solidFill>
                  <a:srgbClr val="0070C0"/>
                </a:solidFill>
                <a:latin typeface="DFPKyoKaSho-W4" pitchFamily="18" charset="-128"/>
                <a:ea typeface="DFPKyoKaSho-W4" pitchFamily="18" charset="-128"/>
              </a:rPr>
              <a:t>いき</a:t>
            </a:r>
            <a:r>
              <a:rPr lang="ja-JP" altLang="en-US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たくなかった</a:t>
            </a:r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です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Ｖ</a:t>
            </a:r>
            <a:r>
              <a:rPr lang="en-US" altLang="ja-JP" dirty="0" smtClean="0"/>
              <a:t>(stem)</a:t>
            </a:r>
            <a:r>
              <a:rPr lang="ja-JP" altLang="en-US" smtClean="0"/>
              <a:t>たい　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sz="3600" dirty="0" smtClean="0"/>
              <a:t>I want (to do something)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1041400" y="4808916"/>
            <a:ext cx="7061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今週の　週末　何を　したいですか。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今週の　週末　何を　したくないですか。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デパート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7551" y="1853853"/>
            <a:ext cx="6501476" cy="471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379" y="1832974"/>
            <a:ext cx="33401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rcRect r="27499"/>
          <a:stretch>
            <a:fillRect/>
          </a:stretch>
        </p:blipFill>
        <p:spPr bwMode="auto">
          <a:xfrm>
            <a:off x="1702670" y="2530258"/>
            <a:ext cx="2173675" cy="374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mtClean="0"/>
              <a:t>店でつかうことば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(p55 Useful expressions in a store)</a:t>
            </a:r>
            <a:endParaRPr lang="en-US" sz="36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457200" y="1665962"/>
            <a:ext cx="2862197" cy="601249"/>
          </a:xfrm>
          <a:prstGeom prst="wedgeRoundRectCallout">
            <a:avLst>
              <a:gd name="adj1" fmla="val -10330"/>
              <a:gd name="adj2" fmla="val 1125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いらっしゃいませ。</a:t>
            </a:r>
            <a:endParaRPr lang="en-US" sz="2400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600" smtClean="0"/>
              <a:t>店でつかうことば</a:t>
            </a:r>
            <a:r>
              <a:rPr lang="en-US" altLang="ja-JP" sz="3600" dirty="0" smtClean="0"/>
              <a:t> (Useful expressions in a store)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(p55)</a:t>
            </a:r>
            <a:endParaRPr lang="en-US" sz="3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921" y="1606509"/>
            <a:ext cx="8471879" cy="218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158" y="4401562"/>
            <a:ext cx="3194098" cy="19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4719" y="4401562"/>
            <a:ext cx="2935117" cy="195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600" smtClean="0"/>
              <a:t>店でつかうことば</a:t>
            </a:r>
            <a:r>
              <a:rPr lang="en-US" altLang="ja-JP" sz="3600" dirty="0" smtClean="0"/>
              <a:t> (Useful expressions in a store)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(p55)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435598" y="5837129"/>
            <a:ext cx="391509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～を　みせる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44258" y="1842424"/>
            <a:ext cx="3187874" cy="849573"/>
          </a:xfrm>
          <a:prstGeom prst="wedgeRoundRectCallout">
            <a:avLst>
              <a:gd name="adj1" fmla="val 58337"/>
              <a:gd name="adj2" fmla="val 10070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このネクタイを</a:t>
            </a:r>
            <a:endParaRPr lang="en-US" altLang="ja-JP" sz="2400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みせて下さい。</a:t>
            </a:r>
            <a:endParaRPr lang="en-US" sz="2400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00250"/>
            <a:ext cx="3484123" cy="336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344" y="2116607"/>
            <a:ext cx="4076503" cy="3720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600" smtClean="0"/>
              <a:t>店でつかうことば</a:t>
            </a:r>
            <a:r>
              <a:rPr lang="en-US" altLang="ja-JP" sz="3600" dirty="0" smtClean="0"/>
              <a:t> (Useful expressions in a store)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(p55)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435598" y="5837129"/>
            <a:ext cx="391509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～を　とる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70143" y="1691820"/>
            <a:ext cx="3187874" cy="849573"/>
          </a:xfrm>
          <a:prstGeom prst="wedgeRoundRectCallout">
            <a:avLst>
              <a:gd name="adj1" fmla="val 51264"/>
              <a:gd name="adj2" fmla="val 9923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あのセーターを</a:t>
            </a:r>
            <a:endParaRPr lang="en-US" altLang="ja-JP" sz="2400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とって下さい。</a:t>
            </a:r>
            <a:endParaRPr lang="en-US" sz="2400" dirty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690" y="2467627"/>
            <a:ext cx="6500408" cy="353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600" smtClean="0"/>
              <a:t>店でつかうことば</a:t>
            </a:r>
            <a:r>
              <a:rPr lang="en-US" altLang="ja-JP" sz="3600" dirty="0" smtClean="0"/>
              <a:t> (Useful expressions in a store)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(p55)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435598" y="5837129"/>
            <a:ext cx="391509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～を　はこに　いれる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44258" y="1842424"/>
            <a:ext cx="3187874" cy="849573"/>
          </a:xfrm>
          <a:prstGeom prst="wedgeRoundRectCallout">
            <a:avLst>
              <a:gd name="adj1" fmla="val 37512"/>
              <a:gd name="adj2" fmla="val 4615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くつを　はこに　</a:t>
            </a:r>
            <a:endParaRPr lang="en-US" altLang="ja-JP" sz="2400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z="2400" smtClean="0">
                <a:solidFill>
                  <a:schemeClr val="tx1"/>
                </a:solidFill>
                <a:latin typeface="DFPKyoKaSho-W4" pitchFamily="18" charset="-128"/>
                <a:ea typeface="DFPKyoKaSho-W4" pitchFamily="18" charset="-128"/>
              </a:rPr>
              <a:t>いれて下さい。</a:t>
            </a:r>
            <a:endParaRPr lang="en-US" altLang="ja-JP" sz="2400" dirty="0" smtClean="0">
              <a:solidFill>
                <a:schemeClr val="tx1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825984"/>
            <a:ext cx="9144000" cy="4920532"/>
          </a:xfrm>
          <a:noFill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ja-JP" sz="2800" dirty="0" smtClean="0"/>
              <a:t>A= salesperson, B=customer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A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：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いらっしゃいませ。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B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：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あのう、すみませんが、そのネクタイを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		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見せて下さい。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A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：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はい、どうぞ。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B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：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ああ、いいですね。じゃあ、これを下さい。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A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：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はい、かしこまりました。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　　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あのう、おくりものですか。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B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：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ええ。すみませんが、はこに入れて下さい。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A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：</a:t>
            </a:r>
            <a:r>
              <a:rPr lang="en-US" altLang="ja-JP" sz="2800" dirty="0" smtClean="0">
                <a:latin typeface="DFPKyoKaSho-W4" pitchFamily="18" charset="-128"/>
                <a:ea typeface="DFPKyoKaSho-W4" pitchFamily="18" charset="-128"/>
              </a:rPr>
              <a:t>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かしこまりました。しょうしょうおまち下さい。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976281" y="2285999"/>
            <a:ext cx="314325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dirty="0"/>
              <a:t>Welcome.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5603081" y="4071936"/>
            <a:ext cx="2224088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dirty="0"/>
              <a:t>Please give me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926893" y="6143625"/>
            <a:ext cx="3192638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dirty="0"/>
              <a:t>Certainly / I will do it.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4174330" y="6143625"/>
            <a:ext cx="4512469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dirty="0"/>
              <a:t>Please wait a moment.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76281" y="3178969"/>
            <a:ext cx="2305538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dirty="0"/>
              <a:t>Please show me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355643" y="5120640"/>
            <a:ext cx="1763888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dirty="0"/>
              <a:t>gift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393406" y="5572124"/>
            <a:ext cx="3429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dirty="0"/>
              <a:t>Please put (it) in a box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073122" y="4643437"/>
            <a:ext cx="28575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000" dirty="0"/>
              <a:t>Certainly / I will do it.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ja-JP" altLang="en-US" sz="3600" smtClean="0"/>
              <a:t>店でつかうことば</a:t>
            </a:r>
            <a:r>
              <a:rPr lang="en-US" altLang="ja-JP" sz="3600" dirty="0" smtClean="0"/>
              <a:t> (Useful expressions in a store)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(p55)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1" grpId="0" animBg="1"/>
      <p:bldP spid="101382" grpId="0" animBg="1"/>
      <p:bldP spid="101383" grpId="0" animBg="1"/>
      <p:bldP spid="10" grpId="0" animBg="1"/>
      <p:bldP spid="11" grpId="0" animBg="1"/>
      <p:bldP spid="12" grpId="0" animBg="1"/>
      <p:bldP spid="14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8A7E7B1C1A04581D2DB75941C2F1E" ma:contentTypeVersion="0" ma:contentTypeDescription="Create a new document." ma:contentTypeScope="" ma:versionID="a3790e8be9bc78e9e33732469f90d87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DDB716-E803-415A-BFCC-638E821FF1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B9C95C5-5A60-4EB9-80EE-0B63B1654EE9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69E6E05-C248-4825-B68A-78FF0F7E9D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3911</TotalTime>
  <Words>876</Words>
  <Application>Microsoft Office PowerPoint</Application>
  <PresentationFormat>On-screen Show (4:3)</PresentationFormat>
  <Paragraphs>246</Paragraphs>
  <Slides>29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Equity</vt:lpstr>
      <vt:lpstr>にほんご JPN101</vt:lpstr>
      <vt:lpstr>たんご</vt:lpstr>
      <vt:lpstr>デパート</vt:lpstr>
      <vt:lpstr>店でつかうことば (p55 Useful expressions in a store)</vt:lpstr>
      <vt:lpstr>店でつかうことば (Useful expressions in a store) (p55)</vt:lpstr>
      <vt:lpstr>店でつかうことば (Useful expressions in a store) (p55)</vt:lpstr>
      <vt:lpstr>店でつかうことば (Useful expressions in a store) (p55)</vt:lpstr>
      <vt:lpstr>店でつかうことば (Useful expressions in a store) (p55)</vt:lpstr>
      <vt:lpstr>店でつかうことば (Useful expressions in a store) (p55)</vt:lpstr>
      <vt:lpstr>サイズ、りょう、ねだん (Size, quantity, and price) (p55)</vt:lpstr>
      <vt:lpstr>You want to buy a coat. Your budget is 10,000en.</vt:lpstr>
      <vt:lpstr>P56 Activity 12</vt:lpstr>
      <vt:lpstr>Slide 13</vt:lpstr>
      <vt:lpstr>ぶんぽう</vt:lpstr>
      <vt:lpstr>ぶんぽう３/4： Expressing quantities       まい, 本, ひき, さつ and つ </vt:lpstr>
      <vt:lpstr>ぶんぽう３： Expressing quantities with numbers and the counters まい,本,ひき,and さつ </vt:lpstr>
      <vt:lpstr>ぶんぽう３/4： Expressing quantities       まい, 本, ひき, さつ and つ </vt:lpstr>
      <vt:lpstr>Slide 18</vt:lpstr>
      <vt:lpstr>Slide 19</vt:lpstr>
      <vt:lpstr>ぶんぽう５： Talking about prices using 円     Indicating floor levels with かい</vt:lpstr>
      <vt:lpstr>ぶんぽう５： Talking about prices using 円     Indicating floor levels with かい</vt:lpstr>
      <vt:lpstr>ぶんぽう５： Talking about prices using 円     Indicating floor levels with かい</vt:lpstr>
      <vt:lpstr>ぶんぽう５： Talking about prices using 円     Indicating floor levels with かい</vt:lpstr>
      <vt:lpstr>ぶんぽう５： Talking about prices using 円     Indicating floor levels with かい</vt:lpstr>
      <vt:lpstr>P79 Activity 2</vt:lpstr>
      <vt:lpstr>ぶんぽう５： Talking about prices using 円     Indicating floor levels with かい</vt:lpstr>
      <vt:lpstr>Slide 27</vt:lpstr>
      <vt:lpstr>Slide 28</vt:lpstr>
      <vt:lpstr>Ｖ(stem)たい　  I want (to do something)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434</cp:revision>
  <dcterms:created xsi:type="dcterms:W3CDTF">2009-12-16T23:00:04Z</dcterms:created>
  <dcterms:modified xsi:type="dcterms:W3CDTF">2010-02-01T22:29:12Z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0x010100A0E8A7E7B1C1A04581D2DB75941C2F1E</vt:lpwstr>
  </property>
</Properties>
</file>