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667" r:id="rId3"/>
    <p:sldId id="730" r:id="rId4"/>
    <p:sldId id="720" r:id="rId5"/>
    <p:sldId id="719" r:id="rId6"/>
    <p:sldId id="693" r:id="rId7"/>
    <p:sldId id="734" r:id="rId8"/>
    <p:sldId id="721" r:id="rId9"/>
    <p:sldId id="707" r:id="rId10"/>
    <p:sldId id="708" r:id="rId11"/>
    <p:sldId id="737" r:id="rId12"/>
    <p:sldId id="725" r:id="rId13"/>
    <p:sldId id="697" r:id="rId14"/>
    <p:sldId id="739" r:id="rId15"/>
    <p:sldId id="698" r:id="rId16"/>
    <p:sldId id="728" r:id="rId17"/>
    <p:sldId id="729" r:id="rId18"/>
    <p:sldId id="713" r:id="rId19"/>
    <p:sldId id="715" r:id="rId20"/>
    <p:sldId id="716" r:id="rId21"/>
    <p:sldId id="717" r:id="rId22"/>
    <p:sldId id="718" r:id="rId23"/>
    <p:sldId id="700" r:id="rId24"/>
    <p:sldId id="701" r:id="rId25"/>
    <p:sldId id="740" r:id="rId26"/>
    <p:sldId id="710" r:id="rId27"/>
    <p:sldId id="712" r:id="rId28"/>
    <p:sldId id="744" r:id="rId29"/>
    <p:sldId id="711" r:id="rId30"/>
  </p:sldIdLst>
  <p:sldSz cx="9144000" cy="6858000" type="screen4x3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80" tIns="46140" rIns="92280" bIns="461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280" tIns="46140" rIns="92280" bIns="4614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80" tIns="46140" rIns="92280" bIns="461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80" tIns="46140" rIns="92280" bIns="4614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80" tIns="46140" rIns="92280" bIns="461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280" tIns="46140" rIns="92280" bIns="4614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0" tIns="46140" rIns="92280" bIns="461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280" tIns="46140" rIns="92280" bIns="461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80" tIns="46140" rIns="92280" bIns="461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80" tIns="46140" rIns="92280" bIns="4614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44398-E99F-44FB-AB79-E2D3AF763A09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880AA-1119-4EE9-87D1-26C53DBD533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5F591-C32C-41E3-BE9A-7A0CA1EC3E40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0C251-9EB6-4843-BA34-F17394A6864F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5DD82-0893-48FB-8155-E987C201C5CC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51E91-2BEA-411A-9E4F-22322A89FB3D}" type="slidenum">
              <a:rPr lang="en-US" altLang="ja-JP" smtClean="0">
                <a:ea typeface="ＭＳ Ｐゴシック" pitchFamily="-111" charset="-128"/>
              </a:rPr>
              <a:pPr/>
              <a:t>9</a:t>
            </a:fld>
            <a:endParaRPr lang="en-US" altLang="ja-JP" smtClean="0">
              <a:ea typeface="ＭＳ Ｐゴシック" pitchFamily="-111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B086-98AD-4310-91B2-D52A79133926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6CE76-AE91-4EBC-B7E8-5DB184580B9C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A7072-C7EA-45AC-88FA-7305EE98B891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Dec. 18, 2009</a:t>
            </a:r>
            <a:endParaRPr lang="en-US" altLang="ja-JP" b="1" dirty="0"/>
          </a:p>
          <a:p>
            <a:r>
              <a:rPr lang="en-US" altLang="ja-JP" b="1" dirty="0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今、日本にいます。おなかがすいたので、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/>
            </a:r>
            <a:b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</a:b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ハンバーガーを　たべたいです。どこに　いきますか。</a:t>
            </a:r>
            <a:endParaRPr lang="en-US" sz="2800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789611"/>
            <a:ext cx="8516984" cy="1018903"/>
          </a:xfrm>
        </p:spPr>
        <p:txBody>
          <a:bodyPr>
            <a:noAutofit/>
          </a:bodyPr>
          <a:lstStyle/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日本のハンバーガーは、とてもおいしいですよ！</a:t>
            </a:r>
          </a:p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マクドナルドもありますが、日本のハンバーガーショップもあります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028" y="3614507"/>
            <a:ext cx="3526973" cy="23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0555" y="3614507"/>
            <a:ext cx="3125289" cy="23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968B-A3AF-4034-8789-F008AA9863F9}" type="slidenum">
              <a:rPr lang="en-US" altLang="ja-JP"/>
              <a:pPr/>
              <a:t>11</a:t>
            </a:fld>
            <a:endParaRPr lang="en-US" altLang="ja-JP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3789" y="1684019"/>
            <a:ext cx="352044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22068" y="4597817"/>
            <a:ext cx="8765177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モ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スバーガー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は　日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本の　ゆうめいな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ハ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ンバーガーの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店で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すよ。</a:t>
            </a:r>
          </a:p>
          <a:p>
            <a:pPr>
              <a:spcBef>
                <a:spcPct val="50000"/>
              </a:spcBef>
            </a:pP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何を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たべ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ますか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。何を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のみ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ますか。好きな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たべ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もの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と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のみものを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　</a:t>
            </a:r>
            <a:endParaRPr lang="en-US" altLang="ja-JP" sz="28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かっ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てください。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モスバーガー</a:t>
            </a:r>
            <a:endParaRPr lang="en-US" sz="4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595" y="0"/>
            <a:ext cx="6335486" cy="503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719138" cy="1116012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" y="5040298"/>
            <a:ext cx="8686800" cy="181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747" y="1600200"/>
            <a:ext cx="5525588" cy="5121275"/>
          </a:xfrm>
        </p:spPr>
        <p:txBody>
          <a:bodyPr>
            <a:normAutofit/>
          </a:bodyPr>
          <a:lstStyle/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いらっしゃいませ</a:t>
            </a:r>
            <a:r>
              <a:rPr lang="en-US" altLang="ja-JP" b="1" dirty="0" smtClean="0">
                <a:latin typeface="DFGKyoKaSho-W4" pitchFamily="18" charset="-128"/>
                <a:ea typeface="DFGKyoKaSho-W4" pitchFamily="18" charset="-128"/>
              </a:rPr>
              <a:t>	</a:t>
            </a: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～を　下さい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かしこまりました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しょうしょうおまちください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ぜんぶで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～になります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おあずかりします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おかえし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" y="2532188"/>
            <a:ext cx="2130547" cy="299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1645" y="1641124"/>
            <a:ext cx="30523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1645" y="2162856"/>
            <a:ext cx="30523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Please give me </a:t>
            </a:r>
            <a:r>
              <a:rPr lang="ja-JP" altLang="en-US" smtClean="0"/>
              <a:t>～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1645" y="2873829"/>
            <a:ext cx="30523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 shall do as you say.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39543" y="3395561"/>
            <a:ext cx="30044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Please wait a moment.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9543" y="4075611"/>
            <a:ext cx="30044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together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39543" y="5238206"/>
            <a:ext cx="30044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keep or to hold temporarily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39543" y="4633742"/>
            <a:ext cx="30044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mtClean="0"/>
              <a:t>～です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39543" y="5802352"/>
            <a:ext cx="300445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Polite expression for </a:t>
            </a:r>
            <a:r>
              <a:rPr lang="en-US" i="1" dirty="0" smtClean="0"/>
              <a:t>change</a:t>
            </a:r>
          </a:p>
          <a:p>
            <a:r>
              <a:rPr lang="en-US" dirty="0" smtClean="0"/>
              <a:t>(money returned)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6811" y="444137"/>
            <a:ext cx="4598126" cy="16589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7588"/>
            <a:ext cx="9144000" cy="4387009"/>
          </a:xfrm>
          <a:solidFill>
            <a:srgbClr val="CCFFFF"/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X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：</a:t>
            </a:r>
            <a:r>
              <a:rPr lang="ja-JP" altLang="en-US" sz="2800" b="1" u="sng" smtClean="0">
                <a:latin typeface="DFGKyoKaSho-W4" pitchFamily="18" charset="-128"/>
                <a:ea typeface="DFGKyoKaSho-W4" pitchFamily="18" charset="-128"/>
              </a:rPr>
              <a:t>いらっしゃいませ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。</a:t>
            </a:r>
          </a:p>
          <a:p>
            <a:pPr eaLnBrk="1" hangingPunct="1">
              <a:buFontTx/>
              <a:buNone/>
            </a:pPr>
            <a:r>
              <a:rPr lang="en-US" altLang="ja-JP" sz="2800" b="1" dirty="0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Y</a:t>
            </a:r>
            <a:r>
              <a:rPr lang="ja-JP" altLang="en-US" sz="2800" b="1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：ハンバーガー</a:t>
            </a:r>
            <a:r>
              <a:rPr lang="ja-JP" altLang="en-US" sz="2800" b="1" u="sng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を</a:t>
            </a:r>
            <a:r>
              <a:rPr lang="ja-JP" altLang="en-US" sz="2800" b="1" smtClean="0">
                <a:solidFill>
                  <a:srgbClr val="1218FC"/>
                </a:solidFill>
                <a:latin typeface="DFGKyoKaSho-W4" pitchFamily="18" charset="-128"/>
                <a:ea typeface="DFGKyoKaSho-W4" pitchFamily="18" charset="-128"/>
              </a:rPr>
              <a:t>ひとつ</a:t>
            </a:r>
            <a:r>
              <a:rPr lang="ja-JP" altLang="en-US" sz="2800" b="1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と、アップルパイ</a:t>
            </a:r>
            <a:r>
              <a:rPr lang="ja-JP" altLang="en-US" sz="2800" b="1" u="sng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を</a:t>
            </a:r>
            <a:r>
              <a:rPr lang="ja-JP" altLang="en-US" sz="2800" b="1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ja-JP" altLang="en-US" sz="2800" b="1" smtClean="0">
                <a:solidFill>
                  <a:srgbClr val="1218FC"/>
                </a:solidFill>
                <a:latin typeface="DFGKyoKaSho-W4" pitchFamily="18" charset="-128"/>
                <a:ea typeface="DFGKyoKaSho-W4" pitchFamily="18" charset="-128"/>
              </a:rPr>
              <a:t>ひとつ</a:t>
            </a:r>
            <a:r>
              <a:rPr lang="ja-JP" altLang="en-US" sz="2800" b="1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と、シェイク</a:t>
            </a:r>
            <a:r>
              <a:rPr lang="ja-JP" altLang="en-US" sz="2800" b="1" u="sng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を</a:t>
            </a:r>
            <a:r>
              <a:rPr lang="ja-JP" altLang="en-US" sz="2800" b="1" smtClean="0">
                <a:solidFill>
                  <a:srgbClr val="1218FC"/>
                </a:solidFill>
                <a:latin typeface="DFGKyoKaSho-W4" pitchFamily="18" charset="-128"/>
                <a:ea typeface="DFGKyoKaSho-W4" pitchFamily="18" charset="-128"/>
              </a:rPr>
              <a:t>ひとつ</a:t>
            </a:r>
            <a:r>
              <a:rPr lang="ja-JP" altLang="en-US" sz="2800" b="1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ja-JP" altLang="en-US" sz="2800" b="1" u="sng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下さい</a:t>
            </a:r>
            <a:r>
              <a:rPr lang="ja-JP" altLang="en-US" sz="2800" b="1" smtClean="0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。</a:t>
            </a:r>
            <a:endParaRPr lang="ja-JP" altLang="en-US" sz="2800" b="1" smtClean="0">
              <a:latin typeface="DFGKyoKaSho-W4" pitchFamily="18" charset="-128"/>
              <a:ea typeface="DFGKyoKaSho-W4" pitchFamily="18" charset="-128"/>
            </a:endParaRPr>
          </a:p>
          <a:p>
            <a:pPr eaLnBrk="1" hangingPunct="1">
              <a:buFontTx/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X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：ハンバーガーを</a:t>
            </a:r>
            <a:r>
              <a:rPr lang="ja-JP" altLang="en-US" sz="2800" b="1" smtClean="0">
                <a:solidFill>
                  <a:srgbClr val="1218FC"/>
                </a:solidFill>
                <a:latin typeface="DFGKyoKaSho-W4" pitchFamily="18" charset="-128"/>
                <a:ea typeface="DFGKyoKaSho-W4" pitchFamily="18" charset="-128"/>
              </a:rPr>
              <a:t>ひとつ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と、アップルパイを　</a:t>
            </a:r>
            <a:r>
              <a:rPr lang="ja-JP" altLang="en-US" sz="2800" b="1" smtClean="0">
                <a:solidFill>
                  <a:srgbClr val="1218FC"/>
                </a:solidFill>
                <a:latin typeface="DFGKyoKaSho-W4" pitchFamily="18" charset="-128"/>
                <a:ea typeface="DFGKyoKaSho-W4" pitchFamily="18" charset="-128"/>
              </a:rPr>
              <a:t>ひとつ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と、シェイクを</a:t>
            </a:r>
            <a:r>
              <a:rPr lang="ja-JP" altLang="en-US" sz="2800" b="1" smtClean="0">
                <a:solidFill>
                  <a:srgbClr val="1218FC"/>
                </a:solidFill>
                <a:latin typeface="DFGKyoKaSho-W4" pitchFamily="18" charset="-128"/>
                <a:ea typeface="DFGKyoKaSho-W4" pitchFamily="18" charset="-128"/>
              </a:rPr>
              <a:t>ひとつ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　ですね。</a:t>
            </a:r>
          </a:p>
          <a:p>
            <a:pPr eaLnBrk="1" hangingPunct="1">
              <a:buFontTx/>
              <a:buNone/>
            </a:pP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    </a:t>
            </a:r>
            <a:r>
              <a:rPr lang="ja-JP" altLang="en-US" sz="2800" b="1" u="sng" smtClean="0">
                <a:latin typeface="DFGKyoKaSho-W4" pitchFamily="18" charset="-128"/>
                <a:ea typeface="DFGKyoKaSho-W4" pitchFamily="18" charset="-128"/>
              </a:rPr>
              <a:t>かしこまりました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。</a:t>
            </a:r>
            <a:r>
              <a:rPr lang="ja-JP" altLang="en-US" sz="2800" b="1" u="sng" smtClean="0">
                <a:latin typeface="DFGKyoKaSho-W4" pitchFamily="18" charset="-128"/>
                <a:ea typeface="DFGKyoKaSho-W4" pitchFamily="18" charset="-128"/>
              </a:rPr>
              <a:t>しょうしょうおまち下さい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。</a:t>
            </a:r>
          </a:p>
          <a:p>
            <a:pPr eaLnBrk="1" hangingPunct="1">
              <a:buFontTx/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X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：</a:t>
            </a:r>
            <a:r>
              <a:rPr lang="ja-JP" altLang="en-US" sz="2800" b="1" u="sng" smtClean="0">
                <a:latin typeface="DFGKyoKaSho-W4" pitchFamily="18" charset="-128"/>
                <a:ea typeface="DFGKyoKaSho-W4" pitchFamily="18" charset="-128"/>
              </a:rPr>
              <a:t>ぜんぶで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５２０円</a:t>
            </a:r>
            <a:r>
              <a:rPr lang="ja-JP" altLang="en-US" sz="2800" b="1" u="sng" smtClean="0">
                <a:latin typeface="DFGKyoKaSho-W4" pitchFamily="18" charset="-128"/>
                <a:ea typeface="DFGKyoKaSho-W4" pitchFamily="18" charset="-128"/>
              </a:rPr>
              <a:t>になります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。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(Y passed 1,000 yen bill).</a:t>
            </a:r>
          </a:p>
          <a:p>
            <a:pPr eaLnBrk="1" hangingPunct="1">
              <a:buFontTx/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X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：１，０００円</a:t>
            </a:r>
            <a:r>
              <a:rPr lang="ja-JP" altLang="en-US" sz="2800" b="1" u="sng" smtClean="0">
                <a:latin typeface="DFGKyoKaSho-W4" pitchFamily="18" charset="-128"/>
                <a:ea typeface="DFGKyoKaSho-W4" pitchFamily="18" charset="-128"/>
              </a:rPr>
              <a:t>おあずかりします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。４８０円の</a:t>
            </a:r>
            <a:r>
              <a:rPr lang="ja-JP" altLang="en-US" sz="2800" b="1" u="sng" smtClean="0">
                <a:latin typeface="DFGKyoKaSho-W4" pitchFamily="18" charset="-128"/>
                <a:ea typeface="DFGKyoKaSho-W4" pitchFamily="18" charset="-128"/>
              </a:rPr>
              <a:t>おかえし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</a:rPr>
              <a:t>で　ございます。ありがとうございました。</a:t>
            </a:r>
          </a:p>
        </p:txBody>
      </p:sp>
      <p:pic>
        <p:nvPicPr>
          <p:cNvPr id="41986" name="Picture 4" descr="hanbaaga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813" y="612774"/>
            <a:ext cx="108743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 descr="hanbaaga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238" y="612774"/>
            <a:ext cx="106997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hanbaaga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953" y="612774"/>
            <a:ext cx="8683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81376" y="2834640"/>
            <a:ext cx="8662624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I’ll have  </a:t>
            </a:r>
            <a:r>
              <a:rPr lang="en-US" altLang="ja-JP" sz="2800" dirty="0">
                <a:latin typeface="DFGKyoKaSho-W4" pitchFamily="18" charset="-128"/>
                <a:ea typeface="DFGKyoKaSho-W4" pitchFamily="18" charset="-128"/>
              </a:rPr>
              <a:t>1 </a:t>
            </a:r>
            <a:r>
              <a:rPr lang="ja-JP" altLang="en-US" sz="2800">
                <a:latin typeface="DFGKyoKaSho-W4" pitchFamily="18" charset="-128"/>
                <a:ea typeface="DFGKyoKaSho-W4" pitchFamily="18" charset="-128"/>
              </a:rPr>
              <a:t>ハンバーガー、１アップルパイ、１シェイ</a:t>
            </a:r>
            <a:r>
              <a:rPr lang="ja-JP" altLang="en-US" sz="2800" smtClean="0">
                <a:latin typeface="DFGKyoKaSho-W4" pitchFamily="18" charset="-128"/>
                <a:ea typeface="DFGKyoKaSho-W4" pitchFamily="18" charset="-128"/>
              </a:rPr>
              <a:t>ク</a:t>
            </a:r>
            <a:endParaRPr lang="en-US" altLang="ja-JP" sz="2800" dirty="0" smtClean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81376" y="3827417"/>
            <a:ext cx="8662624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Confirm  </a:t>
            </a:r>
            <a:r>
              <a:rPr lang="en-US" altLang="ja-JP" sz="2800" dirty="0">
                <a:latin typeface="DFGKyoKaSho-W4" pitchFamily="18" charset="-128"/>
                <a:ea typeface="DFGKyoKaSho-W4" pitchFamily="18" charset="-128"/>
              </a:rPr>
              <a:t>1 </a:t>
            </a:r>
            <a:r>
              <a:rPr lang="ja-JP" altLang="en-US" sz="2800">
                <a:latin typeface="DFGKyoKaSho-W4" pitchFamily="18" charset="-128"/>
                <a:ea typeface="DFGKyoKaSho-W4" pitchFamily="18" charset="-128"/>
              </a:rPr>
              <a:t>ハンバーガー、１アップルパイ、１シェイク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780F-95E3-435A-83A1-E7B8EA3C6D22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41376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私は　たいてい　十二時ごろ　ひるごはん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を　たべ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ます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。よ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FontTx/>
              <a:buNone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く　フ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リストの　ちか一かい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　す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を　かい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ます。すしは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六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FontTx/>
              <a:buNone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ドルぐ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らいです。今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、一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ドルは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八十円ぐ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ら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いなので、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フ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リ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FontTx/>
              <a:buNone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ストの　す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しは　日本円で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四百八十円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ぐらいです。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CC99"/>
          </a:solidFill>
        </p:spPr>
        <p:txBody>
          <a:bodyPr/>
          <a:lstStyle/>
          <a:p>
            <a:r>
              <a:rPr lang="ja-JP" altLang="en-US" smtClean="0"/>
              <a:t>ひるごはん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6C4D-9FEB-4E65-9A8E-7BC64FA45785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75339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私は　ふゆやすみに　日本に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かえります。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ひこう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きの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チ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FontTx/>
              <a:buNone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ケ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ットは　千二百ドルぐら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いなので、すこし　高いです。もう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FontTx/>
              <a:buNone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すこし　やすい　チケットを　かいたかったんですが、やすい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FontTx/>
              <a:buNone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のは　ありませんでした。私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は　なつやすみにも　日本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に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FontTx/>
              <a:buNone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かえり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ます。なつの　ひこうきの　チケットは　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もうすこし高い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FontTx/>
              <a:buNone/>
            </a:pP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ので、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千四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百ドルぐ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らいです。</a:t>
            </a:r>
            <a:r>
              <a:rPr lang="en-US" altLang="ja-JP" b="1" dirty="0">
                <a:latin typeface="DFGKyoKaSho-W4" pitchFamily="18" charset="-128"/>
                <a:ea typeface="DFGKyoKaSho-W4" pitchFamily="18" charset="-128"/>
              </a:rPr>
              <a:t>(&gt;.&lt;)</a:t>
            </a:r>
          </a:p>
          <a:p>
            <a:pPr>
              <a:buFontTx/>
              <a:buNone/>
            </a:pPr>
            <a:endParaRPr lang="en-US" altLang="ja-JP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CC99"/>
          </a:solidFill>
        </p:spPr>
        <p:txBody>
          <a:bodyPr/>
          <a:lstStyle/>
          <a:p>
            <a:r>
              <a:rPr lang="ja-JP" altLang="en-US" smtClean="0"/>
              <a:t>ひこうきのチケット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dirty="0" smtClean="0"/>
              <a:t>ぶんぽう１：</a:t>
            </a:r>
            <a:r>
              <a:rPr lang="en-US" altLang="ja-JP" sz="2800" dirty="0" smtClean="0"/>
              <a:t>	Requesting and giving explanations or </a:t>
            </a:r>
            <a:br>
              <a:rPr lang="en-US" altLang="ja-JP" sz="2800" dirty="0" smtClean="0"/>
            </a:br>
            <a:r>
              <a:rPr lang="en-US" altLang="ja-JP" sz="2800" dirty="0" smtClean="0"/>
              <a:t>				additional information, and creating harmony</a:t>
            </a:r>
            <a:br>
              <a:rPr lang="en-US" altLang="ja-JP" sz="2800" dirty="0" smtClean="0"/>
            </a:br>
            <a:r>
              <a:rPr lang="en-US" altLang="ja-JP" sz="2800" dirty="0" smtClean="0"/>
              <a:t>			 	and shard atmosphere using </a:t>
            </a:r>
            <a:r>
              <a:rPr lang="ja-JP" altLang="en-US" sz="2800" smtClean="0"/>
              <a:t>～んです</a:t>
            </a:r>
            <a:endParaRPr lang="ja-JP" alt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660" y="1662546"/>
            <a:ext cx="8229600" cy="14131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Formation of the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～んです</a:t>
            </a:r>
            <a:r>
              <a:rPr lang="en-US" altLang="ja-JP" sz="2000" dirty="0" smtClean="0"/>
              <a:t> construction</a:t>
            </a:r>
          </a:p>
          <a:p>
            <a:pPr>
              <a:buNone/>
            </a:pPr>
            <a:r>
              <a:rPr lang="en-US" sz="2000" dirty="0" smtClean="0"/>
              <a:t>	Right before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～んです</a:t>
            </a:r>
            <a:r>
              <a:rPr lang="en-US" altLang="ja-JP" sz="2000" dirty="0" smtClean="0"/>
              <a:t>, the </a:t>
            </a:r>
            <a:r>
              <a:rPr lang="en-US" altLang="ja-JP" sz="2000" dirty="0" err="1" smtClean="0"/>
              <a:t>prenominal</a:t>
            </a:r>
            <a:r>
              <a:rPr lang="en-US" altLang="ja-JP" sz="2000" dirty="0" smtClean="0"/>
              <a:t> form of an adjective or a noun+</a:t>
            </a:r>
            <a:r>
              <a:rPr lang="ja-JP" altLang="en-US" sz="2000" smtClean="0"/>
              <a:t>な</a:t>
            </a:r>
            <a:r>
              <a:rPr lang="en-US" altLang="ja-JP" sz="2000" dirty="0" smtClean="0"/>
              <a:t> is used for an affirmative sentence. For a negative sentence, use the plain negative form.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31718" y="3075710"/>
          <a:ext cx="7349836" cy="2940624"/>
        </p:xfrm>
        <a:graphic>
          <a:graphicData uri="http://schemas.openxmlformats.org/drawingml/2006/table">
            <a:tbl>
              <a:tblPr/>
              <a:tblGrid>
                <a:gridCol w="1619893"/>
                <a:gridCol w="1206304"/>
                <a:gridCol w="2055025"/>
                <a:gridCol w="2468614"/>
              </a:tblGrid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affirmative form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negative form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る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たべる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たべる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たべない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う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のむ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のまない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irregular 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する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しない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irregular 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くる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くる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こない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い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おもしろい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おもしろい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おもしろくない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な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好きな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好きじゃない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学生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学生な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学生じゃないん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ndesu 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7152" y="1905001"/>
            <a:ext cx="4010108" cy="2804102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69818" y="5101936"/>
            <a:ext cx="6792191" cy="1381991"/>
          </a:xfrm>
          <a:solidFill>
            <a:srgbClr val="CCFFFF"/>
          </a:solidFill>
          <a:ln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：どうして　すしを</a:t>
            </a:r>
            <a:r>
              <a:rPr lang="ja-JP" altLang="en-US" sz="2400" u="sng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食べない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か？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：すしが　</a:t>
            </a:r>
            <a:r>
              <a:rPr lang="ja-JP" altLang="en-US" sz="2400" u="sng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きらいな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。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：ざんねんですね。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526797" y="1706562"/>
            <a:ext cx="319246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Requesting an explanation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89660" y="2712027"/>
            <a:ext cx="262731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Giving an explanation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ndesu 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2464" y="2085754"/>
            <a:ext cx="3518399" cy="2847753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4933507"/>
            <a:ext cx="8240233" cy="1701209"/>
          </a:xfrm>
          <a:solidFill>
            <a:srgbClr val="CCFFFF"/>
          </a:solidFill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：あした、びょういんに　行きます。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：えっ！びょういんに　</a:t>
            </a:r>
            <a:r>
              <a:rPr lang="ja-JP" altLang="en-US" sz="2400" u="sng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行く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か？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：ええ。ともだちがしゅじゅつを　</a:t>
            </a:r>
            <a:r>
              <a:rPr lang="ja-JP" altLang="en-US" sz="2400" u="sng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する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よ。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：たいへんですね。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652638" y="2085754"/>
            <a:ext cx="289239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u="sng" dirty="0" smtClean="0"/>
              <a:t>To show your surprise </a:t>
            </a:r>
            <a:r>
              <a:rPr lang="en-US" altLang="ja-JP" sz="2000" dirty="0" smtClean="0"/>
              <a:t>--&gt; </a:t>
            </a:r>
          </a:p>
          <a:p>
            <a:r>
              <a:rPr lang="en-US" altLang="ja-JP" sz="2000" dirty="0" smtClean="0"/>
              <a:t>requesting an explanation</a:t>
            </a:r>
            <a:endParaRPr lang="en-US" altLang="ja-JP" sz="2000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04800" y="3243772"/>
            <a:ext cx="262731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Giving an explanation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Counter / WH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885" y="1762669"/>
            <a:ext cx="6553200" cy="47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desu 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423" y="1828800"/>
            <a:ext cx="4022622" cy="3397827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19254" y="5226627"/>
            <a:ext cx="6016336" cy="1444336"/>
          </a:xfrm>
          <a:solidFill>
            <a:srgbClr val="CCFFFF"/>
          </a:solidFill>
          <a:ln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：あれ？りょう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u="sng" smtClean="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かえる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か？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：え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え、友だ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ち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がきま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すから。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：そうですか。いいですね。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889392" y="3262745"/>
            <a:ext cx="289239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u="sng" dirty="0" smtClean="0"/>
              <a:t>To show your surprise </a:t>
            </a:r>
            <a:r>
              <a:rPr lang="en-US" altLang="ja-JP" sz="2000" dirty="0" smtClean="0"/>
              <a:t>--&gt; </a:t>
            </a:r>
          </a:p>
          <a:p>
            <a:r>
              <a:rPr lang="en-US" altLang="ja-JP" sz="2000" dirty="0" smtClean="0"/>
              <a:t>requesting an explanation</a:t>
            </a:r>
            <a:endParaRPr lang="en-US" altLang="ja-JP" sz="20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9660" y="1920297"/>
            <a:ext cx="262731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Giving an explanation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ndesu 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792" y="1738746"/>
            <a:ext cx="4892675" cy="3475038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5778" y="5380038"/>
            <a:ext cx="8493482" cy="966354"/>
          </a:xfrm>
          <a:solidFill>
            <a:srgbClr val="CCFFFF"/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 dirty="0">
                <a:latin typeface="DFPKyoKaSho-W4" pitchFamily="18" charset="-128"/>
                <a:ea typeface="DFPKyoKaSho-W4" pitchFamily="18" charset="-128"/>
              </a:rPr>
              <a:t>：あのう、ちょっと　すみませんが。。。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 dirty="0">
                <a:latin typeface="DFPKyoKaSho-W4" pitchFamily="18" charset="-128"/>
                <a:ea typeface="DFPKyoKaSho-W4" pitchFamily="18" charset="-128"/>
              </a:rPr>
              <a:t>：あ、すみません。今、ちょっと　</a:t>
            </a:r>
            <a:r>
              <a:rPr lang="ja-JP" altLang="en-US" sz="2400" u="sng" dirty="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いそがしい</a:t>
            </a:r>
            <a:r>
              <a:rPr lang="ja-JP" altLang="en-US" sz="2400" dirty="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</a:t>
            </a:r>
            <a:r>
              <a:rPr lang="ja-JP" altLang="en-US" sz="2400" dirty="0" smtClean="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です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よ。</a:t>
            </a:r>
            <a:endParaRPr lang="ja-JP" altLang="en-US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endParaRPr lang="ja-JP" altLang="en-US" dirty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45289" y="1905000"/>
            <a:ext cx="3924300" cy="701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Excusing why he cannot respond</a:t>
            </a:r>
          </a:p>
          <a:p>
            <a:r>
              <a:rPr lang="en-US" altLang="ja-JP" sz="2000" dirty="0"/>
              <a:t>to him (but not telling it explicitly).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>
                <a:effectLst/>
              </a:rPr>
              <a:t>～んです</a:t>
            </a:r>
            <a:endParaRPr lang="en-US" dirty="0" smtClean="0">
              <a:effectLst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latin typeface="Arial" pitchFamily="34" charset="0"/>
                <a:ea typeface="MS Mincho" pitchFamily="49" charset="-128"/>
              </a:rPr>
              <a:t>Construct a </a:t>
            </a:r>
            <a:r>
              <a:rPr lang="en-US" altLang="ja-JP" dirty="0" smtClean="0">
                <a:solidFill>
                  <a:srgbClr val="FE0303"/>
                </a:solidFill>
                <a:latin typeface="Arial" pitchFamily="34" charset="0"/>
                <a:ea typeface="MS Mincho" pitchFamily="49" charset="-128"/>
              </a:rPr>
              <a:t>3-line dialogue about the given situation using</a:t>
            </a:r>
            <a:r>
              <a:rPr lang="en-US" altLang="ja-JP" dirty="0" smtClean="0">
                <a:latin typeface="Arial" pitchFamily="34" charset="0"/>
                <a:ea typeface="MS Mincho" pitchFamily="49" charset="-128"/>
              </a:rPr>
              <a:t> </a:t>
            </a:r>
            <a:r>
              <a:rPr lang="en-US" altLang="ja-JP" b="1" dirty="0" smtClean="0">
                <a:solidFill>
                  <a:srgbClr val="FE0303"/>
                </a:solidFill>
                <a:latin typeface="DFPKyoKaSho-W4" pitchFamily="18" charset="-128"/>
                <a:ea typeface="DFPKyoKaSho-W4" pitchFamily="18" charset="-128"/>
              </a:rPr>
              <a:t>~</a:t>
            </a:r>
            <a:r>
              <a:rPr lang="ja-JP" b="1" smtClean="0">
                <a:solidFill>
                  <a:srgbClr val="FE0303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en-US" altLang="ja-JP" dirty="0" smtClean="0">
                <a:latin typeface="Arial" pitchFamily="34" charset="0"/>
                <a:ea typeface="MS Mincho" pitchFamily="49" charset="-128"/>
              </a:rPr>
              <a:t>. </a:t>
            </a:r>
          </a:p>
          <a:p>
            <a:r>
              <a:rPr lang="en-US" altLang="ja-JP" dirty="0" smtClean="0">
                <a:latin typeface="Arial" pitchFamily="34" charset="0"/>
                <a:ea typeface="MS Mincho" pitchFamily="49" charset="-128"/>
              </a:rPr>
              <a:t>Use </a:t>
            </a:r>
            <a:r>
              <a:rPr lang="ja-JP" b="1" smtClean="0">
                <a:latin typeface="DFGKyoKaSho-W4" pitchFamily="18" charset="-128"/>
                <a:ea typeface="DFGKyoKaSho-W4" pitchFamily="18" charset="-128"/>
              </a:rPr>
              <a:t>んです</a:t>
            </a:r>
            <a:r>
              <a:rPr lang="en-US" altLang="ja-JP" u="sng" dirty="0" smtClean="0">
                <a:latin typeface="Arial" pitchFamily="34" charset="0"/>
                <a:ea typeface="MS Mincho" pitchFamily="49" charset="-128"/>
              </a:rPr>
              <a:t>at least once</a:t>
            </a:r>
            <a:r>
              <a:rPr lang="en-US" altLang="ja-JP" dirty="0" smtClean="0">
                <a:latin typeface="Arial" pitchFamily="34" charset="0"/>
                <a:ea typeface="MS Mincho" pitchFamily="49" charset="-128"/>
              </a:rPr>
              <a:t> in each dialogue. </a:t>
            </a:r>
          </a:p>
          <a:p>
            <a:r>
              <a:rPr lang="en-US" altLang="ja-JP" dirty="0" smtClean="0">
                <a:latin typeface="Arial" pitchFamily="34" charset="0"/>
                <a:ea typeface="ＤＦＰ教科書体W4" pitchFamily="-96" charset="-128"/>
              </a:rPr>
              <a:t>Show your feeling appropriately using an adjective and a final particle.</a:t>
            </a:r>
            <a:endParaRPr lang="en-US" altLang="ja-JP" dirty="0" smtClean="0">
              <a:latin typeface="Arial" pitchFamily="34" charset="0"/>
            </a:endParaRPr>
          </a:p>
          <a:p>
            <a:endParaRPr lang="en-US" altLang="ja-JP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685800" y="762000"/>
            <a:ext cx="7772400" cy="3048000"/>
          </a:xfrm>
          <a:noFill/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ja-JP" dirty="0" smtClean="0">
                <a:latin typeface="Arial" pitchFamily="34" charset="0"/>
                <a:ea typeface="MS Mincho" pitchFamily="49" charset="-128"/>
              </a:rPr>
              <a:t>(1) A-san is looking at some tomato left in the B-san's salad bowl.</a:t>
            </a:r>
          </a:p>
          <a:p>
            <a:pPr>
              <a:buFont typeface="Wingdings 2" pitchFamily="18" charset="2"/>
              <a:buNone/>
            </a:pPr>
            <a:r>
              <a:rPr lang="en-US" altLang="ja-JP" dirty="0" smtClean="0"/>
              <a:t>A: _______________________________</a:t>
            </a:r>
          </a:p>
          <a:p>
            <a:pPr>
              <a:buFont typeface="Wingdings 2" pitchFamily="18" charset="2"/>
              <a:buNone/>
            </a:pPr>
            <a:r>
              <a:rPr lang="en-US" altLang="ja-JP" dirty="0" smtClean="0"/>
              <a:t>B: _______________________________</a:t>
            </a:r>
          </a:p>
          <a:p>
            <a:pPr>
              <a:buFont typeface="Wingdings 2" pitchFamily="18" charset="2"/>
              <a:buNone/>
            </a:pPr>
            <a:r>
              <a:rPr lang="en-US" altLang="ja-JP" dirty="0" smtClean="0"/>
              <a:t>A: _______________________________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447800" y="1752600"/>
            <a:ext cx="3464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トマト</a:t>
            </a:r>
            <a:r>
              <a:rPr lang="ja-JP" altLang="en-US" sz="2800" b="1" smtClean="0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をたべ</a:t>
            </a:r>
            <a:r>
              <a:rPr lang="ja-JP" altLang="en-US" sz="2800" b="1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ないんですか</a:t>
            </a:r>
            <a:r>
              <a:rPr lang="ja-JP" altLang="en-US" sz="2800">
                <a:solidFill>
                  <a:srgbClr val="FF090C"/>
                </a:solidFill>
                <a:ea typeface="ＭＳ Ｐゴシック" pitchFamily="34" charset="-128"/>
              </a:rPr>
              <a:t>。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447800" y="2362200"/>
            <a:ext cx="4270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ええ、トマトが好きじゃないんです。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371600" y="2895600"/>
            <a:ext cx="547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そうですか。でも、トマトはおいしいんですよ。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209006"/>
            <a:ext cx="8229600" cy="6147344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ea typeface="MS Mincho" pitchFamily="49" charset="-128"/>
              </a:rPr>
              <a:t>A -san is very surprised because B-san is going out with a very nice dress.</a:t>
            </a:r>
            <a:endParaRPr lang="en-US" altLang="ja-JP" sz="2000" dirty="0" smtClean="0">
              <a:ea typeface="MS Mincho" pitchFamily="49" charset="-128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a typeface="MS Mincho" pitchFamily="49" charset="-128"/>
                <a:cs typeface="Arial" pitchFamily="34" charset="0"/>
              </a:rPr>
              <a:t>	A:	</a:t>
            </a:r>
            <a:r>
              <a:rPr lang="en-US" altLang="ja-JP" u="sng" dirty="0" smtClean="0">
                <a:ea typeface="MS Mincho" pitchFamily="49" charset="-128"/>
                <a:cs typeface="Arial" pitchFamily="34" charset="0"/>
              </a:rPr>
              <a:t>														</a:t>
            </a:r>
            <a:endParaRPr lang="en-US" altLang="ja-JP" dirty="0" smtClean="0">
              <a:ea typeface="MS Mincho" pitchFamily="49" charset="-128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a typeface="MS Mincho" pitchFamily="49" charset="-128"/>
                <a:cs typeface="Arial" pitchFamily="34" charset="0"/>
              </a:rPr>
              <a:t>	B:	</a:t>
            </a:r>
            <a:r>
              <a:rPr lang="en-US" altLang="ja-JP" u="sng" dirty="0" smtClean="0">
                <a:ea typeface="MS Mincho" pitchFamily="49" charset="-128"/>
                <a:cs typeface="Arial" pitchFamily="34" charset="0"/>
              </a:rPr>
              <a:t>														</a:t>
            </a:r>
            <a:endParaRPr lang="en-US" altLang="ja-JP" dirty="0" smtClean="0">
              <a:ea typeface="MS Mincho" pitchFamily="49" charset="-128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a typeface="MS Mincho" pitchFamily="49" charset="-128"/>
                <a:cs typeface="Arial" pitchFamily="34" charset="0"/>
              </a:rPr>
              <a:t>	A:	</a:t>
            </a:r>
            <a:r>
              <a:rPr lang="en-US" altLang="ja-JP" u="sng" dirty="0" smtClean="0">
                <a:ea typeface="MS Mincho" pitchFamily="49" charset="-128"/>
                <a:cs typeface="Arial" pitchFamily="34" charset="0"/>
              </a:rPr>
              <a:t>														</a:t>
            </a:r>
            <a:endParaRPr lang="en-US" altLang="ja-JP" dirty="0" smtClean="0">
              <a:ea typeface="MS Mincho" pitchFamily="49" charset="-128"/>
              <a:cs typeface="Arial" pitchFamily="34" charset="0"/>
            </a:endParaRPr>
          </a:p>
          <a:p>
            <a:pPr>
              <a:buNone/>
            </a:pPr>
            <a:endParaRPr lang="en-US" altLang="ja-JP" sz="2000" dirty="0" smtClean="0">
              <a:ea typeface="MS Mincho" pitchFamily="49" charset="-128"/>
            </a:endParaRPr>
          </a:p>
          <a:p>
            <a:pPr>
              <a:buNone/>
            </a:pPr>
            <a:endParaRPr lang="en-US" altLang="ja-JP" sz="2000" dirty="0" smtClean="0">
              <a:ea typeface="MS Mincho" pitchFamily="49" charset="-128"/>
            </a:endParaRPr>
          </a:p>
          <a:p>
            <a:r>
              <a:rPr lang="en-US" altLang="ja-JP" sz="2000" dirty="0" smtClean="0">
                <a:ea typeface="MS Mincho" pitchFamily="49" charset="-128"/>
              </a:rPr>
              <a:t>A-san is going to go shopping with her friend since it is Saturday, and A-san asks B-san to come with them. However, B-san said that she is not coming.</a:t>
            </a:r>
            <a:endParaRPr lang="en-US" sz="2000" dirty="0" smtClean="0">
              <a:ea typeface="MS Mincho" pitchFamily="49" charset="-128"/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>
                <a:ea typeface="MS Mincho" pitchFamily="49" charset="-128"/>
                <a:cs typeface="Arial" pitchFamily="34" charset="0"/>
              </a:rPr>
              <a:t>	A:	</a:t>
            </a:r>
            <a:r>
              <a:rPr lang="en-US" altLang="ja-JP" u="sng" dirty="0" smtClean="0">
                <a:ea typeface="MS Mincho" pitchFamily="49" charset="-128"/>
                <a:cs typeface="Arial" pitchFamily="34" charset="0"/>
              </a:rPr>
              <a:t>														</a:t>
            </a:r>
            <a:endParaRPr lang="en-US" altLang="ja-JP" dirty="0" smtClean="0">
              <a:ea typeface="MS Mincho" pitchFamily="49" charset="-128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a typeface="MS Mincho" pitchFamily="49" charset="-128"/>
                <a:cs typeface="Arial" pitchFamily="34" charset="0"/>
              </a:rPr>
              <a:t>	B:	</a:t>
            </a:r>
            <a:r>
              <a:rPr lang="en-US" altLang="ja-JP" u="sng" dirty="0" smtClean="0">
                <a:ea typeface="MS Mincho" pitchFamily="49" charset="-128"/>
                <a:cs typeface="Arial" pitchFamily="34" charset="0"/>
              </a:rPr>
              <a:t>														</a:t>
            </a:r>
            <a:endParaRPr lang="en-US" altLang="ja-JP" dirty="0" smtClean="0">
              <a:ea typeface="MS Mincho" pitchFamily="49" charset="-128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a typeface="MS Mincho" pitchFamily="49" charset="-128"/>
                <a:cs typeface="Arial" pitchFamily="34" charset="0"/>
              </a:rPr>
              <a:t>	A:	</a:t>
            </a:r>
            <a:r>
              <a:rPr lang="en-US" altLang="ja-JP" u="sng" dirty="0" smtClean="0">
                <a:ea typeface="MS Mincho" pitchFamily="49" charset="-128"/>
                <a:cs typeface="Arial" pitchFamily="34" charset="0"/>
              </a:rPr>
              <a:t>														</a:t>
            </a:r>
            <a:endParaRPr lang="en-US" altLang="ja-JP" dirty="0" smtClean="0">
              <a:ea typeface="MS Mincho" pitchFamily="49" charset="-128"/>
              <a:cs typeface="Arial" pitchFamily="34" charset="0"/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1046" y="561703"/>
            <a:ext cx="2890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 smtClean="0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どこに　いくんですか</a:t>
            </a:r>
            <a:r>
              <a:rPr lang="ja-JP" altLang="en-US" sz="2800" smtClean="0">
                <a:solidFill>
                  <a:srgbClr val="FF090C"/>
                </a:solidFill>
                <a:ea typeface="ＭＳ Ｐゴシック" pitchFamily="34" charset="-128"/>
              </a:rPr>
              <a:t>。</a:t>
            </a:r>
            <a:endParaRPr lang="ja-JP" altLang="en-US" sz="2800">
              <a:solidFill>
                <a:srgbClr val="FF090C"/>
              </a:solidFill>
              <a:ea typeface="ＭＳ Ｐゴシック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91046" y="1084923"/>
            <a:ext cx="4480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 smtClean="0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フォーマルパーティに　いくんです。</a:t>
            </a:r>
            <a:endParaRPr lang="ja-JP" altLang="en-US" sz="2800">
              <a:solidFill>
                <a:srgbClr val="FF090C"/>
              </a:solidFill>
              <a:ea typeface="ＭＳ Ｐゴシック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1752600"/>
            <a:ext cx="3316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 smtClean="0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そうですか。いいですね</a:t>
            </a:r>
            <a:r>
              <a:rPr lang="ja-JP" altLang="en-US" sz="2800" smtClean="0">
                <a:solidFill>
                  <a:srgbClr val="FF090C"/>
                </a:solidFill>
                <a:ea typeface="ＭＳ Ｐゴシック" pitchFamily="34" charset="-128"/>
              </a:rPr>
              <a:t>。</a:t>
            </a:r>
            <a:endParaRPr lang="ja-JP" altLang="en-US" sz="2800">
              <a:solidFill>
                <a:srgbClr val="FF090C"/>
              </a:solidFill>
              <a:ea typeface="ＭＳ Ｐゴシック" pitchFamily="34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91046" y="3624683"/>
            <a:ext cx="4714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 smtClean="0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友だちと　かいものに　いくんですが、</a:t>
            </a:r>
            <a:endParaRPr lang="en-US" altLang="ja-JP" sz="2800" b="1" dirty="0" smtClean="0">
              <a:solidFill>
                <a:srgbClr val="FF090C"/>
              </a:solidFill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800" b="1" smtClean="0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Ｂさんも　いっしょに　いきませんか。</a:t>
            </a:r>
            <a:endParaRPr lang="ja-JP" altLang="en-US" sz="2800" b="1">
              <a:solidFill>
                <a:srgbClr val="FF090C"/>
              </a:solidFill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77744" y="4578790"/>
            <a:ext cx="7866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 smtClean="0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いきたいんですが、今日は　たくさん　しゅくだいが　あるので。</a:t>
            </a:r>
            <a:endParaRPr lang="ja-JP" altLang="en-US" sz="2800">
              <a:solidFill>
                <a:srgbClr val="FF090C"/>
              </a:solidFill>
              <a:ea typeface="ＭＳ Ｐゴシック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00324" y="5277394"/>
            <a:ext cx="61318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 smtClean="0">
                <a:solidFill>
                  <a:srgbClr val="FF090C"/>
                </a:solidFill>
                <a:latin typeface="DFGKyoKaSho-W4" pitchFamily="18" charset="-128"/>
                <a:ea typeface="DFGKyoKaSho-W4" pitchFamily="18" charset="-128"/>
              </a:rPr>
              <a:t>そうですか。たいへんですね。じゃあ、またこんど。</a:t>
            </a:r>
            <a:endParaRPr lang="ja-JP" altLang="en-US" sz="2800">
              <a:solidFill>
                <a:srgbClr val="FF090C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13450"/>
            <a:ext cx="2133600" cy="365125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76400"/>
          <a:ext cx="9144000" cy="2865120"/>
        </p:xfrm>
        <a:graphic>
          <a:graphicData uri="http://schemas.openxmlformats.org/drawingml/2006/table">
            <a:tbl>
              <a:tblPr/>
              <a:tblGrid>
                <a:gridCol w="825500"/>
                <a:gridCol w="1574800"/>
                <a:gridCol w="2044700"/>
                <a:gridCol w="2159000"/>
                <a:gridCol w="254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Dict. Form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Present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Past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affirmative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negative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affirmative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negative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ねる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2200" y="2799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279983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3169166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かい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372316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ね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417218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いき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31691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かい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200" y="372316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ね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417218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いき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9600" y="279983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19600" y="3169166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かい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372316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ね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600" y="4172188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いき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31691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かい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27998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372316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ね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417218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いき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Ｖ</a:t>
            </a:r>
            <a:r>
              <a:rPr lang="en-US" altLang="ja-JP" dirty="0" smtClean="0"/>
              <a:t>(stem)</a:t>
            </a:r>
            <a:r>
              <a:rPr lang="ja-JP" altLang="en-US" smtClean="0"/>
              <a:t>たい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I want (to do something)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000" smtClean="0"/>
              <a:t>Ｖ</a:t>
            </a:r>
            <a:r>
              <a:rPr lang="en-US" altLang="ja-JP" sz="4000" dirty="0" smtClean="0"/>
              <a:t>(stem)</a:t>
            </a:r>
            <a:r>
              <a:rPr lang="ja-JP" altLang="en-US" sz="4000" smtClean="0"/>
              <a:t>たい／Ｖ</a:t>
            </a:r>
            <a:r>
              <a:rPr lang="en-US" altLang="ja-JP" sz="4000" dirty="0" smtClean="0"/>
              <a:t>(stem)</a:t>
            </a:r>
            <a:r>
              <a:rPr lang="ja-JP" altLang="en-US" sz="4000" smtClean="0"/>
              <a:t>たがっています　</a:t>
            </a:r>
            <a:r>
              <a:rPr lang="en-US" altLang="ja-JP" sz="4000" dirty="0" smtClean="0"/>
              <a:t> </a:t>
            </a:r>
            <a:endParaRPr lang="en-US" sz="3600" dirty="0"/>
          </a:p>
        </p:txBody>
      </p:sp>
      <p:pic>
        <p:nvPicPr>
          <p:cNvPr id="12290" name="Picture 2" descr="C:\Users\tokumasu\Desktop\Nakama1_2nd\illustration-web\ch3\breakf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7539"/>
            <a:ext cx="2401895" cy="2233470"/>
          </a:xfrm>
          <a:prstGeom prst="rect">
            <a:avLst/>
          </a:prstGeom>
          <a:noFill/>
        </p:spPr>
      </p:pic>
      <p:pic>
        <p:nvPicPr>
          <p:cNvPr id="12291" name="Picture 3" descr="C:\Users\tokumasu\Desktop\Nakama1_2nd\illustration-web\ch3\r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354" y="1737539"/>
            <a:ext cx="2373305" cy="2233471"/>
          </a:xfrm>
          <a:prstGeom prst="rect">
            <a:avLst/>
          </a:prstGeom>
          <a:noFill/>
        </p:spPr>
      </p:pic>
      <p:pic>
        <p:nvPicPr>
          <p:cNvPr id="12292" name="Picture 4" descr="C:\Users\tokumasu\Desktop\Nakama1_2nd\illustration-web\ch3\mov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6908" y="1597569"/>
            <a:ext cx="2359386" cy="2053540"/>
          </a:xfrm>
          <a:prstGeom prst="rect">
            <a:avLst/>
          </a:prstGeom>
          <a:noFill/>
        </p:spPr>
      </p:pic>
      <p:pic>
        <p:nvPicPr>
          <p:cNvPr id="12293" name="Picture 5" descr="C:\Users\tokumasu\Desktop\Nakama1_2nd\illustration-web\ch6\la_06_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271" y="4741931"/>
            <a:ext cx="2416824" cy="1284287"/>
          </a:xfrm>
          <a:prstGeom prst="rect">
            <a:avLst/>
          </a:prstGeom>
          <a:noFill/>
        </p:spPr>
      </p:pic>
      <p:pic>
        <p:nvPicPr>
          <p:cNvPr id="12294" name="Picture 6" descr="C:\Users\tokumasu\Desktop\Nakama1_2nd\illustration-web\ch6\la_06_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5500" y="4741931"/>
            <a:ext cx="2267159" cy="1563687"/>
          </a:xfrm>
          <a:prstGeom prst="rect">
            <a:avLst/>
          </a:prstGeom>
          <a:noFill/>
        </p:spPr>
      </p:pic>
      <p:pic>
        <p:nvPicPr>
          <p:cNvPr id="12295" name="Picture 7" descr="C:\Users\tokumasu\Desktop\Nakama1_2nd\illustration-web\ch6\la_06_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7744" y="4657378"/>
            <a:ext cx="2429056" cy="1648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76400"/>
          <a:ext cx="9144000" cy="2865120"/>
        </p:xfrm>
        <a:graphic>
          <a:graphicData uri="http://schemas.openxmlformats.org/drawingml/2006/table">
            <a:tbl>
              <a:tblPr/>
              <a:tblGrid>
                <a:gridCol w="825500"/>
                <a:gridCol w="1574800"/>
                <a:gridCol w="2044700"/>
                <a:gridCol w="2159000"/>
                <a:gridCol w="254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Dict. Form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Present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Past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affirmative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negative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affirmative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negative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ねる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2200" y="2799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279983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3169166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かい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372316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ね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417218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いき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31691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かい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200" y="372316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ね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417218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いき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たくない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9600" y="279983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19600" y="3169166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かい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372316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ね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600" y="4172188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いき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31691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かい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27998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し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372316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ね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417218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smtClean="0">
                <a:solidFill>
                  <a:srgbClr val="0070C0"/>
                </a:solidFill>
                <a:latin typeface="DFGKyoKaSho-W4" pitchFamily="18" charset="-128"/>
                <a:ea typeface="DFGKyoKaSho-W4" pitchFamily="18" charset="-128"/>
              </a:rPr>
              <a:t>いき</a:t>
            </a:r>
            <a:r>
              <a:rPr lang="ja-JP" altLang="en-US" b="1" smtClean="0">
                <a:solidFill>
                  <a:srgbClr val="FF0000"/>
                </a:solidFill>
                <a:latin typeface="DFGKyoKaSho-W4" pitchFamily="18" charset="-128"/>
                <a:ea typeface="DFGKyoKaSho-W4" pitchFamily="18" charset="-128"/>
              </a:rPr>
              <a:t>たくなかった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です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Ｖ</a:t>
            </a:r>
            <a:r>
              <a:rPr lang="en-US" altLang="ja-JP" dirty="0" smtClean="0"/>
              <a:t>(stem)</a:t>
            </a:r>
            <a:r>
              <a:rPr lang="ja-JP" altLang="en-US" smtClean="0"/>
              <a:t>たい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I want (to do something)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50851" y="4808915"/>
            <a:ext cx="471932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ふゆ休みに　何を　したいですか。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ふゆ休みに　何を　したくないですか。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P69 Activity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899" y="1641474"/>
            <a:ext cx="7549876" cy="394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9FE0-B2C6-43B2-B14D-61FA6E337114}" type="slidenum">
              <a:rPr lang="en-US" altLang="ja-JP"/>
              <a:pPr/>
              <a:t>3</a:t>
            </a:fld>
            <a:endParaRPr lang="en-US" altLang="ja-JP"/>
          </a:p>
        </p:txBody>
      </p:sp>
      <p:pic>
        <p:nvPicPr>
          <p:cNvPr id="109572" name="Picture 4" descr="ch8-count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59945"/>
            <a:ext cx="7709263" cy="486153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/4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	Expressing quantities </a:t>
            </a:r>
            <a:br>
              <a:rPr lang="en-US" altLang="ja-JP" sz="2800" dirty="0" smtClean="0"/>
            </a:br>
            <a:r>
              <a:rPr lang="en-US" altLang="ja-JP" sz="2800" dirty="0" smtClean="0"/>
              <a:t>					</a:t>
            </a:r>
            <a:r>
              <a:rPr lang="ja-JP" altLang="en-US" sz="2800" smtClean="0"/>
              <a:t>まい</a:t>
            </a:r>
            <a:r>
              <a:rPr lang="en-US" altLang="ja-JP" sz="2800" dirty="0" smtClean="0"/>
              <a:t>, </a:t>
            </a:r>
            <a:r>
              <a:rPr lang="ja-JP" altLang="en-US" sz="2800" smtClean="0"/>
              <a:t>本</a:t>
            </a:r>
            <a:r>
              <a:rPr lang="en-US" altLang="ja-JP" sz="2800" dirty="0" smtClean="0"/>
              <a:t>, </a:t>
            </a:r>
            <a:r>
              <a:rPr lang="ja-JP" altLang="en-US" sz="2800" smtClean="0"/>
              <a:t>ひき</a:t>
            </a:r>
            <a:r>
              <a:rPr lang="en-US" altLang="ja-JP" sz="2800" dirty="0" smtClean="0"/>
              <a:t>, </a:t>
            </a:r>
            <a:r>
              <a:rPr lang="ja-JP" altLang="en-US" sz="2800" smtClean="0"/>
              <a:t>さつ </a:t>
            </a:r>
            <a:r>
              <a:rPr lang="en-US" altLang="ja-JP" sz="2800" dirty="0" smtClean="0"/>
              <a:t>and </a:t>
            </a:r>
            <a:r>
              <a:rPr lang="ja-JP" altLang="en-US" sz="2800" smtClean="0"/>
              <a:t>つ</a:t>
            </a:r>
            <a:r>
              <a:rPr lang="en-US" altLang="ja-JP" sz="2800" dirty="0" smtClean="0"/>
              <a:t> </a:t>
            </a:r>
            <a:endParaRPr lang="ja-JP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82487" y="1539359"/>
            <a:ext cx="12562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なんまい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1097" y="1539359"/>
            <a:ext cx="12562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なんぼん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1" y="1539359"/>
            <a:ext cx="12562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なんびき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8876" y="1539359"/>
            <a:ext cx="12562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なんさつ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453" y="1539359"/>
            <a:ext cx="12562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いくつ</a:t>
            </a:r>
            <a:endParaRPr lang="en-US" b="1" dirty="0">
              <a:latin typeface="DFGKyoKaSho-W4" pitchFamily="18" charset="-128"/>
              <a:ea typeface="DFG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351A-9B2D-4C1A-90C3-2A584BCD20FA}" type="slidenum">
              <a:rPr lang="en-US" altLang="ja-JP"/>
              <a:pPr/>
              <a:t>4</a:t>
            </a:fld>
            <a:endParaRPr lang="en-US" altLang="ja-JP"/>
          </a:p>
        </p:txBody>
      </p:sp>
      <p:pic>
        <p:nvPicPr>
          <p:cNvPr id="108548" name="Picture 4" descr="スナップショット 2008-02-21 07-23-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22" y="2417426"/>
            <a:ext cx="4053711" cy="29252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Counter / WH questions</a:t>
            </a:r>
            <a:endParaRPr lang="en-US" dirty="0"/>
          </a:p>
        </p:txBody>
      </p:sp>
      <p:pic>
        <p:nvPicPr>
          <p:cNvPr id="6" name="Picture 4" descr="スナップショット 2008-02-21 17-49-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8969" y="2417426"/>
            <a:ext cx="3987831" cy="29252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39722" y="5055326"/>
            <a:ext cx="426484" cy="287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98969" y="5055326"/>
            <a:ext cx="426484" cy="287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7638"/>
            <a:ext cx="9144000" cy="5531167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Draw following items on your room</a:t>
            </a:r>
          </a:p>
          <a:p>
            <a:pPr marL="742950" lvl="1" indent="-285750" eaLnBrk="1" hangingPunct="1"/>
            <a:r>
              <a:rPr lang="en-US" altLang="ja-JP" sz="2600" dirty="0" smtClean="0"/>
              <a:t>Apple(1-10)</a:t>
            </a:r>
          </a:p>
          <a:p>
            <a:pPr marL="742950" lvl="1" indent="-285750" eaLnBrk="1" hangingPunct="1"/>
            <a:r>
              <a:rPr lang="en-US" altLang="ja-JP" sz="2600" dirty="0" smtClean="0"/>
              <a:t>Book (1-10)</a:t>
            </a:r>
          </a:p>
          <a:p>
            <a:pPr marL="742950" lvl="1" indent="-285750" eaLnBrk="1" hangingPunct="1"/>
            <a:r>
              <a:rPr lang="en-US" altLang="ja-JP" sz="2600" dirty="0" smtClean="0"/>
              <a:t>Pencil(1-10)</a:t>
            </a:r>
          </a:p>
          <a:p>
            <a:pPr marL="742950" lvl="1" indent="-285750" eaLnBrk="1" hangingPunct="1"/>
            <a:r>
              <a:rPr lang="en-US" altLang="ja-JP" sz="2600" dirty="0" smtClean="0"/>
              <a:t>Dog(1-10)</a:t>
            </a:r>
          </a:p>
          <a:p>
            <a:pPr marL="742950" lvl="1" indent="-285750" eaLnBrk="1" hangingPunct="1"/>
            <a:r>
              <a:rPr lang="ja-JP" altLang="en-US" sz="2600" smtClean="0"/>
              <a:t>？？？</a:t>
            </a:r>
            <a:endParaRPr lang="en-US" altLang="ja-JP" sz="2600" dirty="0" smtClean="0"/>
          </a:p>
          <a:p>
            <a:pPr eaLnBrk="1" hangingPunct="1"/>
            <a:r>
              <a:rPr lang="en-US" altLang="ja-JP" sz="2800" dirty="0" smtClean="0"/>
              <a:t>Q&amp;A and figure out your partner’s room.</a:t>
            </a:r>
          </a:p>
          <a:p>
            <a:pPr eaLnBrk="1" hangingPunct="1"/>
            <a:r>
              <a:rPr lang="en-US" altLang="ja-JP" sz="2800" dirty="0" smtClean="0"/>
              <a:t>Example:</a:t>
            </a:r>
          </a:p>
          <a:p>
            <a:pPr marL="742950" lvl="1" indent="-285750" eaLnBrk="1" hangingPunct="1"/>
            <a:r>
              <a:rPr lang="en-US" altLang="ja-JP" sz="2800" dirty="0" smtClean="0"/>
              <a:t>A: Where is X?</a:t>
            </a:r>
          </a:p>
          <a:p>
            <a:pPr marL="742950" lvl="1" indent="-285750" eaLnBrk="1" hangingPunct="1"/>
            <a:r>
              <a:rPr lang="en-US" altLang="ja-JP" sz="2800" dirty="0" smtClean="0"/>
              <a:t>B: It’s on the desk.</a:t>
            </a:r>
          </a:p>
          <a:p>
            <a:pPr marL="742950" lvl="1" indent="-285750" eaLnBrk="1" hangingPunct="1"/>
            <a:r>
              <a:rPr lang="en-US" altLang="ja-JP" sz="2800" dirty="0" smtClean="0"/>
              <a:t>A: How many are there? </a:t>
            </a:r>
          </a:p>
        </p:txBody>
      </p:sp>
      <p:pic>
        <p:nvPicPr>
          <p:cNvPr id="5" name="Picture 5" descr="roomp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952" y="1813009"/>
            <a:ext cx="3360453" cy="2589174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222" y="2864621"/>
            <a:ext cx="230126" cy="22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348" y="2887118"/>
            <a:ext cx="207169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Counter / WH questions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215" y="2786311"/>
            <a:ext cx="207169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65A3-49EF-49A0-9451-9DBED97BC83F}" type="slidenum">
              <a:rPr lang="en-US" altLang="ja-JP"/>
              <a:pPr/>
              <a:t>6</a:t>
            </a:fld>
            <a:endParaRPr lang="en-US" altLang="ja-JP"/>
          </a:p>
        </p:txBody>
      </p:sp>
      <p:pic>
        <p:nvPicPr>
          <p:cNvPr id="3077" name="Picture 5" descr="menu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1000"/>
            <a:ext cx="4038600" cy="2814638"/>
          </a:xfrm>
          <a:prstGeom prst="rect">
            <a:avLst/>
          </a:prstGeom>
          <a:noFill/>
        </p:spPr>
      </p:pic>
      <p:pic>
        <p:nvPicPr>
          <p:cNvPr id="3079" name="Picture 7" descr="menu_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352800"/>
            <a:ext cx="4191000" cy="283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F622-0B89-471E-B3FE-E5DD8CA05D24}" type="slidenum">
              <a:rPr lang="en-US" altLang="ja-JP"/>
              <a:pPr/>
              <a:t>7</a:t>
            </a:fld>
            <a:endParaRPr lang="en-US" altLang="ja-JP"/>
          </a:p>
        </p:txBody>
      </p:sp>
      <p:pic>
        <p:nvPicPr>
          <p:cNvPr id="10245" name="Picture 5" descr="kaimon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600200"/>
            <a:ext cx="6553200" cy="4622800"/>
          </a:xfrm>
          <a:noFill/>
          <a:ln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（　　　）は　いくらですか。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4D47-AF73-4C0D-AB15-C53369D74BD1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44036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ja-JP" altLang="en-US" sz="3600">
                <a:ea typeface="ＭＳ Ｐゴシック" pitchFamily="48" charset="-128"/>
              </a:rPr>
              <a:t>　</a:t>
            </a:r>
            <a:r>
              <a:rPr lang="ja-JP" altLang="en-US" sz="3600" b="1" smtClean="0">
                <a:latin typeface="DFGKyoKaSho-W4" pitchFamily="18" charset="-128"/>
                <a:ea typeface="DFGKyoKaSho-W4" pitchFamily="18" charset="-128"/>
              </a:rPr>
              <a:t>よんでみましょう！</a:t>
            </a:r>
            <a:r>
              <a:rPr lang="en-US" altLang="ja-JP" sz="3600" b="1" dirty="0" smtClean="0">
                <a:latin typeface="DFGKyoKaSho-W4" pitchFamily="18" charset="-128"/>
                <a:ea typeface="DFGKyoKaSho-W4" pitchFamily="18" charset="-128"/>
              </a:rPr>
              <a:t>  </a:t>
            </a:r>
          </a:p>
          <a:p>
            <a:pPr>
              <a:buFontTx/>
              <a:buNone/>
            </a:pPr>
            <a:r>
              <a:rPr lang="ja-JP" altLang="en-US" sz="3600" b="1" smtClean="0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en-US" altLang="ja-JP" sz="3600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sz="3600" b="1" smtClean="0">
                <a:latin typeface="DFGKyoKaSho-W4" pitchFamily="18" charset="-128"/>
                <a:ea typeface="DFGKyoKaSho-W4" pitchFamily="18" charset="-128"/>
              </a:rPr>
              <a:t>五</a:t>
            </a: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十六円</a:t>
            </a:r>
          </a:p>
          <a:p>
            <a:pPr>
              <a:buFontTx/>
              <a:buNone/>
            </a:pP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en-US" altLang="ja-JP" sz="3600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sz="3600" b="1" smtClean="0">
                <a:latin typeface="DFGKyoKaSho-W4" pitchFamily="18" charset="-128"/>
                <a:ea typeface="DFGKyoKaSho-W4" pitchFamily="18" charset="-128"/>
              </a:rPr>
              <a:t>二</a:t>
            </a: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百三十七円</a:t>
            </a:r>
          </a:p>
          <a:p>
            <a:pPr>
              <a:buFontTx/>
              <a:buNone/>
            </a:pP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en-US" altLang="ja-JP" sz="3600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sz="3600" b="1" smtClean="0">
                <a:latin typeface="DFGKyoKaSho-W4" pitchFamily="18" charset="-128"/>
                <a:ea typeface="DFGKyoKaSho-W4" pitchFamily="18" charset="-128"/>
              </a:rPr>
              <a:t>四</a:t>
            </a: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百六十九円</a:t>
            </a:r>
          </a:p>
          <a:p>
            <a:pPr>
              <a:buFontTx/>
              <a:buNone/>
            </a:pP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en-US" altLang="ja-JP" sz="3600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sz="3600" b="1" smtClean="0">
                <a:latin typeface="DFGKyoKaSho-W4" pitchFamily="18" charset="-128"/>
                <a:ea typeface="DFGKyoKaSho-W4" pitchFamily="18" charset="-128"/>
              </a:rPr>
              <a:t>五</a:t>
            </a: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百八十四円</a:t>
            </a:r>
          </a:p>
          <a:p>
            <a:pPr>
              <a:buFontTx/>
              <a:buNone/>
            </a:pP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en-US" altLang="ja-JP" sz="3600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sz="3600" b="1" smtClean="0">
                <a:latin typeface="DFGKyoKaSho-W4" pitchFamily="18" charset="-128"/>
                <a:ea typeface="DFGKyoKaSho-W4" pitchFamily="18" charset="-128"/>
              </a:rPr>
              <a:t>千</a:t>
            </a: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八百六十三円</a:t>
            </a:r>
          </a:p>
          <a:p>
            <a:pPr>
              <a:buFontTx/>
              <a:buNone/>
            </a:pP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en-US" altLang="ja-JP" sz="3600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sz="3600" b="1" smtClean="0">
                <a:latin typeface="DFGKyoKaSho-W4" pitchFamily="18" charset="-128"/>
                <a:ea typeface="DFGKyoKaSho-W4" pitchFamily="18" charset="-128"/>
              </a:rPr>
              <a:t>三</a:t>
            </a:r>
            <a:r>
              <a:rPr lang="ja-JP" altLang="en-US" sz="3600" b="1">
                <a:latin typeface="DFGKyoKaSho-W4" pitchFamily="18" charset="-128"/>
                <a:ea typeface="DFGKyoKaSho-W4" pitchFamily="18" charset="-128"/>
              </a:rPr>
              <a:t>千七百六十四</a:t>
            </a:r>
            <a:r>
              <a:rPr lang="ja-JP" altLang="en-US" sz="3600" b="1" smtClean="0">
                <a:latin typeface="DFGKyoKaSho-W4" pitchFamily="18" charset="-128"/>
                <a:ea typeface="DFGKyoKaSho-W4" pitchFamily="18" charset="-128"/>
              </a:rPr>
              <a:t>円</a:t>
            </a:r>
            <a:endParaRPr lang="en-US" altLang="ja-JP" sz="36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FontTx/>
              <a:buNone/>
            </a:pPr>
            <a:r>
              <a:rPr lang="en-US" altLang="ja-JP" sz="3600" b="1" dirty="0" smtClean="0">
                <a:latin typeface="DFGKyoKaSho-W4" pitchFamily="18" charset="-128"/>
                <a:ea typeface="DFGKyoKaSho-W4" pitchFamily="18" charset="-128"/>
              </a:rPr>
              <a:t>	</a:t>
            </a:r>
            <a:r>
              <a:rPr lang="ja-JP" altLang="en-US" sz="3600" b="1" smtClean="0">
                <a:latin typeface="DFGKyoKaSho-W4" pitchFamily="18" charset="-128"/>
                <a:ea typeface="DFGKyoKaSho-W4" pitchFamily="18" charset="-128"/>
              </a:rPr>
              <a:t>五万八千九百三十一円</a:t>
            </a:r>
            <a:endParaRPr lang="en-US" altLang="ja-JP" sz="3600" b="1" dirty="0" smtClean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ぽう５：</a:t>
            </a:r>
            <a:r>
              <a:rPr lang="en-US" altLang="ja-JP" sz="2800" dirty="0" smtClean="0"/>
              <a:t>	Talking about prices using </a:t>
            </a:r>
            <a:r>
              <a:rPr lang="ja-JP" altLang="en-US" sz="2800" smtClean="0"/>
              <a:t>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Indicating floor levels with </a:t>
            </a:r>
            <a:r>
              <a:rPr lang="ja-JP" altLang="en-US" sz="2800" smtClean="0"/>
              <a:t>かい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kanji WB"/>
          <p:cNvPicPr>
            <a:picLocks noChangeAspect="1" noChangeArrowheads="1"/>
          </p:cNvPicPr>
          <p:nvPr/>
        </p:nvPicPr>
        <p:blipFill>
          <a:blip r:embed="rId3" cstate="print">
            <a:lum bright="-48000" contrast="72000"/>
          </a:blip>
          <a:srcRect b="54039"/>
          <a:stretch>
            <a:fillRect/>
          </a:stretch>
        </p:blipFill>
        <p:spPr bwMode="auto">
          <a:xfrm>
            <a:off x="914400" y="0"/>
            <a:ext cx="65532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kanji WB"/>
          <p:cNvPicPr>
            <a:picLocks noChangeAspect="1" noChangeArrowheads="1"/>
          </p:cNvPicPr>
          <p:nvPr/>
        </p:nvPicPr>
        <p:blipFill>
          <a:blip r:embed="rId3" cstate="print">
            <a:lum bright="-48000" contrast="72000"/>
          </a:blip>
          <a:srcRect t="71581" r="18095" b="2802"/>
          <a:stretch>
            <a:fillRect/>
          </a:stretch>
        </p:blipFill>
        <p:spPr bwMode="auto">
          <a:xfrm>
            <a:off x="914400" y="4098925"/>
            <a:ext cx="6553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124200" y="449580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七千三百円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971800" y="5029200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二千八百五十円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124200" y="5638800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三千六百十円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581400" y="617220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FF0903"/>
                </a:solidFill>
                <a:latin typeface="DFGKyoKaSho-W4" pitchFamily="18" charset="-128"/>
                <a:ea typeface="DFGKyoKaSho-W4" pitchFamily="18" charset="-128"/>
              </a:rPr>
              <a:t>九百円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4227</TotalTime>
  <Words>1176</Words>
  <Application>Microsoft Office PowerPoint</Application>
  <PresentationFormat>On-screen Show (4:3)</PresentationFormat>
  <Paragraphs>258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Equity</vt:lpstr>
      <vt:lpstr>にほんご JPN101</vt:lpstr>
      <vt:lpstr>Counter / WH questions</vt:lpstr>
      <vt:lpstr>ぶんぽう３/4： Expressing quantities       まい, 本, ひき, さつ and つ </vt:lpstr>
      <vt:lpstr>Counter / WH questions</vt:lpstr>
      <vt:lpstr>Counter / WH questions</vt:lpstr>
      <vt:lpstr>Slide 6</vt:lpstr>
      <vt:lpstr>（　　　）は　いくらですか。</vt:lpstr>
      <vt:lpstr>ぶんぽう５： Talking about prices using 円     Indicating floor levels with かい</vt:lpstr>
      <vt:lpstr>Slide 9</vt:lpstr>
      <vt:lpstr>今、日本にいます。おなかがすいたので、 ハンバーガーを　たべたいです。どこに　いきますか。</vt:lpstr>
      <vt:lpstr>モスバーガー</vt:lpstr>
      <vt:lpstr>Slide 12</vt:lpstr>
      <vt:lpstr>Expressions</vt:lpstr>
      <vt:lpstr>Slide 14</vt:lpstr>
      <vt:lpstr>ひるごはん</vt:lpstr>
      <vt:lpstr>ひこうきのチケット</vt:lpstr>
      <vt:lpstr>ぶんぽう１： Requesting and giving explanations or      additional information, and creating harmony      and shard atmosphere using ～んです</vt:lpstr>
      <vt:lpstr>Slide 18</vt:lpstr>
      <vt:lpstr>Slide 19</vt:lpstr>
      <vt:lpstr>Slide 20</vt:lpstr>
      <vt:lpstr>Slide 21</vt:lpstr>
      <vt:lpstr>～んです</vt:lpstr>
      <vt:lpstr>Slide 23</vt:lpstr>
      <vt:lpstr>Slide 24</vt:lpstr>
      <vt:lpstr>Ｖ(stem)たい　  I want (to do something)</vt:lpstr>
      <vt:lpstr>Ｖ(stem)たい／Ｖ(stem)たがっています　 </vt:lpstr>
      <vt:lpstr>Ｖ(stem)たい　  I want (to do something)</vt:lpstr>
      <vt:lpstr>P69 Activity 5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477</cp:revision>
  <dcterms:created xsi:type="dcterms:W3CDTF">2009-12-16T23:00:04Z</dcterms:created>
  <dcterms:modified xsi:type="dcterms:W3CDTF">2010-02-01T22:29:30Z</dcterms:modified>
</cp:coreProperties>
</file>