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300" r:id="rId3"/>
    <p:sldId id="613" r:id="rId4"/>
    <p:sldId id="477" r:id="rId5"/>
    <p:sldId id="494" r:id="rId6"/>
    <p:sldId id="604" r:id="rId7"/>
    <p:sldId id="539" r:id="rId8"/>
    <p:sldId id="502" r:id="rId9"/>
    <p:sldId id="503" r:id="rId10"/>
    <p:sldId id="504" r:id="rId11"/>
    <p:sldId id="505" r:id="rId12"/>
    <p:sldId id="540" r:id="rId13"/>
    <p:sldId id="616" r:id="rId14"/>
    <p:sldId id="534" r:id="rId15"/>
    <p:sldId id="554" r:id="rId16"/>
    <p:sldId id="595" r:id="rId17"/>
    <p:sldId id="617" r:id="rId18"/>
    <p:sldId id="618" r:id="rId19"/>
    <p:sldId id="596" r:id="rId20"/>
    <p:sldId id="541" r:id="rId21"/>
    <p:sldId id="513" r:id="rId22"/>
    <p:sldId id="556" r:id="rId23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5575" autoAdjust="0"/>
  </p:normalViewPr>
  <p:slideViewPr>
    <p:cSldViewPr snapToGrid="0" snapToObjects="1">
      <p:cViewPr>
        <p:scale>
          <a:sx n="75" d="100"/>
          <a:sy n="75" d="100"/>
        </p:scale>
        <p:origin x="-996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8\ch8-dialogue-sub.m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video" Target="file:///\\localhost\Users\yukari\Desktop\JPN101\ppt\ch8\ch8-listening-B1.mov" TargetMode="External"/><Relationship Id="rId7" Type="http://schemas.openxmlformats.org/officeDocument/2006/relationships/image" Target="../media/image17.png"/><Relationship Id="rId2" Type="http://schemas.openxmlformats.org/officeDocument/2006/relationships/video" Target="file:///\\localhost\Users\yukari\Desktop\JPN101\ppt\ch8\ch8-listening-A2.mov" TargetMode="External"/><Relationship Id="rId1" Type="http://schemas.openxmlformats.org/officeDocument/2006/relationships/video" Target="file:///\\localhost\Users\yukari\Desktop\JPN101\ppt\ch8\ch8-listening-A1.mov" TargetMode="External"/><Relationship Id="rId6" Type="http://schemas.openxmlformats.org/officeDocument/2006/relationships/slideLayout" Target="../slideLayouts/slideLayout2.xml"/><Relationship Id="rId5" Type="http://schemas.openxmlformats.org/officeDocument/2006/relationships/video" Target="file:///\\localhost\Users\yukari\Desktop\JPN101\ppt\ch8\ch8-listening-B3.mov" TargetMode="External"/><Relationship Id="rId4" Type="http://schemas.openxmlformats.org/officeDocument/2006/relationships/video" Target="file:///\\localhost\Users\yukari\Desktop\JPN101\ppt\ch8\ch8-listening-B2.m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8\ch8-dialogue-listening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localhost\Users\yukari\Desktop\JPN101\ppt\ch8\ch8-dialogue-sub.m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Jan. 4, 2010</a:t>
            </a:r>
            <a:endParaRPr lang="en-US" altLang="ja-JP" b="1" dirty="0"/>
          </a:p>
          <a:p>
            <a:r>
              <a:rPr lang="en-US" altLang="ja-JP" b="1" dirty="0" smtClean="0"/>
              <a:t>(Monday)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536700"/>
            <a:ext cx="8229600" cy="1470025"/>
          </a:xfrm>
        </p:spPr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P57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ja-JP" altLang="en-US" sz="4400" dirty="0" smtClean="0">
                <a:latin typeface="+mj-lt"/>
                <a:ea typeface="+mj-ea"/>
                <a:cs typeface="+mj-cs"/>
              </a:rPr>
              <a:t>（じまく）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8-dialogue-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7600" y="1718733"/>
            <a:ext cx="65532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335427"/>
            <a:ext cx="8229600" cy="1143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4400" noProof="0" dirty="0" smtClean="0">
                <a:latin typeface="+mj-lt"/>
                <a:ea typeface="+mj-ea"/>
                <a:cs typeface="+mj-cs"/>
              </a:rPr>
              <a:t>よむれんしゅう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P87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646238"/>
            <a:ext cx="5519679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P87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0363" y="1588108"/>
            <a:ext cx="5697537" cy="513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P88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524" y="1751013"/>
            <a:ext cx="749125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P88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4350"/>
            <a:ext cx="915837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P88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4350"/>
            <a:ext cx="915837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2" name="Group 61"/>
          <p:cNvGrpSpPr/>
          <p:nvPr/>
        </p:nvGrpSpPr>
        <p:grpSpPr>
          <a:xfrm>
            <a:off x="1005840" y="2237921"/>
            <a:ext cx="3665946" cy="274320"/>
            <a:chOff x="1005840" y="2237921"/>
            <a:chExt cx="3665946" cy="274320"/>
          </a:xfrm>
        </p:grpSpPr>
        <p:sp>
          <p:nvSpPr>
            <p:cNvPr id="6" name="TextBox 5"/>
            <p:cNvSpPr txBox="1"/>
            <p:nvPr/>
          </p:nvSpPr>
          <p:spPr>
            <a:xfrm>
              <a:off x="1005840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4480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13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60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80160" y="2237921"/>
            <a:ext cx="6452326" cy="807720"/>
            <a:chOff x="1280160" y="2237921"/>
            <a:chExt cx="6452326" cy="807720"/>
          </a:xfrm>
        </p:grpSpPr>
        <p:sp>
          <p:nvSpPr>
            <p:cNvPr id="10" name="TextBox 9"/>
            <p:cNvSpPr txBox="1"/>
            <p:nvPr/>
          </p:nvSpPr>
          <p:spPr>
            <a:xfrm>
              <a:off x="74567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016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448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0315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80143" y="2771321"/>
            <a:ext cx="6902268" cy="820420"/>
            <a:chOff x="780143" y="2771321"/>
            <a:chExt cx="6902268" cy="820420"/>
          </a:xfrm>
        </p:grpSpPr>
        <p:sp>
          <p:nvSpPr>
            <p:cNvPr id="14" name="TextBox 13"/>
            <p:cNvSpPr txBox="1"/>
            <p:nvPr/>
          </p:nvSpPr>
          <p:spPr>
            <a:xfrm>
              <a:off x="5843815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664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0143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94971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4929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86400" y="331742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1494970" y="3827780"/>
            <a:ext cx="3902530" cy="274320"/>
            <a:chOff x="1494970" y="3827780"/>
            <a:chExt cx="3902530" cy="274320"/>
          </a:xfrm>
        </p:grpSpPr>
        <p:sp>
          <p:nvSpPr>
            <p:cNvPr id="24" name="TextBox 23"/>
            <p:cNvSpPr txBox="1"/>
            <p:nvPr/>
          </p:nvSpPr>
          <p:spPr>
            <a:xfrm>
              <a:off x="149497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49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581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217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554480" y="3827780"/>
            <a:ext cx="6852920" cy="829628"/>
            <a:chOff x="1554480" y="3827780"/>
            <a:chExt cx="6852920" cy="829628"/>
          </a:xfrm>
        </p:grpSpPr>
        <p:sp>
          <p:nvSpPr>
            <p:cNvPr id="28" name="TextBox 27"/>
            <p:cNvSpPr txBox="1"/>
            <p:nvPr/>
          </p:nvSpPr>
          <p:spPr>
            <a:xfrm>
              <a:off x="731520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952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316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48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85256" y="4383088"/>
            <a:ext cx="6223001" cy="849312"/>
            <a:chOff x="1785256" y="4383088"/>
            <a:chExt cx="6223001" cy="849312"/>
          </a:xfrm>
        </p:grpSpPr>
        <p:sp>
          <p:nvSpPr>
            <p:cNvPr id="32" name="TextBox 31"/>
            <p:cNvSpPr txBox="1"/>
            <p:nvPr/>
          </p:nvSpPr>
          <p:spPr>
            <a:xfrm>
              <a:off x="420624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360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05173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2486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5256" y="49580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P88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4350"/>
            <a:ext cx="9158378" cy="40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61"/>
          <p:cNvGrpSpPr/>
          <p:nvPr/>
        </p:nvGrpSpPr>
        <p:grpSpPr>
          <a:xfrm>
            <a:off x="1005840" y="2237921"/>
            <a:ext cx="3665946" cy="274320"/>
            <a:chOff x="1005840" y="2237921"/>
            <a:chExt cx="3665946" cy="274320"/>
          </a:xfrm>
        </p:grpSpPr>
        <p:sp>
          <p:nvSpPr>
            <p:cNvPr id="6" name="TextBox 5"/>
            <p:cNvSpPr txBox="1"/>
            <p:nvPr/>
          </p:nvSpPr>
          <p:spPr>
            <a:xfrm>
              <a:off x="1005840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4480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513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960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5" name="Group 63"/>
          <p:cNvGrpSpPr/>
          <p:nvPr/>
        </p:nvGrpSpPr>
        <p:grpSpPr>
          <a:xfrm>
            <a:off x="1280160" y="2237921"/>
            <a:ext cx="6452326" cy="807720"/>
            <a:chOff x="1280160" y="2237921"/>
            <a:chExt cx="6452326" cy="807720"/>
          </a:xfrm>
        </p:grpSpPr>
        <p:sp>
          <p:nvSpPr>
            <p:cNvPr id="10" name="TextBox 9"/>
            <p:cNvSpPr txBox="1"/>
            <p:nvPr/>
          </p:nvSpPr>
          <p:spPr>
            <a:xfrm>
              <a:off x="7456715" y="22379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016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5448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40315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7" name="Group 65"/>
          <p:cNvGrpSpPr/>
          <p:nvPr/>
        </p:nvGrpSpPr>
        <p:grpSpPr>
          <a:xfrm>
            <a:off x="780143" y="2771321"/>
            <a:ext cx="6902268" cy="820420"/>
            <a:chOff x="780143" y="2771321"/>
            <a:chExt cx="6902268" cy="820420"/>
          </a:xfrm>
        </p:grpSpPr>
        <p:sp>
          <p:nvSpPr>
            <p:cNvPr id="14" name="TextBox 13"/>
            <p:cNvSpPr txBox="1"/>
            <p:nvPr/>
          </p:nvSpPr>
          <p:spPr>
            <a:xfrm>
              <a:off x="5843815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406640" y="27713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0143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94971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84929" y="3317421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86400" y="3317421"/>
            <a:ext cx="275771" cy="274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8" name="Group 66"/>
          <p:cNvGrpSpPr/>
          <p:nvPr/>
        </p:nvGrpSpPr>
        <p:grpSpPr>
          <a:xfrm>
            <a:off x="1494970" y="3827780"/>
            <a:ext cx="3902530" cy="274320"/>
            <a:chOff x="1494970" y="3827780"/>
            <a:chExt cx="3902530" cy="274320"/>
          </a:xfrm>
        </p:grpSpPr>
        <p:sp>
          <p:nvSpPr>
            <p:cNvPr id="24" name="TextBox 23"/>
            <p:cNvSpPr txBox="1"/>
            <p:nvPr/>
          </p:nvSpPr>
          <p:spPr>
            <a:xfrm>
              <a:off x="149497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7849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2581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217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19" name="Group 68"/>
          <p:cNvGrpSpPr/>
          <p:nvPr/>
        </p:nvGrpSpPr>
        <p:grpSpPr>
          <a:xfrm>
            <a:off x="1554480" y="3827780"/>
            <a:ext cx="6852920" cy="829628"/>
            <a:chOff x="1554480" y="3827780"/>
            <a:chExt cx="6852920" cy="829628"/>
          </a:xfrm>
        </p:grpSpPr>
        <p:sp>
          <p:nvSpPr>
            <p:cNvPr id="28" name="TextBox 27"/>
            <p:cNvSpPr txBox="1"/>
            <p:nvPr/>
          </p:nvSpPr>
          <p:spPr>
            <a:xfrm>
              <a:off x="731520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89520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131629" y="38277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5448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3" name="Group 70"/>
          <p:cNvGrpSpPr/>
          <p:nvPr/>
        </p:nvGrpSpPr>
        <p:grpSpPr>
          <a:xfrm>
            <a:off x="1785256" y="4383088"/>
            <a:ext cx="6223001" cy="849312"/>
            <a:chOff x="1785256" y="4383088"/>
            <a:chExt cx="6223001" cy="849312"/>
          </a:xfrm>
        </p:grpSpPr>
        <p:sp>
          <p:nvSpPr>
            <p:cNvPr id="32" name="TextBox 31"/>
            <p:cNvSpPr txBox="1"/>
            <p:nvPr/>
          </p:nvSpPr>
          <p:spPr>
            <a:xfrm>
              <a:off x="420624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943600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05173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32486" y="4383088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85256" y="4958080"/>
              <a:ext cx="275771" cy="2743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780143" y="2560320"/>
            <a:ext cx="4982028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62"/>
          <p:cNvGrpSpPr/>
          <p:nvPr/>
        </p:nvGrpSpPr>
        <p:grpSpPr>
          <a:xfrm>
            <a:off x="780143" y="2563496"/>
            <a:ext cx="7777843" cy="547052"/>
            <a:chOff x="780143" y="2563496"/>
            <a:chExt cx="7777843" cy="547052"/>
          </a:xfrm>
        </p:grpSpPr>
        <p:cxnSp>
          <p:nvCxnSpPr>
            <p:cNvPr id="39" name="Straight Arrow Connector 38"/>
            <p:cNvCxnSpPr/>
            <p:nvPr/>
          </p:nvCxnSpPr>
          <p:spPr>
            <a:xfrm>
              <a:off x="5943600" y="2563496"/>
              <a:ext cx="2614386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780143" y="3108960"/>
              <a:ext cx="3891643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64"/>
          <p:cNvGrpSpPr/>
          <p:nvPr/>
        </p:nvGrpSpPr>
        <p:grpSpPr>
          <a:xfrm>
            <a:off x="839107" y="3109754"/>
            <a:ext cx="7718879" cy="549434"/>
            <a:chOff x="839107" y="3109754"/>
            <a:chExt cx="7718879" cy="549434"/>
          </a:xfrm>
        </p:grpSpPr>
        <p:cxnSp>
          <p:nvCxnSpPr>
            <p:cNvPr id="43" name="Straight Arrow Connector 42"/>
            <p:cNvCxnSpPr/>
            <p:nvPr/>
          </p:nvCxnSpPr>
          <p:spPr>
            <a:xfrm>
              <a:off x="4824186" y="3109754"/>
              <a:ext cx="3733800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839107" y="3657600"/>
              <a:ext cx="3891643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/>
          <p:cNvCxnSpPr/>
          <p:nvPr/>
        </p:nvCxnSpPr>
        <p:spPr>
          <a:xfrm>
            <a:off x="4824186" y="3657600"/>
            <a:ext cx="3733800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80143" y="4206240"/>
            <a:ext cx="5595257" cy="1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2" name="Group 67"/>
          <p:cNvGrpSpPr/>
          <p:nvPr/>
        </p:nvGrpSpPr>
        <p:grpSpPr>
          <a:xfrm>
            <a:off x="839107" y="4206240"/>
            <a:ext cx="7718879" cy="550228"/>
            <a:chOff x="839107" y="4206240"/>
            <a:chExt cx="7718879" cy="550228"/>
          </a:xfrm>
        </p:grpSpPr>
        <p:cxnSp>
          <p:nvCxnSpPr>
            <p:cNvPr id="51" name="Straight Arrow Connector 50"/>
            <p:cNvCxnSpPr/>
            <p:nvPr/>
          </p:nvCxnSpPr>
          <p:spPr>
            <a:xfrm flipV="1">
              <a:off x="6746421" y="4206240"/>
              <a:ext cx="1811565" cy="476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839107" y="4754880"/>
              <a:ext cx="2221593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69"/>
          <p:cNvGrpSpPr/>
          <p:nvPr/>
        </p:nvGrpSpPr>
        <p:grpSpPr>
          <a:xfrm>
            <a:off x="780143" y="4754880"/>
            <a:ext cx="7777843" cy="483872"/>
            <a:chOff x="780143" y="4754880"/>
            <a:chExt cx="7777843" cy="483872"/>
          </a:xfrm>
        </p:grpSpPr>
        <p:cxnSp>
          <p:nvCxnSpPr>
            <p:cNvPr id="58" name="Straight Arrow Connector 57"/>
            <p:cNvCxnSpPr/>
            <p:nvPr/>
          </p:nvCxnSpPr>
          <p:spPr>
            <a:xfrm flipV="1">
              <a:off x="3175907" y="4754880"/>
              <a:ext cx="5382079" cy="4764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80143" y="5237164"/>
              <a:ext cx="3258457" cy="158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P88 </a:t>
            </a:r>
            <a:r>
              <a:rPr lang="ja-JP" altLang="en-US" dirty="0" smtClean="0"/>
              <a:t>よむれんしゅう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7613" y="1417637"/>
            <a:ext cx="6663037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きくれんしゅう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90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3600" smtClean="0">
                <a:latin typeface="DFGKyoKaSho-W4" pitchFamily="18" charset="-128"/>
                <a:ea typeface="DFGKyoKaSho-W4" pitchFamily="18" charset="-128"/>
              </a:rPr>
              <a:t>あけまして おめでとう ございます。</a:t>
            </a:r>
            <a:r>
              <a:rPr lang="en-US" altLang="ja-JP" sz="3600" dirty="0" smtClean="0">
                <a:latin typeface="DFGKyoKaSho-W4" pitchFamily="18" charset="-128"/>
                <a:ea typeface="DFGKyoKaSho-W4" pitchFamily="18" charset="-128"/>
              </a:rPr>
              <a:t/>
            </a:r>
            <a:br>
              <a:rPr lang="en-US" altLang="ja-JP" sz="3600" dirty="0" smtClean="0">
                <a:latin typeface="DFGKyoKaSho-W4" pitchFamily="18" charset="-128"/>
                <a:ea typeface="DFGKyoKaSho-W4" pitchFamily="18" charset="-128"/>
              </a:rPr>
            </a:br>
            <a:r>
              <a:rPr lang="ja-JP" altLang="en-US" sz="1200" smtClean="0">
                <a:latin typeface="DFGKyoKaSho-W4" pitchFamily="18" charset="-128"/>
                <a:ea typeface="DFGKyoKaSho-W4" pitchFamily="18" charset="-128"/>
              </a:rPr>
              <a:t>　</a:t>
            </a:r>
            <a:r>
              <a:rPr lang="en-US" altLang="ja-JP" sz="3600" dirty="0" smtClean="0">
                <a:latin typeface="DFGKyoKaSho-W4" pitchFamily="18" charset="-128"/>
                <a:ea typeface="DFGKyoKaSho-W4" pitchFamily="18" charset="-128"/>
              </a:rPr>
              <a:t/>
            </a:r>
            <a:br>
              <a:rPr lang="en-US" altLang="ja-JP" sz="3600" dirty="0" smtClean="0">
                <a:latin typeface="DFGKyoKaSho-W4" pitchFamily="18" charset="-128"/>
                <a:ea typeface="DFGKyoKaSho-W4" pitchFamily="18" charset="-128"/>
              </a:rPr>
            </a:br>
            <a:r>
              <a:rPr lang="ja-JP" altLang="en-US" sz="3600" smtClean="0">
                <a:latin typeface="DFGKyoKaSho-W4" pitchFamily="18" charset="-128"/>
                <a:ea typeface="DFGKyoKaSho-W4" pitchFamily="18" charset="-128"/>
              </a:rPr>
              <a:t>今年も どうぞ よろしく おねがいします。</a:t>
            </a:r>
            <a:endParaRPr lang="en-US" sz="3600" dirty="0">
              <a:latin typeface="DFGKyoKaSho-W4" pitchFamily="18" charset="-128"/>
              <a:ea typeface="DFG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100" y="1928663"/>
            <a:ext cx="4396516" cy="32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1175" y="1928663"/>
            <a:ext cx="2228850" cy="32973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19250" y="5524500"/>
            <a:ext cx="23749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門松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（かどまつ）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1175" y="5600700"/>
            <a:ext cx="23749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年賀状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 algn="ctr"/>
            <a:r>
              <a:rPr lang="ja-JP" altLang="en-US" smtClean="0">
                <a:latin typeface="DFPKyoKaSho-W4" pitchFamily="18" charset="-128"/>
                <a:ea typeface="DFPKyoKaSho-W4" pitchFamily="18" charset="-128"/>
              </a:rPr>
              <a:t>（ねんがじょう）</a:t>
            </a:r>
            <a:endParaRPr lang="en-US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3200" y="4940300"/>
            <a:ext cx="1266825" cy="285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P82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9813" y="1708150"/>
            <a:ext cx="763403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altLang="ja-JP" dirty="0" smtClean="0"/>
              <a:t>P82 </a:t>
            </a:r>
            <a:r>
              <a:rPr lang="ja-JP" altLang="en-US" dirty="0" smtClean="0"/>
              <a:t>きくれんしゅう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97013" y="1603374"/>
            <a:ext cx="6161087" cy="400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ch8-listening-A1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1214438" y="2274358"/>
            <a:ext cx="282575" cy="282575"/>
          </a:xfrm>
          <a:prstGeom prst="rect">
            <a:avLst/>
          </a:prstGeom>
        </p:spPr>
      </p:pic>
      <p:pic>
        <p:nvPicPr>
          <p:cNvPr id="13" name="ch8-listening-A2.mo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1214437" y="2556933"/>
            <a:ext cx="282575" cy="282575"/>
          </a:xfrm>
          <a:prstGeom prst="rect">
            <a:avLst/>
          </a:prstGeom>
        </p:spPr>
      </p:pic>
      <p:pic>
        <p:nvPicPr>
          <p:cNvPr id="14" name="ch8-listening-B1.mo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073150" y="4441825"/>
            <a:ext cx="282575" cy="282575"/>
          </a:xfrm>
          <a:prstGeom prst="rect">
            <a:avLst/>
          </a:prstGeom>
        </p:spPr>
      </p:pic>
      <p:pic>
        <p:nvPicPr>
          <p:cNvPr id="15" name="ch8-listening-B2.mov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8"/>
          <a:stretch>
            <a:fillRect/>
          </a:stretch>
        </p:blipFill>
        <p:spPr>
          <a:xfrm>
            <a:off x="1073149" y="4865687"/>
            <a:ext cx="282575" cy="282575"/>
          </a:xfrm>
          <a:prstGeom prst="rect">
            <a:avLst/>
          </a:prstGeom>
        </p:spPr>
      </p:pic>
      <p:pic>
        <p:nvPicPr>
          <p:cNvPr id="16" name="ch8-listening-B3.mov">
            <a:hlinkClick r:id="" action="ppaction://media"/>
          </p:cNvPr>
          <p:cNvPicPr>
            <a:picLocks noRot="1" noChangeAspect="1"/>
          </p:cNvPicPr>
          <p:nvPr>
            <a:videoFile r:link="rId5"/>
          </p:nvPr>
        </p:nvPicPr>
        <p:blipFill>
          <a:blip r:embed="rId8"/>
          <a:stretch>
            <a:fillRect/>
          </a:stretch>
        </p:blipFill>
        <p:spPr>
          <a:xfrm>
            <a:off x="1073149" y="5179520"/>
            <a:ext cx="282575" cy="282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9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4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9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0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946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１月４日</a:t>
            </a:r>
            <a:r>
              <a:rPr lang="ja-JP" altLang="en-US" dirty="0" smtClean="0"/>
              <a:t>月</a:t>
            </a:r>
            <a:r>
              <a:rPr lang="ja-JP" altLang="en-US" smtClean="0"/>
              <a:t>曜</a:t>
            </a:r>
            <a:r>
              <a:rPr lang="ja-JP" altLang="en-US" dirty="0" smtClean="0"/>
              <a:t>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日本のぶんか</a:t>
            </a:r>
            <a:endParaRPr lang="en-US" altLang="ja-JP" dirty="0" smtClean="0"/>
          </a:p>
          <a:p>
            <a:r>
              <a:rPr lang="ja-JP" altLang="en-US" dirty="0" smtClean="0"/>
              <a:t>ききじょうずはなしじょうず</a:t>
            </a:r>
            <a:endParaRPr lang="en-US" altLang="ja-JP" dirty="0" smtClean="0"/>
          </a:p>
          <a:p>
            <a:r>
              <a:rPr lang="ja-JP" altLang="en-US" dirty="0" smtClean="0"/>
              <a:t>ダイアローグ</a:t>
            </a:r>
            <a:endParaRPr lang="en-US" altLang="ja-JP" dirty="0" smtClean="0"/>
          </a:p>
          <a:p>
            <a:r>
              <a:rPr lang="ja-JP" altLang="en-US" dirty="0" smtClean="0"/>
              <a:t>よむれんしゅう</a:t>
            </a:r>
            <a:endParaRPr lang="en-US" altLang="ja-JP" dirty="0" smtClean="0"/>
          </a:p>
          <a:p>
            <a:r>
              <a:rPr lang="ja-JP" altLang="en-US" dirty="0" smtClean="0"/>
              <a:t>きくれんしゅう</a:t>
            </a:r>
            <a:endParaRPr lang="en-US" altLang="ja-JP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日本のぶんか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P83 </a:t>
            </a:r>
            <a:r>
              <a:rPr lang="ja-JP" altLang="en-US" dirty="0" smtClean="0"/>
              <a:t>ききじょうずはなしじょうず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0763" y="1770063"/>
            <a:ext cx="6546616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dirty="0" smtClean="0"/>
              <a:t>ダイアローグ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P57 </a:t>
            </a:r>
            <a:r>
              <a:rPr lang="ja-JP" altLang="en-US" dirty="0" smtClean="0"/>
              <a:t>ダイアローグ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latin typeface="DFPKyoKaSho-W4" pitchFamily="18" charset="-128"/>
                <a:ea typeface="DFPKyoKaSho-W4" pitchFamily="18" charset="-128"/>
              </a:rPr>
              <a:t>「デパートで」</a:t>
            </a:r>
            <a:endParaRPr lang="en-US" altLang="ja-JP" dirty="0" smtClean="0">
              <a:latin typeface="DFPKyoKaSho-W4" pitchFamily="18" charset="-128"/>
              <a:ea typeface="DFPKyoKaSho-W4" pitchFamily="18" charset="-128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ピクチャ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4" y="2777067"/>
            <a:ext cx="2761261" cy="18499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Picture 4" descr="ピクチャ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934" y="2777067"/>
            <a:ext cx="2757423" cy="18499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Picture 5" descr="ピクチャ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913" y="2777067"/>
            <a:ext cx="2749633" cy="184996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0134" y="5063067"/>
            <a:ext cx="2489199" cy="400110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ＤＦＰ教科書体W4"/>
                <a:ea typeface="ＤＦＰ教科書体W4"/>
              </a:rPr>
              <a:t>〜</a:t>
            </a:r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でございます</a:t>
            </a:r>
            <a:endParaRPr kumimoji="1" lang="ja-JP" altLang="en-US" sz="2000" dirty="0">
              <a:latin typeface="ＤＦＰ教科書体W4"/>
              <a:ea typeface="ＤＦＰ教科書体W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1934" y="5015412"/>
            <a:ext cx="2489199" cy="400110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ＤＦＰ教科書体W4"/>
                <a:ea typeface="ＤＦＰ教科書体W4"/>
              </a:rPr>
              <a:t>〜</a:t>
            </a:r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に　なります</a:t>
            </a:r>
            <a:endParaRPr kumimoji="1" lang="en-US" altLang="ja-JP" sz="2000" dirty="0" smtClean="0">
              <a:latin typeface="ＤＦＰ教科書体W4"/>
              <a:ea typeface="ＤＦＰ教科書体W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97601" y="5063067"/>
            <a:ext cx="2489199" cy="1323439"/>
          </a:xfrm>
          <a:prstGeom prst="rect">
            <a:avLst/>
          </a:prstGeom>
          <a:noFill/>
          <a:ln w="254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いかがでしょうか</a:t>
            </a:r>
            <a:endParaRPr kumimoji="1" lang="en-US" altLang="ja-JP" sz="2000" dirty="0" smtClean="0">
              <a:latin typeface="ＤＦＰ教科書体W4"/>
              <a:ea typeface="ＤＦＰ教科書体W4"/>
            </a:endParaRPr>
          </a:p>
          <a:p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おあずかりします</a:t>
            </a:r>
            <a:endParaRPr kumimoji="1" lang="en-US" altLang="ja-JP" sz="2000" dirty="0" smtClean="0">
              <a:latin typeface="ＤＦＰ教科書体W4"/>
              <a:ea typeface="ＤＦＰ教科書体W4"/>
            </a:endParaRPr>
          </a:p>
          <a:p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おくりもの</a:t>
            </a:r>
            <a:endParaRPr kumimoji="1" lang="en-US" altLang="ja-JP" sz="2000" dirty="0" smtClean="0">
              <a:latin typeface="ＤＦＰ教科書体W4"/>
              <a:ea typeface="ＤＦＰ教科書体W4"/>
            </a:endParaRPr>
          </a:p>
          <a:p>
            <a:r>
              <a:rPr kumimoji="1" lang="ja-JP" altLang="en-US" sz="2000" dirty="0" smtClean="0">
                <a:latin typeface="ＤＦＰ教科書体W4"/>
                <a:ea typeface="ＤＦＰ教科書体W4"/>
              </a:rPr>
              <a:t>おかえし</a:t>
            </a:r>
            <a:endParaRPr kumimoji="1" lang="en-US" altLang="ja-JP" sz="2000" dirty="0" smtClean="0">
              <a:latin typeface="ＤＦＰ教科書体W4"/>
              <a:ea typeface="ＤＦＰ教科書体W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きいてください。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P57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8-dialogue-listening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63446" y="1600200"/>
            <a:ext cx="567267" cy="56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73038"/>
            <a:ext cx="8229600" cy="1143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P57 </a:t>
            </a:r>
            <a:r>
              <a:rPr kumimoji="0" lang="ja-JP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ダイアローグ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ch8-dialogue-sub.mov">
            <a:hlinkClick r:id="" action="ppaction://media"/>
          </p:cNvPr>
          <p:cNvPicPr/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71601" y="1852084"/>
            <a:ext cx="6756400" cy="450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308</Words>
  <Application>Microsoft Office PowerPoint</Application>
  <PresentationFormat>On-screen Show (4:3)</PresentationFormat>
  <Paragraphs>61</Paragraphs>
  <Slides>21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Equity</vt:lpstr>
      <vt:lpstr>にほんご JPN101</vt:lpstr>
      <vt:lpstr>あけまして おめでとう ございます。 　 今年も どうぞ よろしく おねがいします。</vt:lpstr>
      <vt:lpstr>１月４日月曜日</vt:lpstr>
      <vt:lpstr>日本のぶんか</vt:lpstr>
      <vt:lpstr>P83 ききじょうずはなしじょうず</vt:lpstr>
      <vt:lpstr>ダイアローグ</vt:lpstr>
      <vt:lpstr>P57 ダイアローグ</vt:lpstr>
      <vt:lpstr>Slide 8</vt:lpstr>
      <vt:lpstr>Slide 9</vt:lpstr>
      <vt:lpstr>Slide 10</vt:lpstr>
      <vt:lpstr>Slide 11</vt:lpstr>
      <vt:lpstr>P87 よむれんしゅう</vt:lpstr>
      <vt:lpstr>P87 よむれんしゅう</vt:lpstr>
      <vt:lpstr>P88 よむれんしゅう</vt:lpstr>
      <vt:lpstr>P88 よむれんしゅう</vt:lpstr>
      <vt:lpstr>P88 よむれんしゅう</vt:lpstr>
      <vt:lpstr>P88 よむれんしゅう</vt:lpstr>
      <vt:lpstr>P88 よむれんしゅう</vt:lpstr>
      <vt:lpstr>きくれんしゅう</vt:lpstr>
      <vt:lpstr>P82 きくれんしゅう</vt:lpstr>
      <vt:lpstr>P82 きくれんしゅう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368</cp:revision>
  <dcterms:created xsi:type="dcterms:W3CDTF">2010-01-04T00:30:21Z</dcterms:created>
  <dcterms:modified xsi:type="dcterms:W3CDTF">2010-02-03T16:54:20Z</dcterms:modified>
</cp:coreProperties>
</file>