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300" r:id="rId3"/>
    <p:sldId id="477" r:id="rId4"/>
    <p:sldId id="478" r:id="rId5"/>
    <p:sldId id="507" r:id="rId6"/>
    <p:sldId id="587" r:id="rId7"/>
    <p:sldId id="621" r:id="rId8"/>
    <p:sldId id="622" r:id="rId9"/>
    <p:sldId id="623" r:id="rId10"/>
    <p:sldId id="624" r:id="rId11"/>
    <p:sldId id="625" r:id="rId12"/>
    <p:sldId id="626" r:id="rId13"/>
    <p:sldId id="619" r:id="rId14"/>
    <p:sldId id="628" r:id="rId15"/>
    <p:sldId id="494" r:id="rId16"/>
    <p:sldId id="636" r:id="rId17"/>
    <p:sldId id="637" r:id="rId18"/>
    <p:sldId id="638" r:id="rId19"/>
    <p:sldId id="640" r:id="rId20"/>
    <p:sldId id="641" r:id="rId21"/>
    <p:sldId id="644" r:id="rId22"/>
    <p:sldId id="647" r:id="rId23"/>
    <p:sldId id="646" r:id="rId24"/>
    <p:sldId id="645" r:id="rId25"/>
    <p:sldId id="648" r:id="rId26"/>
    <p:sldId id="649" r:id="rId2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February. 1, 2010</a:t>
            </a:r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/>
              <a:t>りょう</a:t>
            </a:r>
            <a:r>
              <a:rPr lang="ja-JP" altLang="en-US" smtClean="0"/>
              <a:t>り </a:t>
            </a:r>
            <a:r>
              <a:rPr lang="en-US" altLang="ja-JP" dirty="0" smtClean="0"/>
              <a:t>(Types of food)</a:t>
            </a:r>
            <a:br>
              <a:rPr lang="en-US" altLang="ja-JP" dirty="0" smtClean="0"/>
            </a:br>
            <a:r>
              <a:rPr lang="en-US" altLang="ja-JP" sz="3600" dirty="0" smtClean="0"/>
              <a:t>(p95)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76629" y="3554083"/>
            <a:ext cx="287088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アイスクリーム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3963" y="3554083"/>
            <a:ext cx="23384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ケーキ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8972" y="1798068"/>
            <a:ext cx="1498710" cy="149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6822" y="4511617"/>
            <a:ext cx="2285366" cy="152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715" y="1798068"/>
            <a:ext cx="1998280" cy="149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63715" y="6094740"/>
            <a:ext cx="23384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クッキー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8825" y="413019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98972" y="6094740"/>
            <a:ext cx="23384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チョコレート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/>
              <a:t>りょう</a:t>
            </a:r>
            <a:r>
              <a:rPr lang="ja-JP" altLang="en-US" smtClean="0"/>
              <a:t>り のタイプ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(p96)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667" y="1742536"/>
            <a:ext cx="333294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わしょく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日本りょうり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667" y="3441766"/>
            <a:ext cx="33329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ちゅうかりょうり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667" y="4623758"/>
            <a:ext cx="33329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イタリアりょうり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667" y="5589917"/>
            <a:ext cx="333294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そのほかの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ようしょく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69160" y="1643482"/>
            <a:ext cx="4948332" cy="902692"/>
            <a:chOff x="4069160" y="1643482"/>
            <a:chExt cx="4948332" cy="902692"/>
          </a:xfrm>
        </p:grpSpPr>
        <p:pic>
          <p:nvPicPr>
            <p:cNvPr id="17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2256" y="1742536"/>
              <a:ext cx="1068388" cy="80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69160" y="1742536"/>
              <a:ext cx="1072183" cy="80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72400" y="1643482"/>
              <a:ext cx="1245092" cy="90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32766" y="1643482"/>
              <a:ext cx="1241855" cy="90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4069160" y="3019327"/>
            <a:ext cx="2540412" cy="945659"/>
            <a:chOff x="4069160" y="3019327"/>
            <a:chExt cx="2540412" cy="9456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69160" y="3019327"/>
              <a:ext cx="1260879" cy="945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57716" y="3019327"/>
              <a:ext cx="1051856" cy="945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4069160" y="4214670"/>
            <a:ext cx="2540412" cy="932309"/>
            <a:chOff x="4069160" y="4214670"/>
            <a:chExt cx="2540412" cy="932309"/>
          </a:xfrm>
        </p:grpSpPr>
        <p:pic>
          <p:nvPicPr>
            <p:cNvPr id="23" name="Picture 5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69160" y="4214670"/>
              <a:ext cx="1143096" cy="932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30039" y="4235951"/>
              <a:ext cx="1279533" cy="91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4106173" y="5234266"/>
            <a:ext cx="4911319" cy="1487209"/>
            <a:chOff x="4106173" y="5234266"/>
            <a:chExt cx="4911319" cy="148720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06173" y="5234266"/>
              <a:ext cx="2070340" cy="1487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67205" y="5589917"/>
              <a:ext cx="1207416" cy="804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44206" y="5589917"/>
              <a:ext cx="1073286" cy="804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/>
              <a:t>てべもの</a:t>
            </a:r>
            <a:r>
              <a:rPr lang="ja-JP" altLang="en-US" smtClean="0"/>
              <a:t>をせつめいすることば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(p97)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62377" cy="512127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あま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から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しょっぱ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すっぱ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にが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あつ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つめた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あたたか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かた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やわらかい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577" y="1818315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9577" y="4276045"/>
            <a:ext cx="2175295" cy="163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4872" y="1818315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9339" y="4276046"/>
            <a:ext cx="2315533" cy="16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/>
              <a:t>てべもの</a:t>
            </a:r>
            <a:r>
              <a:rPr lang="ja-JP" altLang="en-US" smtClean="0"/>
              <a:t>をせつめいすることば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(p97)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7110" cy="2402457"/>
          </a:xfrm>
        </p:spPr>
        <p:txBody>
          <a:bodyPr>
            <a:norm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あぶらが　おおい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あぶらが　すくない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カロリ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ーが　高い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カロリーが　ひくい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94" y="4429764"/>
            <a:ext cx="2158563" cy="161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188" y="4429764"/>
            <a:ext cx="2164243" cy="161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762686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ぶんぽう１</a:t>
            </a:r>
            <a:r>
              <a:rPr lang="en-US" altLang="ja-JP" sz="2800" dirty="0" smtClean="0"/>
              <a:t>: Indicating choices using </a:t>
            </a:r>
            <a:r>
              <a:rPr lang="ja-JP" altLang="en-US" sz="2800" smtClean="0"/>
              <a:t>～にします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          Making requests using </a:t>
            </a:r>
            <a:r>
              <a:rPr lang="ja-JP" altLang="en-US" sz="2800" smtClean="0"/>
              <a:t>～をおねがいします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7275" y="2679956"/>
            <a:ext cx="4192437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～にします。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/>
              <a:t>　</a:t>
            </a:r>
            <a:r>
              <a:rPr lang="en-US" altLang="ja-JP" sz="2800" dirty="0" smtClean="0"/>
              <a:t>Decide on </a:t>
            </a:r>
            <a:r>
              <a:rPr lang="ja-JP" altLang="en-US" sz="2800" smtClean="0"/>
              <a:t>～　</a:t>
            </a:r>
            <a:endParaRPr lang="en-US" altLang="ja-JP" sz="2800" dirty="0" smtClean="0"/>
          </a:p>
          <a:p>
            <a:r>
              <a:rPr lang="ja-JP" altLang="en-US" sz="2800" smtClean="0"/>
              <a:t>　</a:t>
            </a:r>
            <a:r>
              <a:rPr lang="en-US" altLang="ja-JP" sz="2000" dirty="0" smtClean="0"/>
              <a:t>(This </a:t>
            </a:r>
            <a:r>
              <a:rPr lang="ja-JP" altLang="en-US" sz="2000" smtClean="0"/>
              <a:t>します</a:t>
            </a:r>
            <a:r>
              <a:rPr lang="en-US" altLang="ja-JP" sz="2000" dirty="0" smtClean="0"/>
              <a:t>does NOT mean “do”.)</a:t>
            </a:r>
          </a:p>
          <a:p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～をおねがいします。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/>
              <a:t>　</a:t>
            </a:r>
            <a:r>
              <a:rPr lang="en-US" altLang="ja-JP" sz="2800" dirty="0" smtClean="0"/>
              <a:t>I will have </a:t>
            </a:r>
            <a:r>
              <a:rPr lang="ja-JP" altLang="en-US" sz="2800" smtClean="0"/>
              <a:t>～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～を下さい。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662" y="1984075"/>
            <a:ext cx="8704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/>
            <a:r>
              <a:rPr lang="en-US" altLang="ja-JP" sz="2200" dirty="0" smtClean="0"/>
              <a:t>When you order something in a restaurant or</a:t>
            </a:r>
            <a:r>
              <a:rPr lang="ja-JP" altLang="en-US" sz="2200" smtClean="0"/>
              <a:t>　</a:t>
            </a:r>
            <a:r>
              <a:rPr lang="en-US" altLang="ja-JP" sz="2200" dirty="0" smtClean="0"/>
              <a:t>coffee shop, you may say:</a:t>
            </a:r>
          </a:p>
        </p:txBody>
      </p:sp>
      <p:pic>
        <p:nvPicPr>
          <p:cNvPr id="8" name="Picture 2" descr="C:\Users\tokumasu\Desktop\Nakama1_2nd\illustration-web\ch9\la_09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62" y="3196546"/>
            <a:ext cx="4186167" cy="294546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ぶんぽう１</a:t>
            </a:r>
            <a:r>
              <a:rPr lang="en-US" altLang="ja-JP" sz="2800" dirty="0" smtClean="0"/>
              <a:t>: Indicating choices using </a:t>
            </a:r>
            <a:r>
              <a:rPr lang="ja-JP" altLang="en-US" sz="2800" smtClean="0"/>
              <a:t>～にします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          Making requests using </a:t>
            </a:r>
            <a:r>
              <a:rPr lang="ja-JP" altLang="en-US" sz="2800" smtClean="0"/>
              <a:t>～をおねがいします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028" y="1710025"/>
            <a:ext cx="870405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609600" indent="-609600" algn="ctr"/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オレンジジュースをちゅうもんしたいです。</a:t>
            </a:r>
            <a:endParaRPr lang="en-US" altLang="ja-JP" sz="32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0" name="Picture 2" descr="C:\Users\tokumasu\Desktop\Nakama1_2nd\illustration-web\ch9\la_09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63" y="4384642"/>
            <a:ext cx="3321168" cy="233683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Rounded Rectangular Callout 7"/>
          <p:cNvSpPr/>
          <p:nvPr/>
        </p:nvSpPr>
        <p:spPr>
          <a:xfrm>
            <a:off x="457200" y="2812211"/>
            <a:ext cx="2268746" cy="1018829"/>
          </a:xfrm>
          <a:prstGeom prst="wedgeRoundRectCallout">
            <a:avLst>
              <a:gd name="adj1" fmla="val -16047"/>
              <a:gd name="adj2" fmla="val 126119"/>
              <a:gd name="adj3" fmla="val 16667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おのみものは　何にしますか。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23426" y="3085982"/>
            <a:ext cx="4741652" cy="3270367"/>
          </a:xfrm>
          <a:prstGeom prst="wedgeRoundRectCallout">
            <a:avLst>
              <a:gd name="adj1" fmla="val -72194"/>
              <a:gd name="adj2" fmla="val 15861"/>
              <a:gd name="adj3" fmla="val 16667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オレンジジュースにします。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オレンジジュースを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おねいがします。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8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オレンジジュースをください。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32453" y="3571336"/>
            <a:ext cx="1069675" cy="483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96595" y="4707147"/>
            <a:ext cx="2366513" cy="483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32453" y="5465360"/>
            <a:ext cx="1354347" cy="483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altLang="ja-JP" sz="2400" dirty="0" smtClean="0"/>
              <a:t>A counter expression can be used with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をおねがいします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400" dirty="0" smtClean="0"/>
              <a:t>and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を下さい</a:t>
            </a:r>
            <a:r>
              <a:rPr lang="en-US" altLang="ja-JP" sz="2400" dirty="0" smtClean="0"/>
              <a:t>(but not with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にします</a:t>
            </a:r>
            <a:r>
              <a:rPr lang="en-US" altLang="ja-JP" sz="2400" dirty="0" smtClean="0"/>
              <a:t>)</a:t>
            </a:r>
          </a:p>
          <a:p>
            <a:r>
              <a:rPr lang="en-US" sz="2400" dirty="0" smtClean="0"/>
              <a:t>You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～つ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400" dirty="0" smtClean="0"/>
              <a:t>and order dishes and drinks and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～本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400" dirty="0" smtClean="0"/>
              <a:t>for bottles</a:t>
            </a:r>
          </a:p>
          <a:p>
            <a:r>
              <a:rPr lang="en-US" sz="2400" dirty="0" smtClean="0"/>
              <a:t>The quantity expression directly follows the particle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en-US" altLang="ja-JP" sz="2400" dirty="0" smtClean="0"/>
              <a:t>.</a:t>
            </a:r>
          </a:p>
          <a:p>
            <a:pPr>
              <a:buNone/>
            </a:pPr>
            <a:r>
              <a:rPr lang="en-US" altLang="ja-JP" sz="2800" dirty="0"/>
              <a:t>	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コーヒーを</a:t>
            </a:r>
            <a:r>
              <a:rPr lang="ja-JP" altLang="en-US" sz="2800" b="1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一つ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下さい。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ビールを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二本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おねがいします。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/>
          </a:p>
          <a:p>
            <a:r>
              <a:rPr lang="en-US" sz="2400" dirty="0" smtClean="0"/>
              <a:t>When Two or more items are listed, the sentence takes the form of  “X  </a:t>
            </a:r>
            <a:r>
              <a:rPr lang="ja-JP" altLang="en-US" sz="2400" u="sng" smtClean="0">
                <a:solidFill>
                  <a:srgbClr val="00B0F0"/>
                </a:solidFill>
              </a:rPr>
              <a:t>を</a:t>
            </a:r>
            <a:r>
              <a:rPr lang="ja-JP" altLang="en-US" sz="2400" smtClean="0"/>
              <a:t> </a:t>
            </a:r>
            <a:r>
              <a:rPr lang="en-US" altLang="ja-JP" sz="2400" dirty="0" smtClean="0"/>
              <a:t>Quantity Expression </a:t>
            </a:r>
            <a:r>
              <a:rPr lang="ja-JP" altLang="en-US" sz="2400" u="sng" smtClean="0">
                <a:solidFill>
                  <a:srgbClr val="00B0F0"/>
                </a:solidFill>
              </a:rPr>
              <a:t>と</a:t>
            </a:r>
            <a:r>
              <a:rPr lang="en-US" altLang="ja-JP" sz="2400" dirty="0" smtClean="0"/>
              <a:t> Y </a:t>
            </a:r>
            <a:r>
              <a:rPr lang="ja-JP" altLang="en-US" sz="2400" u="sng" smtClean="0">
                <a:solidFill>
                  <a:srgbClr val="00B0F0"/>
                </a:solidFill>
              </a:rPr>
              <a:t>を</a:t>
            </a:r>
            <a:r>
              <a:rPr lang="en-US" altLang="ja-JP" sz="2400" dirty="0" smtClean="0"/>
              <a:t> Quantity Expression…” </a:t>
            </a:r>
            <a:r>
              <a:rPr lang="ja-JP" altLang="en-US" sz="2400" u="sng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おねがいします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</a:p>
          <a:p>
            <a:pPr>
              <a:buNone/>
            </a:pPr>
            <a:r>
              <a:rPr lang="en-US" sz="2800" dirty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こうちゃを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一つ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とコーヒーを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一つ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おねがいします。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/>
              <a:t>　　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ぶんぽう１</a:t>
            </a:r>
            <a:r>
              <a:rPr lang="en-US" altLang="ja-JP" sz="2800" dirty="0" smtClean="0"/>
              <a:t>: Indicating choices using </a:t>
            </a:r>
            <a:r>
              <a:rPr lang="ja-JP" altLang="en-US" sz="2800" smtClean="0"/>
              <a:t>～にします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          Making requests using </a:t>
            </a:r>
            <a:r>
              <a:rPr lang="ja-JP" altLang="en-US" sz="2800" smtClean="0"/>
              <a:t>～をおねがいします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ぶんぽう１</a:t>
            </a:r>
            <a:r>
              <a:rPr lang="en-US" altLang="ja-JP" sz="2800" dirty="0" smtClean="0"/>
              <a:t>: Indicating choices using </a:t>
            </a:r>
            <a:r>
              <a:rPr lang="ja-JP" altLang="en-US" sz="2800" smtClean="0"/>
              <a:t>～にします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          Making requests using </a:t>
            </a:r>
            <a:r>
              <a:rPr lang="ja-JP" altLang="en-US" sz="2800" smtClean="0"/>
              <a:t>～をおねがいします</a:t>
            </a:r>
            <a:endParaRPr lang="en-US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46511"/>
            <a:ext cx="8742441" cy="180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676431"/>
            <a:ext cx="7324685" cy="287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tokumasu\Desktop\Nakama1_2nd\illustration-web\ch9\la_09_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468" y="2211268"/>
            <a:ext cx="2987331" cy="210193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 t="4634" b="4634"/>
          <a:stretch>
            <a:fillRect/>
          </a:stretch>
        </p:blipFill>
        <p:spPr bwMode="auto">
          <a:xfrm>
            <a:off x="0" y="2362200"/>
            <a:ext cx="64770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815196" y="1676400"/>
            <a:ext cx="3886200" cy="1371600"/>
          </a:xfrm>
          <a:prstGeom prst="wedgeRoundRectCallout">
            <a:avLst>
              <a:gd name="adj1" fmla="val 21516"/>
              <a:gd name="adj2" fmla="val 9673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ステーキを二つ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おねがいします。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5257800" y="1676400"/>
            <a:ext cx="3429000" cy="914400"/>
          </a:xfrm>
          <a:prstGeom prst="wedgeRoundRectCallout">
            <a:avLst>
              <a:gd name="adj1" fmla="val -34028"/>
              <a:gd name="adj2" fmla="val 10087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ごちゅうもんは？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6193766" y="3306792"/>
            <a:ext cx="2950234" cy="1972573"/>
          </a:xfrm>
          <a:prstGeom prst="wedgeRoundRectCallout">
            <a:avLst>
              <a:gd name="adj1" fmla="val -62350"/>
              <a:gd name="adj2" fmla="val -3897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ステーキ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を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二つで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すね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しょうしょう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お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まち下さい。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ぶんぽう１</a:t>
            </a:r>
            <a:r>
              <a:rPr lang="en-US" altLang="ja-JP" sz="2800" dirty="0" smtClean="0"/>
              <a:t>: Indicating choices using </a:t>
            </a:r>
            <a:r>
              <a:rPr lang="ja-JP" altLang="en-US" sz="2800" smtClean="0"/>
              <a:t>～にします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          Making requests using </a:t>
            </a:r>
            <a:r>
              <a:rPr lang="ja-JP" altLang="en-US" sz="2800" smtClean="0"/>
              <a:t>～をおねがいします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31" grpId="0" animBg="1"/>
      <p:bldP spid="522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２月１日月曜日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たんご</a:t>
            </a:r>
            <a:endParaRPr lang="en-US" altLang="ja-JP" dirty="0" smtClean="0"/>
          </a:p>
          <a:p>
            <a:r>
              <a:rPr lang="ja-JP" altLang="en-US" dirty="0" smtClean="0"/>
              <a:t>ぶんぽう</a:t>
            </a:r>
            <a:r>
              <a:rPr lang="ja-JP" altLang="en-US" smtClean="0"/>
              <a:t>１（～にします／～をおねがいします）</a:t>
            </a:r>
            <a:endParaRPr lang="en-US" altLang="ja-JP" dirty="0" smtClean="0"/>
          </a:p>
          <a:p>
            <a:r>
              <a:rPr lang="ja-JP" altLang="en-US" dirty="0" smtClean="0"/>
              <a:t>ぶんぽ</a:t>
            </a:r>
            <a:r>
              <a:rPr lang="ja-JP" altLang="en-US" smtClean="0"/>
              <a:t>う２（～ましょうか／～ましょう）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None/>
            </a:pPr>
            <a:r>
              <a:rPr lang="ja-JP" altLang="en-US" sz="3000" smtClean="0">
                <a:latin typeface="DFPKyoKaSho-W4" pitchFamily="18" charset="-128"/>
                <a:ea typeface="DFPKyoKaSho-W4" pitchFamily="18" charset="-128"/>
              </a:rPr>
              <a:t>例（れい）：そば／１</a:t>
            </a:r>
            <a:endParaRPr lang="en-US" altLang="ja-JP" sz="30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None/>
            </a:pPr>
            <a:r>
              <a:rPr lang="ja-JP" altLang="en-US" sz="3000" smtClean="0">
                <a:latin typeface="DFPKyoKaSho-W4" pitchFamily="18" charset="-128"/>
                <a:ea typeface="DFPKyoKaSho-W4" pitchFamily="18" charset="-128"/>
              </a:rPr>
              <a:t>ウェイター：いらっしゃいませ。ごちゅうもんは？</a:t>
            </a:r>
            <a:endParaRPr lang="en-US" altLang="ja-JP" sz="30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None/>
            </a:pPr>
            <a:r>
              <a:rPr lang="ja-JP" altLang="en-US" sz="3000" smtClean="0">
                <a:latin typeface="DFPKyoKaSho-W4" pitchFamily="18" charset="-128"/>
                <a:ea typeface="DFPKyoKaSho-W4" pitchFamily="18" charset="-128"/>
              </a:rPr>
              <a:t>きゃく：</a:t>
            </a:r>
            <a:r>
              <a:rPr lang="ja-JP" altLang="en-US" sz="30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300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3000" u="sng" smtClean="0">
                <a:solidFill>
                  <a:srgbClr val="202064"/>
                </a:solidFill>
                <a:latin typeface="DFPKyoKaSho-W4" pitchFamily="18" charset="-128"/>
                <a:ea typeface="DFPKyoKaSho-W4" pitchFamily="18" charset="-128"/>
              </a:rPr>
              <a:t>そばを</a:t>
            </a:r>
            <a:r>
              <a:rPr lang="ja-JP" altLang="en-US" sz="3000" u="sng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一つ</a:t>
            </a:r>
            <a:r>
              <a:rPr lang="ja-JP" altLang="en-US" sz="3000" smtClean="0">
                <a:solidFill>
                  <a:srgbClr val="202064"/>
                </a:solidFill>
                <a:latin typeface="DFPKyoKaSho-W4" pitchFamily="18" charset="-128"/>
                <a:ea typeface="DFPKyoKaSho-W4" pitchFamily="18" charset="-128"/>
              </a:rPr>
              <a:t>　おねがいします。</a:t>
            </a:r>
            <a:endParaRPr lang="en-US" altLang="ja-JP" sz="3000" dirty="0" smtClean="0">
              <a:solidFill>
                <a:srgbClr val="202064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None/>
            </a:pPr>
            <a:r>
              <a:rPr lang="ja-JP" altLang="en-US" sz="3000" smtClean="0">
                <a:solidFill>
                  <a:srgbClr val="202064"/>
                </a:solidFill>
                <a:latin typeface="DFPKyoKaSho-W4" pitchFamily="18" charset="-128"/>
                <a:ea typeface="DFPKyoKaSho-W4" pitchFamily="18" charset="-128"/>
              </a:rPr>
              <a:t>ウェイター：</a:t>
            </a:r>
            <a:r>
              <a:rPr lang="ja-JP" altLang="en-US" sz="3000" u="sng" smtClean="0">
                <a:solidFill>
                  <a:srgbClr val="202064"/>
                </a:solidFill>
                <a:latin typeface="DFPKyoKaSho-W4" pitchFamily="18" charset="-128"/>
                <a:ea typeface="DFPKyoKaSho-W4" pitchFamily="18" charset="-128"/>
              </a:rPr>
              <a:t>そばを</a:t>
            </a:r>
            <a:r>
              <a:rPr lang="ja-JP" altLang="en-US" sz="3000" u="sng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一つ</a:t>
            </a:r>
            <a:r>
              <a:rPr lang="ja-JP" altLang="en-US" sz="3000" smtClean="0">
                <a:solidFill>
                  <a:srgbClr val="202064"/>
                </a:solidFill>
                <a:latin typeface="DFPKyoKaSho-W4" pitchFamily="18" charset="-128"/>
                <a:ea typeface="DFPKyoKaSho-W4" pitchFamily="18" charset="-128"/>
              </a:rPr>
              <a:t>ですね。</a:t>
            </a:r>
            <a:r>
              <a:rPr lang="ja-JP" altLang="en-US" sz="3000" smtClean="0">
                <a:latin typeface="DFPKyoKaSho-W4" pitchFamily="18" charset="-128"/>
                <a:ea typeface="DFPKyoKaSho-W4" pitchFamily="18" charset="-128"/>
              </a:rPr>
              <a:t>かしこまりました。</a:t>
            </a:r>
            <a:endParaRPr lang="en-US" altLang="ja-JP" sz="30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None/>
            </a:pPr>
            <a:r>
              <a:rPr lang="ja-JP" altLang="en-US" sz="30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3000" smtClean="0">
                <a:latin typeface="DFPKyoKaSho-W4" pitchFamily="18" charset="-128"/>
                <a:ea typeface="DFPKyoKaSho-W4" pitchFamily="18" charset="-128"/>
              </a:rPr>
              <a:t>　　　　　しょうしょうおまち下さい。</a:t>
            </a:r>
            <a:endParaRPr lang="en-US" altLang="ja-JP" sz="30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AutoNum type="arabicPeriod"/>
            </a:pP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ランチ／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1</a:t>
            </a:r>
          </a:p>
          <a:p>
            <a:pPr marL="609600" indent="-609600">
              <a:buFontTx/>
              <a:buAutoNum type="arabicPeriod"/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ハンバーガー／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2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＋　コーラ／１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AutoNum type="arabicPeriod"/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ラーメン／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3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＋　水／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2</a:t>
            </a:r>
          </a:p>
          <a:p>
            <a:pPr marL="609600" indent="-609600">
              <a:buFontTx/>
              <a:buAutoNum type="arabicPeriod"/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てんぷら／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2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＋　ビール／２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(bottle)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ぶんぽう１</a:t>
            </a:r>
            <a:r>
              <a:rPr lang="en-US" altLang="ja-JP" sz="2800" dirty="0" smtClean="0"/>
              <a:t>: Indicating choices using </a:t>
            </a:r>
            <a:r>
              <a:rPr lang="ja-JP" altLang="en-US" sz="2800" smtClean="0"/>
              <a:t>～にします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          Making requests using </a:t>
            </a:r>
            <a:r>
              <a:rPr lang="ja-JP" altLang="en-US" sz="2800" smtClean="0"/>
              <a:t>～をおねがいします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50698"/>
            <a:ext cx="8686800" cy="450730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negative question from of a verb 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～ませんか</a:t>
            </a:r>
            <a:r>
              <a:rPr lang="en-US" altLang="ja-JP" sz="1800" dirty="0" smtClean="0"/>
              <a:t> is often used to extend an invitation.</a:t>
            </a:r>
          </a:p>
          <a:p>
            <a:endParaRPr lang="en-US" altLang="ja-JP" sz="1800" dirty="0" smtClean="0"/>
          </a:p>
          <a:p>
            <a:endParaRPr lang="en-US" altLang="ja-JP" sz="1800" dirty="0" smtClean="0"/>
          </a:p>
          <a:p>
            <a:endParaRPr lang="en-US" altLang="ja-JP" sz="1800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endParaRPr lang="en-US" altLang="ja-JP" sz="1800" dirty="0" smtClean="0"/>
          </a:p>
          <a:p>
            <a:endParaRPr lang="en-US" altLang="ja-JP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Why don’t we go to a move on the next day off?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199" y="5349580"/>
          <a:ext cx="8229601" cy="891880"/>
        </p:xfrm>
        <a:graphic>
          <a:graphicData uri="http://schemas.openxmlformats.org/drawingml/2006/table">
            <a:tbl>
              <a:tblPr/>
              <a:tblGrid>
                <a:gridCol w="1028699"/>
                <a:gridCol w="361950"/>
                <a:gridCol w="971550"/>
                <a:gridCol w="342900"/>
                <a:gridCol w="1638300"/>
                <a:gridCol w="1009650"/>
                <a:gridCol w="419100"/>
                <a:gridCol w="2457452"/>
              </a:tblGrid>
              <a:tr h="285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DFPKyoKaSho-W4" pitchFamily="18" charset="-128"/>
                          <a:cs typeface="Times New Roman" pitchFamily="18" charset="0"/>
                        </a:rPr>
                        <a:t>Verb stem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FPKyoKaSho-W4" pitchFamily="18" charset="-128"/>
                          <a:cs typeface="Times New Roman" pitchFamily="18" charset="0"/>
                        </a:rPr>
                        <a:t>+</a:t>
                      </a:r>
                      <a:r>
                        <a:rPr lang="ja-JP" altLang="en-US" sz="2000" b="0" i="0" u="none" strike="noStrike" smtClean="0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ま</a:t>
                      </a:r>
                      <a:r>
                        <a:rPr lang="ja-JP" altLang="en-US" sz="20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せんか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51659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こんど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や</a:t>
                      </a:r>
                      <a:r>
                        <a:rPr lang="ja-JP" altLang="en-US" sz="2400" b="0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すみ　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いっしょに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えいが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いき</a:t>
                      </a:r>
                      <a:r>
                        <a:rPr lang="ja-JP" altLang="en-US" sz="24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ませんか</a:t>
                      </a:r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3" descr="D:\JPG\04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1" y="2966507"/>
            <a:ext cx="2733675" cy="1969499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ぶんぽう２</a:t>
            </a:r>
            <a:r>
              <a:rPr lang="en-US" altLang="ja-JP" sz="2800" dirty="0" smtClean="0"/>
              <a:t>:Eliciting and making proposals using</a:t>
            </a:r>
            <a:br>
              <a:rPr lang="en-US" altLang="ja-JP" sz="2800" dirty="0" smtClean="0"/>
            </a:br>
            <a:r>
              <a:rPr lang="ja-JP" altLang="en-US" sz="2800"/>
              <a:t>　</a:t>
            </a:r>
            <a:r>
              <a:rPr lang="ja-JP" altLang="en-US" sz="2800" smtClean="0"/>
              <a:t>　　　　　　～ましょうか</a:t>
            </a:r>
            <a:r>
              <a:rPr lang="en-US" altLang="ja-JP" sz="2800" dirty="0" smtClean="0"/>
              <a:t> and </a:t>
            </a:r>
            <a:r>
              <a:rPr lang="ja-JP" altLang="en-US" sz="2800" smtClean="0"/>
              <a:t>～ましょう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199" y="1725283"/>
            <a:ext cx="28003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 (ch6-Grammar5)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ぶんぽう２</a:t>
            </a:r>
            <a:r>
              <a:rPr lang="en-US" altLang="ja-JP" sz="2800" dirty="0" smtClean="0"/>
              <a:t>:Eliciting and making proposals using</a:t>
            </a:r>
            <a:br>
              <a:rPr lang="en-US" altLang="ja-JP" sz="2800" dirty="0" smtClean="0"/>
            </a:br>
            <a:r>
              <a:rPr lang="ja-JP" altLang="en-US" sz="2800"/>
              <a:t>　</a:t>
            </a:r>
            <a:r>
              <a:rPr lang="ja-JP" altLang="en-US" sz="2800" smtClean="0"/>
              <a:t>　　　　　　～ましょうか</a:t>
            </a:r>
            <a:r>
              <a:rPr lang="en-US" altLang="ja-JP" sz="2800" dirty="0" smtClean="0"/>
              <a:t> and </a:t>
            </a:r>
            <a:r>
              <a:rPr lang="ja-JP" altLang="en-US" sz="2800" smtClean="0"/>
              <a:t>～ましょう</a:t>
            </a:r>
            <a:endParaRPr lang="en-US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18792" y="1727408"/>
          <a:ext cx="5883335" cy="1159839"/>
        </p:xfrm>
        <a:graphic>
          <a:graphicData uri="http://schemas.openxmlformats.org/drawingml/2006/table">
            <a:tbl>
              <a:tblPr/>
              <a:tblGrid>
                <a:gridCol w="1584898"/>
                <a:gridCol w="792449"/>
                <a:gridCol w="3505988"/>
              </a:tblGrid>
              <a:tr h="4964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Verb stem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 + </a:t>
                      </a:r>
                      <a:r>
                        <a:rPr lang="ja-JP" altLang="en-US" sz="24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ましょうか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956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何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を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たべましょうか。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What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 shall we eat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18792" y="3696796"/>
          <a:ext cx="5883334" cy="1107093"/>
        </p:xfrm>
        <a:graphic>
          <a:graphicData uri="http://schemas.openxmlformats.org/drawingml/2006/table">
            <a:tbl>
              <a:tblPr/>
              <a:tblGrid>
                <a:gridCol w="1584898"/>
                <a:gridCol w="792449"/>
                <a:gridCol w="3505987"/>
              </a:tblGrid>
              <a:tr h="4280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Verb stem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 + </a:t>
                      </a:r>
                      <a:r>
                        <a:rPr lang="ja-JP" altLang="en-US" sz="24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ましょう 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6230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わしょく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を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たべましょう。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Let’s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have Japanese food.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518792" y="5152929"/>
          <a:ext cx="5883335" cy="1203421"/>
        </p:xfrm>
        <a:graphic>
          <a:graphicData uri="http://schemas.openxmlformats.org/drawingml/2006/table">
            <a:tbl>
              <a:tblPr/>
              <a:tblGrid>
                <a:gridCol w="1584898"/>
                <a:gridCol w="792449"/>
                <a:gridCol w="3505988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Verb stem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 + </a:t>
                      </a:r>
                      <a:r>
                        <a:rPr lang="ja-JP" altLang="en-US" sz="2400" b="0" i="0" u="none" strike="noStrike" smtClean="0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ませんか 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140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わしょく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しませんか。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Why don't we have Japanese food?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516" y="1727408"/>
            <a:ext cx="169952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Eliciting proposal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4516" y="3696796"/>
            <a:ext cx="169952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Making</a:t>
            </a:r>
          </a:p>
          <a:p>
            <a:pPr algn="ctr"/>
            <a:r>
              <a:rPr lang="en-US" sz="2800" dirty="0" smtClean="0"/>
              <a:t> proposal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ぶんぽう２</a:t>
            </a:r>
            <a:r>
              <a:rPr lang="en-US" altLang="ja-JP" sz="2800" dirty="0" smtClean="0"/>
              <a:t>:Eliciting and making proposals using</a:t>
            </a:r>
            <a:br>
              <a:rPr lang="en-US" altLang="ja-JP" sz="2800" dirty="0" smtClean="0"/>
            </a:br>
            <a:r>
              <a:rPr lang="ja-JP" altLang="en-US" sz="2800"/>
              <a:t>　</a:t>
            </a:r>
            <a:r>
              <a:rPr lang="ja-JP" altLang="en-US" sz="2800" smtClean="0"/>
              <a:t>　　　　　　～ましょうか</a:t>
            </a:r>
            <a:r>
              <a:rPr lang="en-US" altLang="ja-JP" sz="2800" dirty="0" smtClean="0"/>
              <a:t> and </a:t>
            </a:r>
            <a:r>
              <a:rPr lang="ja-JP" altLang="en-US" sz="2800" smtClean="0"/>
              <a:t>～ましょう</a:t>
            </a:r>
            <a:endParaRPr lang="en-US" sz="28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6172"/>
            <a:ext cx="8229600" cy="53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9237" y="2355011"/>
            <a:ext cx="1846053" cy="36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3063" y="3913517"/>
            <a:ext cx="1846053" cy="36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9237" y="5466272"/>
            <a:ext cx="1846053" cy="36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7760" y="1992702"/>
            <a:ext cx="1846053" cy="36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51230" y="3551208"/>
            <a:ext cx="1846053" cy="36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37760" y="2717320"/>
            <a:ext cx="1846053" cy="36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51230" y="4275826"/>
            <a:ext cx="1846053" cy="36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51230" y="5103963"/>
            <a:ext cx="1846053" cy="36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1230" y="5852160"/>
            <a:ext cx="1846053" cy="36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156" y="1417638"/>
            <a:ext cx="7583005" cy="37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ぶんぽう２</a:t>
            </a:r>
            <a:r>
              <a:rPr lang="en-US" altLang="ja-JP" sz="2800" dirty="0" smtClean="0"/>
              <a:t>:Eliciting and making proposals using</a:t>
            </a:r>
            <a:br>
              <a:rPr lang="en-US" altLang="ja-JP" sz="2800" dirty="0" smtClean="0"/>
            </a:br>
            <a:r>
              <a:rPr lang="ja-JP" altLang="en-US" sz="2800"/>
              <a:t>　</a:t>
            </a:r>
            <a:r>
              <a:rPr lang="ja-JP" altLang="en-US" sz="2800" smtClean="0"/>
              <a:t>　　　　　　～ましょうか</a:t>
            </a:r>
            <a:r>
              <a:rPr lang="en-US" altLang="ja-JP" sz="2800" dirty="0" smtClean="0"/>
              <a:t> and </a:t>
            </a:r>
            <a:r>
              <a:rPr lang="ja-JP" altLang="en-US" sz="2800" smtClean="0"/>
              <a:t>～ましょう</a:t>
            </a:r>
            <a:endParaRPr lang="en-US" sz="2800" dirty="0"/>
          </a:p>
        </p:txBody>
      </p:sp>
      <p:pic>
        <p:nvPicPr>
          <p:cNvPr id="61443" name="Picture 3" descr="C:\Users\tokumasu\Desktop\Nakama1_2nd\illustration-web\ch3\chapt3_dialog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8696" y="5177970"/>
            <a:ext cx="2425507" cy="154350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6297283" y="1846053"/>
            <a:ext cx="1397479" cy="172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55389" y="2777706"/>
            <a:ext cx="1641894" cy="172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例（れい）：あした、テニスをする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990600" lvl="1" indent="-533400">
              <a:buNone/>
            </a:pPr>
            <a:r>
              <a:rPr lang="en-US" altLang="ja-JP" sz="3200" dirty="0" smtClean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3200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en-US" altLang="ja-JP" sz="3200" dirty="0" smtClean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3200" smtClean="0">
                <a:latin typeface="DFPKyoKaSho-W4" pitchFamily="18" charset="-128"/>
                <a:ea typeface="DFPKyoKaSho-W4" pitchFamily="18" charset="-128"/>
              </a:rPr>
              <a:t>さん、明日、テニスを</a:t>
            </a:r>
            <a:r>
              <a:rPr lang="ja-JP" altLang="en-US" sz="320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しませんか</a:t>
            </a:r>
            <a:r>
              <a:rPr lang="ja-JP" altLang="en-US" sz="32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3200" dirty="0" smtClean="0">
              <a:latin typeface="DFPKyoKaSho-W4" pitchFamily="18" charset="-128"/>
              <a:ea typeface="DFPKyoKaSho-W4" pitchFamily="18" charset="-128"/>
            </a:endParaRPr>
          </a:p>
          <a:p>
            <a:pPr marL="990600" lvl="1" indent="-533400">
              <a:buNone/>
            </a:pPr>
            <a:r>
              <a:rPr lang="en-US" altLang="ja-JP" sz="3200" dirty="0" smtClean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3200" smtClean="0">
                <a:latin typeface="DFPKyoKaSho-W4" pitchFamily="18" charset="-128"/>
                <a:ea typeface="DFPKyoKaSho-W4" pitchFamily="18" charset="-128"/>
              </a:rPr>
              <a:t>：ええ、</a:t>
            </a:r>
            <a:r>
              <a:rPr lang="ja-JP" altLang="en-US" sz="320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しましょう</a:t>
            </a:r>
            <a:r>
              <a:rPr lang="ja-JP" altLang="en-US" sz="32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3200" dirty="0" smtClean="0">
              <a:latin typeface="DFPKyoKaSho-W4" pitchFamily="18" charset="-128"/>
              <a:ea typeface="DFPKyoKaSho-W4" pitchFamily="18" charset="-128"/>
            </a:endParaRPr>
          </a:p>
          <a:p>
            <a:pPr marL="990600" lvl="1" indent="-533400">
              <a:buNone/>
            </a:pPr>
            <a:endParaRPr lang="en-US" altLang="ja-JP" sz="32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AutoNum type="arabicPeriod"/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木曜日にえいがをみにいく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AutoNum type="arabicPeriod"/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らい週、しょくじをする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AutoNum type="arabicPeriod"/>
            </a:pPr>
            <a:r>
              <a:rPr lang="ja-JP" altLang="en-US">
                <a:latin typeface="DFPKyoKaSho-W4" pitchFamily="18" charset="-128"/>
                <a:ea typeface="DFPKyoKaSho-W4" pitchFamily="18" charset="-128"/>
              </a:rPr>
              <a:t>週末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、ニューヨークにいく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AutoNum type="arabicPeriod"/>
            </a:pPr>
            <a:r>
              <a:rPr lang="ja-JP" altLang="en-US">
                <a:latin typeface="DFPKyoKaSho-W4" pitchFamily="18" charset="-128"/>
                <a:ea typeface="DFPKyoKaSho-W4" pitchFamily="18" charset="-128"/>
              </a:rPr>
              <a:t>ビー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ルをのむ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AutoNum type="arabicPeriod"/>
            </a:pPr>
            <a:endParaRPr lang="en-US" altLang="ja-JP" dirty="0" smtClean="0">
              <a:latin typeface="Times New Roman" pitchFamily="18" charset="0"/>
              <a:ea typeface="NtMotoyaKyotai" pitchFamily="18" charset="-128"/>
            </a:endParaRPr>
          </a:p>
          <a:p>
            <a:pPr marL="609600" indent="-609600">
              <a:buNone/>
            </a:pPr>
            <a:endParaRPr lang="ja-JP" altLang="en-US" smtClean="0">
              <a:latin typeface="Times New Roman" pitchFamily="18" charset="0"/>
              <a:ea typeface="NtMotoyaKyotai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ぶんぽう２</a:t>
            </a:r>
            <a:r>
              <a:rPr lang="en-US" altLang="ja-JP" sz="2800" dirty="0" smtClean="0"/>
              <a:t>:Eliciting and making proposals using</a:t>
            </a:r>
            <a:br>
              <a:rPr lang="en-US" altLang="ja-JP" sz="2800" dirty="0" smtClean="0"/>
            </a:br>
            <a:r>
              <a:rPr lang="ja-JP" altLang="en-US" sz="2800"/>
              <a:t>　</a:t>
            </a:r>
            <a:r>
              <a:rPr lang="ja-JP" altLang="en-US" sz="2800" smtClean="0"/>
              <a:t>　　　　　　～ましょうか</a:t>
            </a:r>
            <a:r>
              <a:rPr lang="en-US" altLang="ja-JP" sz="2800" dirty="0" smtClean="0"/>
              <a:t> and </a:t>
            </a:r>
            <a:r>
              <a:rPr lang="ja-JP" altLang="en-US" sz="2800" smtClean="0"/>
              <a:t>～ましょう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第九課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/>
              <a:t>レストラ</a:t>
            </a:r>
            <a:r>
              <a:rPr lang="ja-JP" altLang="en-US" smtClean="0"/>
              <a:t>ンとしょうたい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Restaurants and Invitations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:\Users\tokumasu\Desktop\Nakama1_2nd\illustration-web\ch9\la_09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178" y="2497138"/>
            <a:ext cx="5484813" cy="385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/>
              <a:t>りょう</a:t>
            </a:r>
            <a:r>
              <a:rPr lang="ja-JP" altLang="en-US" smtClean="0"/>
              <a:t>り </a:t>
            </a:r>
            <a:r>
              <a:rPr lang="en-US" altLang="ja-JP" dirty="0" smtClean="0"/>
              <a:t>(Types of food)</a:t>
            </a:r>
            <a:br>
              <a:rPr lang="en-US" altLang="ja-JP" dirty="0" smtClean="0"/>
            </a:br>
            <a:r>
              <a:rPr lang="en-US" altLang="ja-JP" sz="3600" dirty="0" smtClean="0"/>
              <a:t>(p95)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928" y="2733495"/>
            <a:ext cx="4048713" cy="29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087" y="2733495"/>
            <a:ext cx="4048713" cy="29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3928" y="1932317"/>
            <a:ext cx="232050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さしみ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2135" y="5833130"/>
            <a:ext cx="232050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すし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2177" y="5833130"/>
            <a:ext cx="232050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てんぷら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/>
              <a:t>りょう</a:t>
            </a:r>
            <a:r>
              <a:rPr lang="ja-JP" altLang="en-US" smtClean="0"/>
              <a:t>り </a:t>
            </a:r>
            <a:r>
              <a:rPr lang="en-US" altLang="ja-JP" dirty="0" smtClean="0"/>
              <a:t>(Types of food)</a:t>
            </a:r>
            <a:br>
              <a:rPr lang="en-US" altLang="ja-JP" dirty="0" smtClean="0"/>
            </a:br>
            <a:r>
              <a:rPr lang="en-US" altLang="ja-JP" sz="3600" dirty="0" smtClean="0"/>
              <a:t>(p95)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2373" y="6198255"/>
            <a:ext cx="203082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スパゲティ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2373" y="3514120"/>
            <a:ext cx="203082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うどん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09001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937" y="1609001"/>
            <a:ext cx="206470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677" y="4304783"/>
            <a:ext cx="1990968" cy="17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1" y="4416724"/>
            <a:ext cx="2057400" cy="167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41677" y="6198255"/>
            <a:ext cx="203082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ラーメン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1818" y="3514120"/>
            <a:ext cx="203082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そば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/>
              <a:t>りょう</a:t>
            </a:r>
            <a:r>
              <a:rPr lang="ja-JP" altLang="en-US" smtClean="0"/>
              <a:t>り </a:t>
            </a:r>
            <a:r>
              <a:rPr lang="en-US" altLang="ja-JP" dirty="0" smtClean="0"/>
              <a:t>(Types of food)</a:t>
            </a:r>
            <a:br>
              <a:rPr lang="en-US" altLang="ja-JP" dirty="0" smtClean="0"/>
            </a:br>
            <a:r>
              <a:rPr lang="en-US" altLang="ja-JP" sz="3600" dirty="0" smtClean="0"/>
              <a:t>(p95)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558" y="1862138"/>
            <a:ext cx="5429607" cy="39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14727" y="2467155"/>
            <a:ext cx="23384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サラダ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4727" y="5500835"/>
            <a:ext cx="28889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フライドチキン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/>
              <a:t>りょう</a:t>
            </a:r>
            <a:r>
              <a:rPr lang="ja-JP" altLang="en-US" smtClean="0"/>
              <a:t>り </a:t>
            </a:r>
            <a:r>
              <a:rPr lang="en-US" altLang="ja-JP" dirty="0" smtClean="0"/>
              <a:t>(Types of food)</a:t>
            </a:r>
            <a:br>
              <a:rPr lang="en-US" altLang="ja-JP" dirty="0" smtClean="0"/>
            </a:br>
            <a:r>
              <a:rPr lang="en-US" altLang="ja-JP" sz="3600" dirty="0" smtClean="0"/>
              <a:t>(p95)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3594081"/>
            <a:ext cx="23384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ハンバーガー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64" y="1717986"/>
            <a:ext cx="2105344" cy="187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0572" y="1717986"/>
            <a:ext cx="2159304" cy="161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6436" y="4429764"/>
            <a:ext cx="2158563" cy="161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9876" y="4429764"/>
            <a:ext cx="2002976" cy="161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70572" y="3594081"/>
            <a:ext cx="23384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サンドイッチ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3092" y="6198255"/>
            <a:ext cx="22219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ステーキ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9876" y="6198255"/>
            <a:ext cx="200297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スープ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5755" y="1700019"/>
            <a:ext cx="2181045" cy="163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463615" y="3594081"/>
            <a:ext cx="23384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チーズ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/>
              <a:t>りょう</a:t>
            </a:r>
            <a:r>
              <a:rPr lang="ja-JP" altLang="en-US" smtClean="0"/>
              <a:t>り </a:t>
            </a:r>
            <a:r>
              <a:rPr lang="en-US" altLang="ja-JP" dirty="0" smtClean="0"/>
              <a:t>(Types of food)</a:t>
            </a:r>
            <a:br>
              <a:rPr lang="en-US" altLang="ja-JP" dirty="0" smtClean="0"/>
            </a:br>
            <a:r>
              <a:rPr lang="en-US" altLang="ja-JP" sz="3600" dirty="0" smtClean="0"/>
              <a:t>(p95)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35288" y="4572000"/>
            <a:ext cx="23384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チャーハン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1653" y="4572000"/>
            <a:ext cx="23384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カレーライス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293" y="2047452"/>
            <a:ext cx="2931271" cy="219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535" y="1971692"/>
            <a:ext cx="3414734" cy="227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3661</TotalTime>
  <Words>934</Words>
  <Application>Microsoft Office PowerPoint</Application>
  <PresentationFormat>On-screen Show (4:3)</PresentationFormat>
  <Paragraphs>199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Equity</vt:lpstr>
      <vt:lpstr>日本語 JPN102</vt:lpstr>
      <vt:lpstr>２月１日月曜日</vt:lpstr>
      <vt:lpstr>第九課 レストランとしょうたい Restaurants and Invitations</vt:lpstr>
      <vt:lpstr>たんご</vt:lpstr>
      <vt:lpstr>りょうり (Types of food) (p95)</vt:lpstr>
      <vt:lpstr>りょうり (Types of food) (p95)</vt:lpstr>
      <vt:lpstr>りょうり (Types of food) (p95)</vt:lpstr>
      <vt:lpstr>りょうり (Types of food) (p95)</vt:lpstr>
      <vt:lpstr>りょうり (Types of food) (p95)</vt:lpstr>
      <vt:lpstr>りょうり (Types of food) (p95)</vt:lpstr>
      <vt:lpstr>りょうり のタイプ (p96)</vt:lpstr>
      <vt:lpstr>てべものをせつめいすることば (p97)</vt:lpstr>
      <vt:lpstr>てべものをせつめいすることば (p97)</vt:lpstr>
      <vt:lpstr>ぶんぽう</vt:lpstr>
      <vt:lpstr>ぶんぽう１: Indicating choices using ～にします            Making requests using ～をおねがいします</vt:lpstr>
      <vt:lpstr>ぶんぽう１: Indicating choices using ～にします            Making requests using ～をおねがいします</vt:lpstr>
      <vt:lpstr>ぶんぽう１: Indicating choices using ～にします            Making requests using ～をおねがいします</vt:lpstr>
      <vt:lpstr>ぶんぽう１: Indicating choices using ～にします            Making requests using ～をおねがいします</vt:lpstr>
      <vt:lpstr>ぶんぽう１: Indicating choices using ～にします            Making requests using ～をおねがいします</vt:lpstr>
      <vt:lpstr>ぶんぽう１: Indicating choices using ～にします            Making requests using ～をおねがいします</vt:lpstr>
      <vt:lpstr>ぶんぽう２:Eliciting and making proposals using 　　　　　　　～ましょうか and ～ましょう</vt:lpstr>
      <vt:lpstr>ぶんぽう２:Eliciting and making proposals using 　　　　　　　～ましょうか and ～ましょう</vt:lpstr>
      <vt:lpstr>ぶんぽう２:Eliciting and making proposals using 　　　　　　　～ましょうか and ～ましょう</vt:lpstr>
      <vt:lpstr>ぶんぽう２:Eliciting and making proposals using 　　　　　　　～ましょうか and ～ましょう</vt:lpstr>
      <vt:lpstr>ぶんぽう２:Eliciting and making proposals using 　　　　　　　～ましょうか and ～ましょう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421</cp:revision>
  <dcterms:created xsi:type="dcterms:W3CDTF">2009-12-14T18:50:12Z</dcterms:created>
  <dcterms:modified xsi:type="dcterms:W3CDTF">2011-09-25T00:07:00Z</dcterms:modified>
</cp:coreProperties>
</file>