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</p:sldMasterIdLst>
  <p:notesMasterIdLst>
    <p:notesMasterId r:id="rId45"/>
  </p:notesMasterIdLst>
  <p:handoutMasterIdLst>
    <p:handoutMasterId r:id="rId46"/>
  </p:handoutMasterIdLst>
  <p:sldIdLst>
    <p:sldId id="300" r:id="rId3"/>
    <p:sldId id="507" r:id="rId4"/>
    <p:sldId id="651" r:id="rId5"/>
    <p:sldId id="652" r:id="rId6"/>
    <p:sldId id="653" r:id="rId7"/>
    <p:sldId id="654" r:id="rId8"/>
    <p:sldId id="655" r:id="rId9"/>
    <p:sldId id="656" r:id="rId10"/>
    <p:sldId id="657" r:id="rId11"/>
    <p:sldId id="658" r:id="rId12"/>
    <p:sldId id="659" r:id="rId13"/>
    <p:sldId id="628" r:id="rId14"/>
    <p:sldId id="619" r:id="rId15"/>
    <p:sldId id="660" r:id="rId16"/>
    <p:sldId id="494" r:id="rId17"/>
    <p:sldId id="636" r:id="rId18"/>
    <p:sldId id="637" r:id="rId19"/>
    <p:sldId id="638" r:id="rId20"/>
    <p:sldId id="664" r:id="rId21"/>
    <p:sldId id="663" r:id="rId22"/>
    <p:sldId id="665" r:id="rId23"/>
    <p:sldId id="666" r:id="rId24"/>
    <p:sldId id="669" r:id="rId25"/>
    <p:sldId id="670" r:id="rId26"/>
    <p:sldId id="671" r:id="rId27"/>
    <p:sldId id="672" r:id="rId28"/>
    <p:sldId id="673" r:id="rId29"/>
    <p:sldId id="647" r:id="rId30"/>
    <p:sldId id="675" r:id="rId31"/>
    <p:sldId id="678" r:id="rId32"/>
    <p:sldId id="679" r:id="rId33"/>
    <p:sldId id="692" r:id="rId34"/>
    <p:sldId id="645" r:id="rId35"/>
    <p:sldId id="680" r:id="rId36"/>
    <p:sldId id="681" r:id="rId37"/>
    <p:sldId id="682" r:id="rId38"/>
    <p:sldId id="683" r:id="rId39"/>
    <p:sldId id="693" r:id="rId40"/>
    <p:sldId id="694" r:id="rId41"/>
    <p:sldId id="690" r:id="rId42"/>
    <p:sldId id="691" r:id="rId43"/>
    <p:sldId id="695" r:id="rId44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3" autoAdjust="0"/>
    <p:restoredTop sz="82974" autoAdjust="0"/>
  </p:normalViewPr>
  <p:slideViewPr>
    <p:cSldViewPr snapToGrid="0" snapToObjects="1">
      <p:cViewPr varScale="1">
        <p:scale>
          <a:sx n="65" d="100"/>
          <a:sy n="65" d="100"/>
        </p:scale>
        <p:origin x="-67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4" y="5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065CF57D-9219-EE40-885D-22FAB768DC00}" type="datetimeFigureOut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DFF11DC8-25C7-D84D-8CAF-E01A579A533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A4D4D1A3-1AFD-874B-B580-1C5F174CECC2}" type="datetimeFigureOut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1E44D442-2351-4443-9842-9C3E56295B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7C57C-9F6D-4A0E-BCC5-DA089CDC0797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3AFAB-1D87-4714-882F-D01A4AAA0E77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1C4BD-D265-4021-8A15-1463A786DB7A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85765-A8A9-4369-8CD5-4EBD007AF2B5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54B95-9157-4371-9F30-EB2F85AE0382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7F3AC-FF45-4E13-B365-0C7300DE0C69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B7C09-30D0-4AF7-A959-6A13DCD5B435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7270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CFB7D6-C380-47CF-8DAA-E9FC2E62FDF3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7E003-AC3B-49F0-BD61-7E595B6BDEAE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8CE225-4C5D-445C-B1D4-71EBA262091E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93150-C30B-47A4-98BB-70746D29EE8A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4269D-594C-4A56-A0CE-F559DDD9C4BF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A8237-F6F3-47F7-A513-FDF9F3E576C5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7BC86-BE7C-430F-90C3-9AFB5AB46029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F4D177-C917-4EDC-AC15-B6B3B127C3C7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7F6B7-3C70-4216-A6C0-001044D51E52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75B237-548F-46DE-92A3-7865DD4D60F0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606E2-E03B-4A5E-A45D-02EC6F4A1A4E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48678D-0089-4F4B-8ADA-45F037888FF4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43AB3-C471-46A6-8FFC-A6AB2C1EA481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4DEF70-711B-4EA4-BC29-99FD2B038AA1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D1D409-BFC4-4DF7-B73B-ACCD121868EA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882DA-3BB0-4725-99F6-E8BE3610ED6F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16081B-911D-4CD9-9059-7E3F12005679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D2E24-A65C-45BA-B11E-D6861C29CAB0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BB72-12AD-4015-8694-9F7BC821B0B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A76E-2305-4648-9CA4-1267231313B8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B8C8-E1F3-479F-9412-822A697EF2D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94F7-8356-4D08-877E-B05D13CB8B5A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4943-87AF-4568-A24A-5B5856966DE0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C24D-BD55-4D62-9EFB-46E27BEEC46C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9302E-BA76-4E85-9172-7CDDE0FAB66E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8FD39-FA30-48B8-9104-C08A980F16F6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6B0B-8A35-4875-97BF-59A18FB887B1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BB1-7A36-43F9-9CB9-2F41D6FDF686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1AFBFC5-3415-4410-B00C-4814CB032DDD}" type="datetime1">
              <a:rPr lang="en-US" altLang="ja-JP" smtClean="0"/>
              <a:pPr/>
              <a:t>9/24/2011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DD9E3E14-38A0-0946-BEFB-FD0F2B06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6.wm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dirty="0" smtClean="0"/>
              <a:t>February. 2, 2010</a:t>
            </a:r>
          </a:p>
          <a:p>
            <a:r>
              <a:rPr lang="en-US" altLang="ja-JP" b="1" dirty="0" smtClean="0"/>
              <a:t>(Tuesday)</a:t>
            </a:r>
            <a:endParaRPr lang="en-US" altLang="ja-JP" b="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mtClean="0"/>
              <a:t>日本語</a:t>
            </a:r>
            <a:r>
              <a:rPr lang="ja-JP" altLang="en-US"/>
              <a:t/>
            </a:r>
            <a:br>
              <a:rPr lang="ja-JP" altLang="en-US"/>
            </a:br>
            <a:r>
              <a:rPr lang="en-US" altLang="ja-JP" dirty="0" smtClean="0"/>
              <a:t>JPN102</a:t>
            </a:r>
            <a:endParaRPr lang="en-US" altLang="ja-JP" dirty="0"/>
          </a:p>
        </p:txBody>
      </p:sp>
      <p:sp>
        <p:nvSpPr>
          <p:cNvPr id="4" name="TextBox 3"/>
          <p:cNvSpPr txBox="1"/>
          <p:nvPr/>
        </p:nvSpPr>
        <p:spPr>
          <a:xfrm>
            <a:off x="8523111" y="5037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19600"/>
          </a:xfrm>
        </p:spPr>
        <p:txBody>
          <a:bodyPr/>
          <a:lstStyle/>
          <a:p>
            <a:r>
              <a:rPr lang="en-US" altLang="ja-JP" dirty="0"/>
              <a:t>Group the dishes in </a:t>
            </a:r>
            <a:r>
              <a:rPr lang="en-US" altLang="ja-JP" dirty="0" smtClean="0"/>
              <a:t>types of food </a:t>
            </a:r>
            <a:r>
              <a:rPr lang="en-US" altLang="ja-JP" dirty="0"/>
              <a:t>(</a:t>
            </a:r>
            <a:r>
              <a:rPr lang="en-US" altLang="ja-JP" dirty="0" smtClean="0"/>
              <a:t>p95), </a:t>
            </a:r>
            <a:r>
              <a:rPr lang="en-US" altLang="ja-JP" dirty="0"/>
              <a:t>according to the following kinds of food.</a:t>
            </a:r>
          </a:p>
        </p:txBody>
      </p:sp>
      <p:graphicFrame>
        <p:nvGraphicFramePr>
          <p:cNvPr id="53252" name="Group 4"/>
          <p:cNvGraphicFramePr>
            <a:graphicFrameLocks noGrp="1"/>
          </p:cNvGraphicFramePr>
          <p:nvPr/>
        </p:nvGraphicFramePr>
        <p:xfrm>
          <a:off x="293297" y="2819400"/>
          <a:ext cx="8626415" cy="3249423"/>
        </p:xfrm>
        <a:graphic>
          <a:graphicData uri="http://schemas.openxmlformats.org/drawingml/2006/table">
            <a:tbl>
              <a:tblPr/>
              <a:tblGrid>
                <a:gridCol w="4492924"/>
                <a:gridCol w="4133491"/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　　　　タイプ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　　　　　りょうり</a:t>
                      </a:r>
                      <a:endParaRPr kumimoji="1" lang="en-US" altLang="ja-JP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わしょく／日本りょうり</a:t>
                      </a:r>
                      <a:endParaRPr kumimoji="1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E363A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おすし　さしみ　てんぷら　うどん　そば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ちゅうかりょうり </a:t>
                      </a:r>
                      <a:endParaRPr kumimoji="1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E363A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ラーメン　チャーハン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イタリアりょうり  </a:t>
                      </a:r>
                      <a:endParaRPr kumimoji="1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E363A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スパゲティ 　サラダ　ピザ　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ほか                </a:t>
                      </a:r>
                      <a:endParaRPr kumimoji="1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E363A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ハンバーガー  スープ　</a:t>
                      </a:r>
                      <a:endParaRPr kumimoji="1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E363A"/>
                        </a:solidFill>
                        <a:effectLst/>
                        <a:latin typeface="DFPKyoKaSho-W4" pitchFamily="18" charset="-128"/>
                        <a:ea typeface="DFPKyoKaSho-W4" pitchFamily="18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E363A"/>
                          </a:solidFill>
                          <a:effectLst/>
                          <a:latin typeface="DFPKyoKaSho-W4" pitchFamily="18" charset="-128"/>
                          <a:ea typeface="DFPKyoKaSho-W4" pitchFamily="18" charset="-128"/>
                        </a:rPr>
                        <a:t>サンドイッチ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80" name="Rectangle 3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z="3600"/>
              <a:t>せかいの　りょうり</a:t>
            </a:r>
            <a:br>
              <a:rPr lang="ja-JP" altLang="en-US" sz="3600"/>
            </a:br>
            <a:r>
              <a:rPr lang="en-US" altLang="ja-JP" sz="2800" dirty="0"/>
              <a:t>(Dishes from around the world)</a:t>
            </a:r>
            <a:endParaRPr lang="en-US" altLang="ja-JP" dirty="0"/>
          </a:p>
        </p:txBody>
      </p:sp>
      <p:sp>
        <p:nvSpPr>
          <p:cNvPr id="10" name="Rectangle 9"/>
          <p:cNvSpPr/>
          <p:nvPr/>
        </p:nvSpPr>
        <p:spPr>
          <a:xfrm>
            <a:off x="4865298" y="3364302"/>
            <a:ext cx="3812876" cy="655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4865298" y="4244194"/>
            <a:ext cx="3812876" cy="301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4865298" y="4698229"/>
            <a:ext cx="3812876" cy="301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65298" y="5303520"/>
            <a:ext cx="3812876" cy="655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90600"/>
          </a:xfrm>
          <a:solidFill>
            <a:schemeClr val="accent6">
              <a:lumMod val="60000"/>
              <a:lumOff val="40000"/>
            </a:schemeClr>
          </a:solidFill>
          <a:ln/>
        </p:spPr>
        <p:txBody>
          <a:bodyPr/>
          <a:lstStyle/>
          <a:p>
            <a:r>
              <a:rPr lang="ja-JP" altLang="en-US"/>
              <a:t>しつもん</a:t>
            </a:r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752599"/>
            <a:ext cx="8305800" cy="4630947"/>
          </a:xfrm>
        </p:spPr>
        <p:txBody>
          <a:bodyPr>
            <a:noAutofit/>
          </a:bodyPr>
          <a:lstStyle/>
          <a:p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レストランで　</a:t>
            </a:r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何を</a:t>
            </a:r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　よく　ちゅうもん　しますか。</a:t>
            </a:r>
          </a:p>
          <a:p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きっさってんで　</a:t>
            </a:r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何を</a:t>
            </a:r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　よく　ちゅうもん　しますか。</a:t>
            </a:r>
          </a:p>
          <a:p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うちで　よく　何を　</a:t>
            </a:r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たべ</a:t>
            </a:r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ますか</a:t>
            </a:r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。</a:t>
            </a:r>
            <a:endParaRPr lang="en-US" altLang="ja-JP" sz="36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何を</a:t>
            </a:r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　</a:t>
            </a:r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よく　のみ</a:t>
            </a:r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ますか。</a:t>
            </a:r>
          </a:p>
          <a:p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どんな　</a:t>
            </a:r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わしょくが</a:t>
            </a:r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　好きですか。</a:t>
            </a:r>
          </a:p>
          <a:p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どんな　りょうりを　</a:t>
            </a:r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よく　つ</a:t>
            </a:r>
            <a:r>
              <a:rPr lang="ja-JP" altLang="en-US" sz="3600" b="1">
                <a:latin typeface="DFGKyoKaSho-W4" pitchFamily="18" charset="-128"/>
                <a:ea typeface="DFGKyoKaSho-W4" pitchFamily="18" charset="-128"/>
              </a:rPr>
              <a:t>くりますか</a:t>
            </a:r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。</a:t>
            </a:r>
            <a:endParaRPr lang="en-US" altLang="ja-JP" sz="36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3600" b="1" smtClean="0">
                <a:latin typeface="DFGKyoKaSho-W4" pitchFamily="18" charset="-128"/>
                <a:ea typeface="DFGKyoKaSho-W4" pitchFamily="18" charset="-128"/>
              </a:rPr>
              <a:t>今、何が　たべたいですか。</a:t>
            </a:r>
            <a:endParaRPr lang="ja-JP" altLang="en-US" sz="3600" b="1">
              <a:latin typeface="DFGKyoKaSho-W4" pitchFamily="18" charset="-128"/>
              <a:ea typeface="DFG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/>
              <a:t>てべもの</a:t>
            </a:r>
            <a:r>
              <a:rPr lang="ja-JP" altLang="en-US" smtClean="0"/>
              <a:t>をせつめいすることば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600" dirty="0" smtClean="0"/>
              <a:t>(p97)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7110" cy="2402457"/>
          </a:xfrm>
        </p:spPr>
        <p:txBody>
          <a:bodyPr>
            <a:normAutofit/>
          </a:bodyPr>
          <a:lstStyle/>
          <a:p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あぶらが　おおい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あぶらが　すくない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カロリ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ーが　高い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カロリーが　ひくい</a:t>
            </a:r>
            <a:endParaRPr lang="en-US" b="1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694" y="4429764"/>
            <a:ext cx="2158563" cy="161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188" y="4429764"/>
            <a:ext cx="2164243" cy="161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3762686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/>
              <a:t>てべもの</a:t>
            </a:r>
            <a:r>
              <a:rPr lang="ja-JP" altLang="en-US" smtClean="0"/>
              <a:t>をせつめいすることば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600" dirty="0" smtClean="0"/>
              <a:t>(p97)</a:t>
            </a:r>
            <a:endParaRPr lang="en-US" sz="36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62377" cy="5121275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あま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から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しょっぱ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すっぱ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にが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あつ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つめた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あたたか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かた</a:t>
            </a:r>
            <a:r>
              <a:rPr lang="ja-JP" altLang="en-US" b="1" smtClean="0">
                <a:latin typeface="DFPKyoKaSho-W4" pitchFamily="18" charset="-128"/>
                <a:ea typeface="DFPKyoKaSho-W4" pitchFamily="18" charset="-128"/>
              </a:rPr>
              <a:t>い</a:t>
            </a:r>
            <a:endParaRPr lang="en-US" altLang="ja-JP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b="1">
                <a:latin typeface="DFPKyoKaSho-W4" pitchFamily="18" charset="-128"/>
                <a:ea typeface="DFPKyoKaSho-W4" pitchFamily="18" charset="-128"/>
              </a:rPr>
              <a:t>やわらかい</a:t>
            </a:r>
            <a:endParaRPr lang="en-US" b="1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9577" y="1818315"/>
            <a:ext cx="14287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9577" y="4276045"/>
            <a:ext cx="2175295" cy="163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4872" y="1818315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9339" y="4276046"/>
            <a:ext cx="2315533" cy="16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どんなたべものですか。</a:t>
            </a:r>
            <a:endParaRPr lang="en-US" b="1" dirty="0"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/>
              <a:t>てべもの</a:t>
            </a:r>
            <a:r>
              <a:rPr lang="ja-JP" altLang="en-US" smtClean="0"/>
              <a:t>をせつめいすることば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600" dirty="0" smtClean="0"/>
              <a:t>(p97)</a:t>
            </a:r>
            <a:endParaRPr lang="en-US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663" y="4724879"/>
            <a:ext cx="2175295" cy="163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3911" y="4724879"/>
            <a:ext cx="2315533" cy="16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4287" y="2445086"/>
            <a:ext cx="1614098" cy="161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045419" y="2674189"/>
            <a:ext cx="709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Ａ：アイスクリームは　どんな　たべもの　ですか。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Ｂ：あまくて　おいしいですが、　カロリーが　高いです</a:t>
            </a:r>
            <a:r>
              <a:rPr lang="ja-JP" altLang="en-US" smtClean="0"/>
              <a:t>。</a:t>
            </a:r>
            <a:endParaRPr lang="en-US" dirty="0"/>
          </a:p>
        </p:txBody>
      </p:sp>
      <p:sp>
        <p:nvSpPr>
          <p:cNvPr id="13" name="Action Button: Help 12">
            <a:hlinkClick r:id="" action="ppaction://noaction" highlightClick="1"/>
          </p:cNvPr>
          <p:cNvSpPr/>
          <p:nvPr/>
        </p:nvSpPr>
        <p:spPr>
          <a:xfrm>
            <a:off x="6159260" y="4724880"/>
            <a:ext cx="1587261" cy="1401283"/>
          </a:xfrm>
          <a:prstGeom prst="actionButtonHelp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ぶんぽうのふくしゅう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</a:t>
            </a:r>
            <a:r>
              <a:rPr lang="en-US" altLang="ja-JP" sz="2800" dirty="0" smtClean="0"/>
              <a:t>: Indicating choices using </a:t>
            </a:r>
            <a:r>
              <a:rPr lang="ja-JP" altLang="en-US" sz="2800" smtClean="0"/>
              <a:t>～にします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	          Making requests using </a:t>
            </a:r>
            <a:r>
              <a:rPr lang="ja-JP" altLang="en-US" sz="2800" smtClean="0"/>
              <a:t>～をおねがいします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27275" y="2679956"/>
            <a:ext cx="4192437" cy="36933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～にします。</a:t>
            </a:r>
            <a:endParaRPr lang="en-US" altLang="ja-JP" sz="2800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/>
              <a:t>　</a:t>
            </a:r>
            <a:r>
              <a:rPr lang="en-US" altLang="ja-JP" sz="2800" dirty="0" smtClean="0"/>
              <a:t>Decide on </a:t>
            </a:r>
            <a:r>
              <a:rPr lang="ja-JP" altLang="en-US" sz="2800" smtClean="0"/>
              <a:t>～　</a:t>
            </a:r>
            <a:endParaRPr lang="en-US" altLang="ja-JP" sz="2800" dirty="0" smtClean="0"/>
          </a:p>
          <a:p>
            <a:r>
              <a:rPr lang="ja-JP" altLang="en-US" sz="2800" smtClean="0"/>
              <a:t>　</a:t>
            </a:r>
            <a:r>
              <a:rPr lang="en-US" altLang="ja-JP" sz="2000" dirty="0" smtClean="0"/>
              <a:t>(This </a:t>
            </a:r>
            <a:r>
              <a:rPr lang="ja-JP" altLang="en-US" sz="2000" smtClean="0"/>
              <a:t>します</a:t>
            </a:r>
            <a:r>
              <a:rPr lang="en-US" altLang="ja-JP" sz="2000" dirty="0" smtClean="0"/>
              <a:t>does NOT mean “do”.)</a:t>
            </a:r>
          </a:p>
          <a:p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～をおねがいします。</a:t>
            </a:r>
            <a:endParaRPr lang="en-US" altLang="ja-JP" sz="2800" b="1" dirty="0" smtClean="0"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800" smtClean="0"/>
              <a:t>　</a:t>
            </a:r>
            <a:r>
              <a:rPr lang="en-US" altLang="ja-JP" sz="2800" dirty="0" smtClean="0"/>
              <a:t>I will have </a:t>
            </a:r>
            <a:r>
              <a:rPr lang="ja-JP" altLang="en-US" sz="2800" smtClean="0"/>
              <a:t>～</a:t>
            </a:r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Font typeface="Arial" pitchFamily="34" charset="0"/>
              <a:buChar char="•"/>
            </a:pPr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～を下さい。</a:t>
            </a:r>
            <a:endParaRPr lang="en-US" altLang="ja-JP" sz="2800" b="1" dirty="0" smtClean="0">
              <a:latin typeface="DFPKyoKaSho-W4" pitchFamily="18" charset="-128"/>
              <a:ea typeface="DFPKyoKaSho-W4" pitchFamily="18" charset="-128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5662" y="1984075"/>
            <a:ext cx="8704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/>
            <a:r>
              <a:rPr lang="en-US" altLang="ja-JP" sz="2200" dirty="0" smtClean="0"/>
              <a:t>When you order something in a restaurant or</a:t>
            </a:r>
            <a:r>
              <a:rPr lang="ja-JP" altLang="en-US" sz="2200" smtClean="0"/>
              <a:t>　</a:t>
            </a:r>
            <a:r>
              <a:rPr lang="en-US" altLang="ja-JP" sz="2200" dirty="0" smtClean="0"/>
              <a:t>coffee shop, you may say:</a:t>
            </a:r>
          </a:p>
        </p:txBody>
      </p:sp>
      <p:pic>
        <p:nvPicPr>
          <p:cNvPr id="8" name="Picture 2" descr="C:\Users\tokumasu\Desktop\Nakama1_2nd\illustration-web\ch9\la_09_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662" y="3196546"/>
            <a:ext cx="4186167" cy="294546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</a:t>
            </a:r>
            <a:r>
              <a:rPr lang="en-US" altLang="ja-JP" sz="2800" dirty="0" smtClean="0"/>
              <a:t>: Indicating choices using </a:t>
            </a:r>
            <a:r>
              <a:rPr lang="ja-JP" altLang="en-US" sz="2800" smtClean="0"/>
              <a:t>～にします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	          Making requests using </a:t>
            </a:r>
            <a:r>
              <a:rPr lang="ja-JP" altLang="en-US" sz="2800" smtClean="0"/>
              <a:t>～をおねがいします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028" y="1710025"/>
            <a:ext cx="870405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609600" indent="-609600" algn="ctr"/>
            <a:r>
              <a:rPr lang="ja-JP" altLang="en-US" sz="3200" b="1" smtClean="0">
                <a:latin typeface="DFPKyoKaSho-W4" pitchFamily="18" charset="-128"/>
                <a:ea typeface="DFPKyoKaSho-W4" pitchFamily="18" charset="-128"/>
              </a:rPr>
              <a:t>オレンジジュースをちゅうもんしたいです。</a:t>
            </a:r>
            <a:endParaRPr lang="en-US" altLang="ja-JP" sz="3200" b="1" dirty="0" smtClean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10" name="Picture 2" descr="C:\Users\tokumasu\Desktop\Nakama1_2nd\illustration-web\ch9\la_09_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663" y="4384642"/>
            <a:ext cx="3321168" cy="233683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Rounded Rectangular Callout 7"/>
          <p:cNvSpPr/>
          <p:nvPr/>
        </p:nvSpPr>
        <p:spPr>
          <a:xfrm>
            <a:off x="457200" y="2812211"/>
            <a:ext cx="2268746" cy="1018829"/>
          </a:xfrm>
          <a:prstGeom prst="wedgeRoundRectCallout">
            <a:avLst>
              <a:gd name="adj1" fmla="val -16047"/>
              <a:gd name="adj2" fmla="val 126119"/>
              <a:gd name="adj3" fmla="val 16667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おのみものは　何にしますか。</a:t>
            </a:r>
            <a:endParaRPr lang="en-US" sz="2400" b="1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123426" y="3085982"/>
            <a:ext cx="4741652" cy="3270367"/>
          </a:xfrm>
          <a:prstGeom prst="wedgeRoundRectCallout">
            <a:avLst>
              <a:gd name="adj1" fmla="val -72194"/>
              <a:gd name="adj2" fmla="val 15861"/>
              <a:gd name="adj3" fmla="val 16667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オレンジジュースにします。</a:t>
            </a:r>
            <a:endParaRPr lang="en-US" altLang="ja-JP" sz="2400" b="1" dirty="0" smtClean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  <a:p>
            <a:endParaRPr lang="en-US" altLang="ja-JP" sz="2400" b="1" dirty="0" smtClean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オレンジジュースを</a:t>
            </a:r>
            <a:endParaRPr lang="en-US" altLang="ja-JP" sz="2400" b="1" dirty="0" smtClean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  <a:p>
            <a:r>
              <a:rPr lang="ja-JP" altLang="en-US" sz="2400" b="1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おねいがします。</a:t>
            </a:r>
            <a:endParaRPr lang="en-US" altLang="ja-JP" sz="2400" b="1" dirty="0" smtClean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  <a:p>
            <a:endParaRPr lang="en-US" altLang="ja-JP" sz="2800" b="1" dirty="0" smtClean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  <a:p>
            <a:pPr>
              <a:buFont typeface="Arial" pitchFamily="34" charset="0"/>
              <a:buChar char="•"/>
            </a:pPr>
            <a:r>
              <a:rPr lang="ja-JP" altLang="en-US" sz="2400" b="1" smtClean="0">
                <a:solidFill>
                  <a:schemeClr val="tx1"/>
                </a:solidFill>
                <a:latin typeface="DFPKyoKaSho-W4" pitchFamily="18" charset="-128"/>
                <a:ea typeface="DFPKyoKaSho-W4" pitchFamily="18" charset="-128"/>
              </a:rPr>
              <a:t>オレンジジュースをください。</a:t>
            </a:r>
            <a:endParaRPr lang="en-US" sz="2400" b="1" dirty="0">
              <a:solidFill>
                <a:schemeClr val="tx1"/>
              </a:solidFill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32453" y="3571336"/>
            <a:ext cx="1069675" cy="4830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96595" y="4707147"/>
            <a:ext cx="2366513" cy="4830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32453" y="5465360"/>
            <a:ext cx="1354347" cy="4830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92500"/>
          </a:bodyPr>
          <a:lstStyle/>
          <a:p>
            <a:r>
              <a:rPr lang="en-US" altLang="ja-JP" sz="2400" dirty="0" smtClean="0"/>
              <a:t>A counter expression can be used with 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〜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をおねがいします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2400" dirty="0" smtClean="0"/>
              <a:t>and 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〜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を下さい</a:t>
            </a:r>
            <a:r>
              <a:rPr lang="en-US" altLang="ja-JP" sz="2400" dirty="0" smtClean="0"/>
              <a:t>(but not with 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〜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にします</a:t>
            </a:r>
            <a:r>
              <a:rPr lang="en-US" altLang="ja-JP" sz="2400" dirty="0" smtClean="0"/>
              <a:t>)</a:t>
            </a:r>
          </a:p>
          <a:p>
            <a:r>
              <a:rPr lang="en-US" sz="2400" dirty="0" smtClean="0"/>
              <a:t>You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～つ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2400" dirty="0" smtClean="0"/>
              <a:t>and order dishes and drinks and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～本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altLang="ja-JP" sz="2400" dirty="0" smtClean="0"/>
              <a:t>for bottles</a:t>
            </a:r>
          </a:p>
          <a:p>
            <a:r>
              <a:rPr lang="en-US" sz="2400" dirty="0" smtClean="0"/>
              <a:t>The quantity expression directly follows the particle 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を</a:t>
            </a:r>
            <a:r>
              <a:rPr lang="en-US" altLang="ja-JP" sz="2400" dirty="0" smtClean="0"/>
              <a:t>.</a:t>
            </a:r>
          </a:p>
          <a:p>
            <a:pPr>
              <a:buNone/>
            </a:pPr>
            <a:r>
              <a:rPr lang="en-US" altLang="ja-JP" sz="2800" dirty="0"/>
              <a:t>	</a:t>
            </a:r>
            <a:r>
              <a:rPr lang="ja-JP" altLang="en-US" sz="28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コーヒーを</a:t>
            </a:r>
            <a:r>
              <a:rPr lang="ja-JP" altLang="en-US" sz="2800" b="1" u="sng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一つ</a:t>
            </a:r>
            <a:r>
              <a:rPr lang="ja-JP" altLang="en-US" sz="28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下さい。</a:t>
            </a:r>
            <a:endParaRPr lang="en-US" altLang="ja-JP" sz="2800" b="1" dirty="0" smtClean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8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ビールを</a:t>
            </a:r>
            <a:r>
              <a:rPr lang="ja-JP" altLang="en-US" sz="2800" b="1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二本</a:t>
            </a:r>
            <a:r>
              <a:rPr lang="ja-JP" altLang="en-US" sz="28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おねがいします。</a:t>
            </a:r>
            <a:endParaRPr lang="en-US" altLang="ja-JP" sz="2800" b="1" dirty="0" smtClean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endParaRPr lang="en-US" altLang="ja-JP" sz="2400" dirty="0" smtClean="0"/>
          </a:p>
          <a:p>
            <a:r>
              <a:rPr lang="en-US" sz="2400" dirty="0" smtClean="0"/>
              <a:t>When Two or more items are listed, the sentence takes the form of  “X  </a:t>
            </a:r>
            <a:r>
              <a:rPr lang="ja-JP" altLang="en-US" sz="2400" u="sng" smtClean="0">
                <a:solidFill>
                  <a:srgbClr val="00B0F0"/>
                </a:solidFill>
              </a:rPr>
              <a:t>を</a:t>
            </a:r>
            <a:r>
              <a:rPr lang="ja-JP" altLang="en-US" sz="2400" smtClean="0"/>
              <a:t> </a:t>
            </a:r>
            <a:r>
              <a:rPr lang="en-US" altLang="ja-JP" sz="2400" dirty="0" smtClean="0"/>
              <a:t>Quantity Expression </a:t>
            </a:r>
            <a:r>
              <a:rPr lang="ja-JP" altLang="en-US" sz="2400" u="sng" smtClean="0">
                <a:solidFill>
                  <a:srgbClr val="00B0F0"/>
                </a:solidFill>
              </a:rPr>
              <a:t>と</a:t>
            </a:r>
            <a:r>
              <a:rPr lang="en-US" altLang="ja-JP" sz="2400" dirty="0" smtClean="0"/>
              <a:t> Y </a:t>
            </a:r>
            <a:r>
              <a:rPr lang="ja-JP" altLang="en-US" sz="2400" u="sng" smtClean="0">
                <a:solidFill>
                  <a:srgbClr val="00B0F0"/>
                </a:solidFill>
              </a:rPr>
              <a:t>を</a:t>
            </a:r>
            <a:r>
              <a:rPr lang="en-US" altLang="ja-JP" sz="2400" dirty="0" smtClean="0"/>
              <a:t> Quantity Expression…” </a:t>
            </a:r>
            <a:r>
              <a:rPr lang="ja-JP" altLang="en-US" sz="2400" u="sng" smtClean="0">
                <a:solidFill>
                  <a:srgbClr val="00B0F0"/>
                </a:solidFill>
                <a:latin typeface="DFPKyoKaSho-W4" pitchFamily="18" charset="-128"/>
                <a:ea typeface="DFPKyoKaSho-W4" pitchFamily="18" charset="-128"/>
              </a:rPr>
              <a:t>おねがいします</a:t>
            </a:r>
            <a:r>
              <a:rPr lang="ja-JP" altLang="en-US" sz="2400" smtClean="0">
                <a:latin typeface="DFPKyoKaSho-W4" pitchFamily="18" charset="-128"/>
                <a:ea typeface="DFPKyoKaSho-W4" pitchFamily="18" charset="-128"/>
              </a:rPr>
              <a:t>。</a:t>
            </a:r>
            <a:r>
              <a:rPr lang="en-US" altLang="ja-JP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  <a:r>
              <a:rPr lang="en-US" sz="2400" dirty="0" smtClean="0">
                <a:latin typeface="DFPKyoKaSho-W4" pitchFamily="18" charset="-128"/>
                <a:ea typeface="DFPKyoKaSho-W4" pitchFamily="18" charset="-128"/>
              </a:rPr>
              <a:t> </a:t>
            </a:r>
          </a:p>
          <a:p>
            <a:pPr>
              <a:buNone/>
            </a:pPr>
            <a:r>
              <a:rPr lang="en-US" sz="2800" dirty="0">
                <a:latin typeface="DFPKyoKaSho-W4" pitchFamily="18" charset="-128"/>
                <a:ea typeface="DFPKyoKaSho-W4" pitchFamily="18" charset="-128"/>
              </a:rPr>
              <a:t>	</a:t>
            </a:r>
            <a:r>
              <a:rPr lang="ja-JP" altLang="en-US" sz="28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こうちゃを</a:t>
            </a:r>
            <a:r>
              <a:rPr lang="ja-JP" altLang="en-US" sz="2800" b="1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一つ</a:t>
            </a:r>
            <a:r>
              <a:rPr lang="ja-JP" altLang="en-US" sz="28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とコーヒーを</a:t>
            </a:r>
            <a:r>
              <a:rPr lang="ja-JP" altLang="en-US" sz="2800" b="1" u="sng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一つ</a:t>
            </a:r>
            <a:r>
              <a:rPr lang="ja-JP" altLang="en-US" sz="2800" b="1" smtClean="0">
                <a:solidFill>
                  <a:srgbClr val="FF0000"/>
                </a:solidFill>
                <a:latin typeface="DFPKyoKaSho-W4" pitchFamily="18" charset="-128"/>
                <a:ea typeface="DFPKyoKaSho-W4" pitchFamily="18" charset="-128"/>
              </a:rPr>
              <a:t>おねがいします。</a:t>
            </a:r>
            <a:endParaRPr lang="en-US" altLang="ja-JP" sz="2800" b="1" dirty="0" smtClean="0">
              <a:solidFill>
                <a:srgbClr val="FF0000"/>
              </a:solidFill>
              <a:latin typeface="DFPKyoKaSho-W4" pitchFamily="18" charset="-128"/>
              <a:ea typeface="DFPKyoKaSho-W4" pitchFamily="18" charset="-128"/>
            </a:endParaRPr>
          </a:p>
          <a:p>
            <a:pPr>
              <a:buNone/>
            </a:pPr>
            <a:r>
              <a:rPr lang="ja-JP" altLang="en-US" sz="2400"/>
              <a:t>　　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ぶんぽう１</a:t>
            </a:r>
            <a:r>
              <a:rPr lang="en-US" altLang="ja-JP" sz="2800" dirty="0" smtClean="0"/>
              <a:t>: Indicating choices using </a:t>
            </a:r>
            <a:r>
              <a:rPr lang="ja-JP" altLang="en-US" sz="2800" smtClean="0"/>
              <a:t>～にします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	          Making requests using </a:t>
            </a:r>
            <a:r>
              <a:rPr lang="ja-JP" altLang="en-US" sz="2800" smtClean="0"/>
              <a:t>～をおねがいします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05000"/>
            <a:ext cx="22098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905000"/>
            <a:ext cx="12874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2133600"/>
            <a:ext cx="17526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4953000"/>
            <a:ext cx="2133600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4876800"/>
            <a:ext cx="20574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33400" y="304800"/>
            <a:ext cx="7848600" cy="1098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3600"/>
              <a:t>すみません。</a:t>
            </a:r>
            <a:r>
              <a:rPr lang="en-US" altLang="ja-JP" sz="3600"/>
              <a:t>〜</a:t>
            </a:r>
            <a:r>
              <a:rPr lang="ja-JP" altLang="en-US" sz="3600"/>
              <a:t>を</a:t>
            </a:r>
            <a:r>
              <a:rPr lang="en-US" altLang="ja-JP" sz="3600"/>
              <a:t>〜</a:t>
            </a:r>
            <a:r>
              <a:rPr lang="ja-JP" altLang="en-US" sz="3600"/>
              <a:t>おねがいします。</a:t>
            </a:r>
          </a:p>
          <a:p>
            <a:pPr algn="ctr">
              <a:spcBef>
                <a:spcPct val="50000"/>
              </a:spcBef>
            </a:pPr>
            <a:r>
              <a:rPr lang="en-US" altLang="ja-JP" sz="2000"/>
              <a:t>(a number of quantity expressions)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228600" y="19050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５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3429000" y="19812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３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5638800" y="19812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６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838200" y="48006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１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4648200" y="4800600"/>
            <a:ext cx="457200" cy="495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/>
              <a:t>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5427"/>
            <a:ext cx="8229600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ja-JP" altLang="en-US" smtClean="0"/>
              <a:t>たんごのふくしゅう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DE978-9137-43F2-9D6E-98F95553138A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06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/>
              <a:t>どのレストランにしますか。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828800"/>
            <a:ext cx="43434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P105 Activity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15" y="1743435"/>
            <a:ext cx="8980185" cy="339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96AA9-498B-4F9B-A15A-B5FFEA86ECAC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z="3600"/>
              <a:t>レストランで　</a:t>
            </a:r>
            <a:r>
              <a:rPr lang="ja-JP" altLang="en-US" sz="3600" smtClean="0"/>
              <a:t>何を</a:t>
            </a:r>
            <a:r>
              <a:rPr lang="ja-JP" altLang="en-US" sz="3600"/>
              <a:t>　</a:t>
            </a:r>
            <a:r>
              <a:rPr lang="ja-JP" altLang="en-US" sz="3600" smtClean="0"/>
              <a:t>たべ</a:t>
            </a:r>
            <a:r>
              <a:rPr lang="ja-JP" altLang="en-US" sz="3600"/>
              <a:t>ますか。</a:t>
            </a:r>
            <a:endParaRPr lang="ja-JP" alt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981200"/>
            <a:ext cx="6019800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61DA1-CAC3-4DC7-9E65-1724E8335696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sz="3600"/>
              <a:t>〜</a:t>
            </a:r>
            <a:r>
              <a:rPr lang="ja-JP" altLang="en-US" sz="3600"/>
              <a:t>にします</a:t>
            </a:r>
            <a:br>
              <a:rPr lang="ja-JP" altLang="en-US" sz="3600"/>
            </a:br>
            <a:r>
              <a:rPr lang="en-US" altLang="ja-JP" sz="2400"/>
              <a:t>Deciding on something</a:t>
            </a:r>
            <a:endParaRPr lang="en-US" altLang="ja-JP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752600"/>
            <a:ext cx="5791200" cy="190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A: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飲み物は　どうですか。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B: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私は　ビール</a:t>
            </a:r>
            <a:r>
              <a:rPr lang="ja-JP" altLang="en-US" sz="2800" b="1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にします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。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A: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私は　オレンジジュース</a:t>
            </a:r>
            <a:r>
              <a:rPr lang="ja-JP" altLang="en-US" sz="2800" b="1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にします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。</a:t>
            </a:r>
            <a:endParaRPr lang="ja-JP" altLang="en-US" sz="2400" b="1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40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733800"/>
            <a:ext cx="3657600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705600" y="4495800"/>
            <a:ext cx="1524000" cy="1219200"/>
            <a:chOff x="4224" y="2832"/>
            <a:chExt cx="960" cy="768"/>
          </a:xfrm>
        </p:grpSpPr>
        <p:sp>
          <p:nvSpPr>
            <p:cNvPr id="65546" name="AutoShape 10"/>
            <p:cNvSpPr>
              <a:spLocks noChangeArrowheads="1"/>
            </p:cNvSpPr>
            <p:nvPr/>
          </p:nvSpPr>
          <p:spPr bwMode="auto">
            <a:xfrm>
              <a:off x="4224" y="2832"/>
              <a:ext cx="960" cy="768"/>
            </a:xfrm>
            <a:prstGeom prst="wedgeRoundRectCallout">
              <a:avLst>
                <a:gd name="adj1" fmla="val -154375"/>
                <a:gd name="adj2" fmla="val 1028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pic>
          <p:nvPicPr>
            <p:cNvPr id="6554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16" y="2976"/>
              <a:ext cx="576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096000" y="3429000"/>
            <a:ext cx="1447800" cy="990600"/>
            <a:chOff x="3840" y="2160"/>
            <a:chExt cx="912" cy="624"/>
          </a:xfrm>
        </p:grpSpPr>
        <p:sp>
          <p:nvSpPr>
            <p:cNvPr id="65547" name="AutoShape 11"/>
            <p:cNvSpPr>
              <a:spLocks noChangeArrowheads="1"/>
            </p:cNvSpPr>
            <p:nvPr/>
          </p:nvSpPr>
          <p:spPr bwMode="auto">
            <a:xfrm>
              <a:off x="3840" y="2160"/>
              <a:ext cx="912" cy="624"/>
            </a:xfrm>
            <a:prstGeom prst="wedgeRoundRectCallout">
              <a:avLst>
                <a:gd name="adj1" fmla="val -118532"/>
                <a:gd name="adj2" fmla="val 4903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pic>
          <p:nvPicPr>
            <p:cNvPr id="65542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0" y="2208"/>
              <a:ext cx="36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5550" name="Oval 14"/>
          <p:cNvSpPr>
            <a:spLocks noChangeArrowheads="1"/>
          </p:cNvSpPr>
          <p:nvPr/>
        </p:nvSpPr>
        <p:spPr bwMode="auto">
          <a:xfrm>
            <a:off x="3581400" y="3810000"/>
            <a:ext cx="1447800" cy="2590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91ED1-D063-4946-8B62-6B43BE9DCA0A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010400" cy="4114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W: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ごちゅうもんは。</a:t>
            </a:r>
          </a:p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A: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のみものは　どうですか。</a:t>
            </a:r>
          </a:p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B: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私は　ビールにします。</a:t>
            </a:r>
          </a:p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A: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私は　オレンジジュースにします。</a:t>
            </a:r>
          </a:p>
          <a:p>
            <a:pPr>
              <a:buFontTx/>
              <a:buNone/>
            </a:pP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　　じゃあ、ビールを　一本と　オレンジジュースを</a:t>
            </a:r>
          </a:p>
          <a:p>
            <a:pPr>
              <a:buFontTx/>
              <a:buNone/>
            </a:pP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　　一本　おねがいします。</a:t>
            </a:r>
          </a:p>
          <a:p>
            <a:pPr>
              <a:buFontTx/>
              <a:buNone/>
            </a:pPr>
            <a:r>
              <a:rPr lang="en-US" altLang="ja-JP" sz="2800" b="1" dirty="0">
                <a:latin typeface="DFGKyoKaSho-W4" pitchFamily="18" charset="-128"/>
                <a:ea typeface="DFGKyoKaSho-W4" pitchFamily="18" charset="-128"/>
              </a:rPr>
              <a:t>W:</a:t>
            </a: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ビールを　一本と　オレンジジュースを　一本　</a:t>
            </a:r>
          </a:p>
          <a:p>
            <a:pPr>
              <a:buFontTx/>
              <a:buNone/>
            </a:pPr>
            <a:r>
              <a:rPr lang="ja-JP" altLang="en-US" sz="2800" b="1">
                <a:latin typeface="DFGKyoKaSho-W4" pitchFamily="18" charset="-128"/>
                <a:ea typeface="DFGKyoKaSho-W4" pitchFamily="18" charset="-128"/>
              </a:rPr>
              <a:t>　　ですね。かしこまりました。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914400"/>
          </a:xfrm>
          <a:solidFill>
            <a:schemeClr val="accent6">
              <a:lumMod val="60000"/>
              <a:lumOff val="40000"/>
            </a:schemeClr>
          </a:solidFill>
          <a:ln/>
        </p:spPr>
        <p:txBody>
          <a:bodyPr>
            <a:normAutofit fontScale="90000"/>
          </a:bodyPr>
          <a:lstStyle/>
          <a:p>
            <a:r>
              <a:rPr lang="ja-JP" altLang="en-US" sz="2800"/>
              <a:t>レストランで</a:t>
            </a:r>
            <a:br>
              <a:rPr lang="ja-JP" altLang="en-US" sz="2800"/>
            </a:br>
            <a:r>
              <a:rPr lang="ja-JP" altLang="en-US" sz="2800"/>
              <a:t>食べ物や飲み物をちゅうもんする</a:t>
            </a:r>
            <a:endParaRPr lang="ja-JP" altLang="en-US"/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648200"/>
            <a:ext cx="25908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P106 Activity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19274"/>
            <a:ext cx="8119720" cy="428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4357" y="0"/>
            <a:ext cx="4433258" cy="694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760EC-930B-4724-982C-25547075A625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7391400" cy="914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z="3600" smtClean="0"/>
              <a:t>アバター</a:t>
            </a:r>
            <a:endParaRPr lang="ja-JP" altLang="en-US" sz="28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4289" y="2263321"/>
            <a:ext cx="26860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350698"/>
            <a:ext cx="8686800" cy="450730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negative question from of a verb </a:t>
            </a:r>
            <a:r>
              <a:rPr lang="ja-JP" altLang="en-US" sz="1800" smtClean="0">
                <a:latin typeface="DFPKyoKaSho-W4" pitchFamily="18" charset="-128"/>
                <a:ea typeface="DFPKyoKaSho-W4" pitchFamily="18" charset="-128"/>
              </a:rPr>
              <a:t>～ませんか</a:t>
            </a:r>
            <a:r>
              <a:rPr lang="en-US" altLang="ja-JP" sz="1800" dirty="0" smtClean="0"/>
              <a:t> is often used to extend an invitation.</a:t>
            </a:r>
          </a:p>
          <a:p>
            <a:endParaRPr lang="en-US" altLang="ja-JP" sz="1800" dirty="0" smtClean="0"/>
          </a:p>
          <a:p>
            <a:endParaRPr lang="en-US" altLang="ja-JP" sz="1800" dirty="0" smtClean="0"/>
          </a:p>
          <a:p>
            <a:endParaRPr lang="en-US" altLang="ja-JP" sz="1800" dirty="0" smtClean="0"/>
          </a:p>
          <a:p>
            <a:pPr>
              <a:buNone/>
            </a:pPr>
            <a:endParaRPr lang="en-US" altLang="ja-JP" sz="1800" dirty="0" smtClean="0"/>
          </a:p>
          <a:p>
            <a:pPr>
              <a:buNone/>
            </a:pPr>
            <a:endParaRPr lang="en-US" altLang="ja-JP" sz="1800" dirty="0" smtClean="0"/>
          </a:p>
          <a:p>
            <a:endParaRPr lang="en-US" altLang="ja-JP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Why don’t we go to a move on the next day off?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199" y="5349580"/>
          <a:ext cx="8229601" cy="891880"/>
        </p:xfrm>
        <a:graphic>
          <a:graphicData uri="http://schemas.openxmlformats.org/drawingml/2006/table">
            <a:tbl>
              <a:tblPr/>
              <a:tblGrid>
                <a:gridCol w="1028699"/>
                <a:gridCol w="361950"/>
                <a:gridCol w="971550"/>
                <a:gridCol w="342900"/>
                <a:gridCol w="1638300"/>
                <a:gridCol w="1009650"/>
                <a:gridCol w="419100"/>
                <a:gridCol w="2457452"/>
              </a:tblGrid>
              <a:tr h="28541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B0F0"/>
                          </a:solidFill>
                          <a:latin typeface="Times New Roman" pitchFamily="18" charset="0"/>
                          <a:ea typeface="DFPKyoKaSho-W4" pitchFamily="18" charset="-128"/>
                          <a:cs typeface="Times New Roman" pitchFamily="18" charset="0"/>
                        </a:rPr>
                        <a:t>Verb stem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DFPKyoKaSho-W4" pitchFamily="18" charset="-128"/>
                          <a:cs typeface="Times New Roman" pitchFamily="18" charset="0"/>
                        </a:rPr>
                        <a:t>+</a:t>
                      </a:r>
                      <a:r>
                        <a:rPr lang="ja-JP" altLang="en-US" sz="2000" b="0" i="0" u="none" strike="noStrike" smtClean="0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</a:t>
                      </a:r>
                      <a:r>
                        <a:rPr lang="ja-JP" altLang="en-US" sz="20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せんか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516595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こんど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の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や</a:t>
                      </a:r>
                      <a:r>
                        <a:rPr lang="ja-JP" altLang="en-US" sz="24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すみ　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に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いっしょに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えいが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に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B0F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いき</a:t>
                      </a:r>
                      <a:r>
                        <a:rPr lang="ja-JP" altLang="en-US" sz="24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ませんか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3" descr="D:\JPG\04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7551" y="2966507"/>
            <a:ext cx="2733675" cy="1969499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ぶんぽう２</a:t>
            </a:r>
            <a:r>
              <a:rPr lang="en-US" altLang="ja-JP" sz="2800" dirty="0" smtClean="0"/>
              <a:t>:Eliciting and making proposals using</a:t>
            </a:r>
            <a:br>
              <a:rPr lang="en-US" altLang="ja-JP" sz="2800" dirty="0" smtClean="0"/>
            </a:br>
            <a:r>
              <a:rPr lang="ja-JP" altLang="en-US" sz="2800"/>
              <a:t>　</a:t>
            </a:r>
            <a:r>
              <a:rPr lang="ja-JP" altLang="en-US" sz="2800" smtClean="0"/>
              <a:t>　　　　　　～ましょうか</a:t>
            </a:r>
            <a:r>
              <a:rPr lang="en-US" altLang="ja-JP" sz="2800" dirty="0" smtClean="0"/>
              <a:t> and </a:t>
            </a:r>
            <a:r>
              <a:rPr lang="ja-JP" altLang="en-US" sz="2800" smtClean="0"/>
              <a:t>～ましょう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199" y="1725283"/>
            <a:ext cx="280035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Review (ch6-Grammar5)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7BE01-278C-40CA-92A3-B6E486907FF9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sz="3600"/>
              <a:t>(Vstem)</a:t>
            </a:r>
            <a:r>
              <a:rPr lang="ja-JP" altLang="en-US" sz="3600"/>
              <a:t>ませんか</a:t>
            </a:r>
            <a:endParaRPr lang="ja-JP" altLang="en-US"/>
          </a:p>
        </p:txBody>
      </p:sp>
      <p:pic>
        <p:nvPicPr>
          <p:cNvPr id="74756" name="Picture 4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600200"/>
            <a:ext cx="6667500" cy="485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540" y="1676400"/>
            <a:ext cx="8902460" cy="457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すし			さしみ		</a:t>
            </a:r>
            <a:r>
              <a:rPr lang="en-US" altLang="ja-JP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て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んぷら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うどん		</a:t>
            </a:r>
            <a:r>
              <a:rPr lang="en-US" altLang="ja-JP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そ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ば		</a:t>
            </a:r>
            <a:r>
              <a:rPr lang="en-US" altLang="ja-JP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ラ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ーメン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チャーハン	</a:t>
            </a:r>
            <a:r>
              <a:rPr lang="en-US" altLang="ja-JP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カ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レーライス	</a:t>
            </a:r>
            <a:r>
              <a:rPr lang="en-US" altLang="ja-JP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ス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パゲティ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サラダ		ピザ			ステーキ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ハンバーガー	スープ		サンドイッチ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ja-JP" b="1" dirty="0">
                <a:latin typeface="DFGKyoKaSho-W4" pitchFamily="18" charset="-128"/>
                <a:ea typeface="DFGKyoKaSho-W4" pitchFamily="18" charset="-128"/>
              </a:rPr>
              <a:t>A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ランチ		デザート		ケーキ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アイスクリーム	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ミ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ルク		</a:t>
            </a:r>
            <a:r>
              <a:rPr lang="en-US" altLang="ja-JP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ジ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ュー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ス</a:t>
            </a:r>
            <a:r>
              <a:rPr lang="en-US" altLang="ja-JP" b="1" dirty="0" smtClean="0">
                <a:latin typeface="DFGKyoKaSho-W4" pitchFamily="18" charset="-128"/>
                <a:ea typeface="DFGKyoKaSho-W4" pitchFamily="18" charset="-128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おち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ゃ		</a:t>
            </a:r>
            <a:r>
              <a:rPr lang="en-US" altLang="ja-JP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b="1" smtClean="0">
                <a:latin typeface="DFGKyoKaSho-W4" pitchFamily="18" charset="-128"/>
                <a:ea typeface="DFGKyoKaSho-W4" pitchFamily="18" charset="-128"/>
              </a:rPr>
              <a:t>み</a:t>
            </a:r>
            <a:r>
              <a:rPr lang="ja-JP" altLang="en-US" b="1">
                <a:latin typeface="DFGKyoKaSho-W4" pitchFamily="18" charset="-128"/>
                <a:ea typeface="DFGKyoKaSho-W4" pitchFamily="18" charset="-128"/>
              </a:rPr>
              <a:t>ず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ちゅうもんするもの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600" dirty="0" smtClean="0"/>
              <a:t>(things to order)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900C-6485-4F97-A3C5-C7984C016B7D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sz="3600"/>
              <a:t>(Vstem)</a:t>
            </a:r>
            <a:r>
              <a:rPr lang="ja-JP" altLang="en-US" sz="3600"/>
              <a:t>ませんか</a:t>
            </a:r>
            <a:endParaRPr lang="ja-JP" altLang="en-US"/>
          </a:p>
        </p:txBody>
      </p:sp>
      <p:pic>
        <p:nvPicPr>
          <p:cNvPr id="77828" name="Picture 4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524000"/>
            <a:ext cx="6400800" cy="4684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AD4-72FF-4ECC-B469-5F1AC0E45AAA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sz="3600"/>
              <a:t>(Vstem)</a:t>
            </a:r>
            <a:r>
              <a:rPr lang="ja-JP" altLang="en-US" sz="3600"/>
              <a:t>ませんか</a:t>
            </a:r>
            <a:endParaRPr lang="ja-JP" altLang="en-US"/>
          </a:p>
        </p:txBody>
      </p:sp>
      <p:pic>
        <p:nvPicPr>
          <p:cNvPr id="78852" name="Picture 4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00200"/>
            <a:ext cx="6172200" cy="4468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ぶんぽう２</a:t>
            </a:r>
            <a:r>
              <a:rPr lang="en-US" altLang="ja-JP" sz="2800" dirty="0" smtClean="0"/>
              <a:t>:Eliciting and making proposals using</a:t>
            </a:r>
            <a:br>
              <a:rPr lang="en-US" altLang="ja-JP" sz="2800" dirty="0" smtClean="0"/>
            </a:br>
            <a:r>
              <a:rPr lang="ja-JP" altLang="en-US" sz="2800"/>
              <a:t>　</a:t>
            </a:r>
            <a:r>
              <a:rPr lang="ja-JP" altLang="en-US" sz="2800" smtClean="0"/>
              <a:t>　　　　　　～ましょうか</a:t>
            </a:r>
            <a:r>
              <a:rPr lang="en-US" altLang="ja-JP" sz="2800" dirty="0" smtClean="0"/>
              <a:t> and </a:t>
            </a:r>
            <a:r>
              <a:rPr lang="ja-JP" altLang="en-US" sz="2800" smtClean="0"/>
              <a:t>～ましょう</a:t>
            </a:r>
            <a:endParaRPr lang="en-US" sz="28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518792" y="1727408"/>
          <a:ext cx="5883335" cy="1159839"/>
        </p:xfrm>
        <a:graphic>
          <a:graphicData uri="http://schemas.openxmlformats.org/drawingml/2006/table">
            <a:tbl>
              <a:tblPr/>
              <a:tblGrid>
                <a:gridCol w="1584898"/>
                <a:gridCol w="792449"/>
                <a:gridCol w="3505988"/>
              </a:tblGrid>
              <a:tr h="49643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B0F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Verb stem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 + </a:t>
                      </a:r>
                      <a:r>
                        <a:rPr lang="ja-JP" altLang="en-US" sz="24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ましょうか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79563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何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を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たべましょうか。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04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What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 shall we eat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518792" y="3696796"/>
          <a:ext cx="5883334" cy="1107093"/>
        </p:xfrm>
        <a:graphic>
          <a:graphicData uri="http://schemas.openxmlformats.org/drawingml/2006/table">
            <a:tbl>
              <a:tblPr/>
              <a:tblGrid>
                <a:gridCol w="1584898"/>
                <a:gridCol w="792449"/>
                <a:gridCol w="3505987"/>
              </a:tblGrid>
              <a:tr h="42808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B0F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Verb stem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 + </a:t>
                      </a:r>
                      <a:r>
                        <a:rPr lang="ja-JP" altLang="en-US" sz="2400" b="0" i="0" u="none" strike="noStrike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ましょう 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362309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わしょく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を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たべましょう。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22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Let’s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have Japanese food.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518792" y="5152929"/>
          <a:ext cx="5883335" cy="1203421"/>
        </p:xfrm>
        <a:graphic>
          <a:graphicData uri="http://schemas.openxmlformats.org/drawingml/2006/table">
            <a:tbl>
              <a:tblPr/>
              <a:tblGrid>
                <a:gridCol w="1584898"/>
                <a:gridCol w="792449"/>
                <a:gridCol w="3505988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B0F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Verb stem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 + </a:t>
                      </a:r>
                      <a:r>
                        <a:rPr lang="ja-JP" altLang="en-US" sz="2400" b="0" i="0" u="none" strike="noStrike" smtClean="0">
                          <a:solidFill>
                            <a:srgbClr val="FF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ませんか 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latin typeface="DFPKyoKaSho-W4" pitchFamily="18" charset="-128"/>
                        <a:ea typeface="DFPKyoKaSho-W4" pitchFamily="18" charset="-128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41406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わしょく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に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しませんか。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06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DFPKyoKaSho-W4" pitchFamily="18" charset="-128"/>
                          <a:ea typeface="DFPKyoKaSho-W4" pitchFamily="18" charset="-128"/>
                        </a:rPr>
                        <a:t>Why don't we have Japanese food?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516" y="1727408"/>
            <a:ext cx="169952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Eliciting proposal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4516" y="3696796"/>
            <a:ext cx="169952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Making</a:t>
            </a:r>
          </a:p>
          <a:p>
            <a:pPr algn="ctr"/>
            <a:r>
              <a:rPr lang="en-US" sz="2800" dirty="0" smtClean="0"/>
              <a:t> proposal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ja-JP" altLang="en-US" sz="2800" smtClean="0"/>
              <a:t>ぶんぽう２</a:t>
            </a:r>
            <a:r>
              <a:rPr lang="en-US" altLang="ja-JP" sz="2800" dirty="0" smtClean="0"/>
              <a:t>:Eliciting and making proposals using</a:t>
            </a:r>
            <a:br>
              <a:rPr lang="en-US" altLang="ja-JP" sz="2800" dirty="0" smtClean="0"/>
            </a:br>
            <a:r>
              <a:rPr lang="ja-JP" altLang="en-US" sz="2800"/>
              <a:t>　</a:t>
            </a:r>
            <a:r>
              <a:rPr lang="ja-JP" altLang="en-US" sz="2800" smtClean="0"/>
              <a:t>　　　　　　～ましょうか</a:t>
            </a:r>
            <a:r>
              <a:rPr lang="en-US" altLang="ja-JP" sz="2800" dirty="0" smtClean="0"/>
              <a:t> and </a:t>
            </a:r>
            <a:r>
              <a:rPr lang="ja-JP" altLang="en-US" sz="2800" smtClean="0"/>
              <a:t>～ましょう</a:t>
            </a:r>
            <a:endParaRPr lang="en-US" sz="28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16172"/>
            <a:ext cx="8229600" cy="53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49237" y="2355011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3063" y="3913517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49237" y="5466272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37760" y="1992702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51230" y="3551208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7760" y="2717320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51230" y="4275826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51230" y="5103963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1230" y="5852160"/>
            <a:ext cx="1846053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9432E-C439-45F1-8F3B-DA46C65D93D7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sz="3600" dirty="0"/>
              <a:t>(</a:t>
            </a:r>
            <a:r>
              <a:rPr lang="en-US" altLang="ja-JP" sz="3600" dirty="0" err="1"/>
              <a:t>Vstem</a:t>
            </a:r>
            <a:r>
              <a:rPr lang="en-US" altLang="ja-JP" sz="3600" dirty="0"/>
              <a:t>)</a:t>
            </a:r>
            <a:r>
              <a:rPr lang="ja-JP" altLang="en-US" sz="3600"/>
              <a:t>ましょう</a:t>
            </a:r>
            <a:br>
              <a:rPr lang="ja-JP" altLang="en-US" sz="3600"/>
            </a:br>
            <a:r>
              <a:rPr lang="en-US" altLang="ja-JP" sz="2800" dirty="0"/>
              <a:t>(Let’s 〜)</a:t>
            </a:r>
            <a:endParaRPr lang="en-US" altLang="ja-JP" dirty="0"/>
          </a:p>
        </p:txBody>
      </p:sp>
      <p:pic>
        <p:nvPicPr>
          <p:cNvPr id="82948" name="Picture 4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286000"/>
            <a:ext cx="5181600" cy="3787775"/>
          </a:xfrm>
          <a:prstGeom prst="rect">
            <a:avLst/>
          </a:prstGeom>
          <a:noFill/>
        </p:spPr>
      </p:pic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419600" y="2427514"/>
            <a:ext cx="27432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7828C-0FB2-4F25-AE64-1DB0885B6B0D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98306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sz="3600" dirty="0"/>
              <a:t>(</a:t>
            </a:r>
            <a:r>
              <a:rPr lang="en-US" altLang="ja-JP" sz="3600" dirty="0" err="1"/>
              <a:t>Vstem</a:t>
            </a:r>
            <a:r>
              <a:rPr lang="en-US" altLang="ja-JP" sz="3600" dirty="0"/>
              <a:t>)</a:t>
            </a:r>
            <a:r>
              <a:rPr lang="ja-JP" altLang="en-US" sz="3600"/>
              <a:t>ましょう</a:t>
            </a:r>
            <a:br>
              <a:rPr lang="ja-JP" altLang="en-US" sz="3600"/>
            </a:br>
            <a:r>
              <a:rPr lang="en-US" altLang="ja-JP" sz="2800" dirty="0"/>
              <a:t>(Let’s 〜)</a:t>
            </a:r>
            <a:endParaRPr lang="en-US" altLang="ja-JP" dirty="0"/>
          </a:p>
        </p:txBody>
      </p:sp>
      <p:pic>
        <p:nvPicPr>
          <p:cNvPr id="98309" name="Picture 1029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209800"/>
            <a:ext cx="5067300" cy="3686175"/>
          </a:xfrm>
          <a:prstGeom prst="rect">
            <a:avLst/>
          </a:prstGeom>
          <a:noFill/>
        </p:spPr>
      </p:pic>
      <p:sp>
        <p:nvSpPr>
          <p:cNvPr id="98310" name="Rectangle 1030"/>
          <p:cNvSpPr>
            <a:spLocks noChangeArrowheads="1"/>
          </p:cNvSpPr>
          <p:nvPr/>
        </p:nvSpPr>
        <p:spPr bwMode="auto">
          <a:xfrm>
            <a:off x="3810000" y="2362200"/>
            <a:ext cx="31242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34422-FADD-4022-9A7E-E5A3F5177A22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sz="3600"/>
              <a:t>(Vstem)</a:t>
            </a:r>
            <a:r>
              <a:rPr lang="ja-JP" altLang="en-US" sz="3600"/>
              <a:t>ましょう</a:t>
            </a:r>
            <a:br>
              <a:rPr lang="ja-JP" altLang="en-US" sz="3600"/>
            </a:br>
            <a:r>
              <a:rPr lang="en-US" altLang="ja-JP" sz="2800"/>
              <a:t>(Let’s 〜)</a:t>
            </a:r>
            <a:endParaRPr lang="en-US" altLang="ja-JP"/>
          </a:p>
        </p:txBody>
      </p:sp>
      <p:pic>
        <p:nvPicPr>
          <p:cNvPr id="102405" name="Picture 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05000"/>
            <a:ext cx="6248400" cy="4540250"/>
          </a:xfrm>
          <a:prstGeom prst="rect">
            <a:avLst/>
          </a:prstGeom>
          <a:noFill/>
        </p:spPr>
      </p:pic>
      <p:sp>
        <p:nvSpPr>
          <p:cNvPr id="102406" name="Rectangle 6"/>
          <p:cNvSpPr>
            <a:spLocks noChangeArrowheads="1"/>
          </p:cNvSpPr>
          <p:nvPr/>
        </p:nvSpPr>
        <p:spPr bwMode="auto">
          <a:xfrm>
            <a:off x="4648200" y="1905000"/>
            <a:ext cx="29718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6EB20-EF0B-4C4E-89B5-24382CCE6996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00354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ja-JP" sz="3600"/>
              <a:t>(Vstem)</a:t>
            </a:r>
            <a:r>
              <a:rPr lang="ja-JP" altLang="en-US" sz="3600"/>
              <a:t>ましょう</a:t>
            </a:r>
            <a:br>
              <a:rPr lang="ja-JP" altLang="en-US" sz="3600"/>
            </a:br>
            <a:r>
              <a:rPr lang="en-US" altLang="ja-JP" sz="2800"/>
              <a:t>(Let’s 〜)</a:t>
            </a:r>
            <a:endParaRPr lang="en-US" altLang="ja-JP"/>
          </a:p>
        </p:txBody>
      </p:sp>
      <p:pic>
        <p:nvPicPr>
          <p:cNvPr id="100357" name="Picture 1029" descr="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905000"/>
            <a:ext cx="6057900" cy="4402138"/>
          </a:xfrm>
          <a:prstGeom prst="rect">
            <a:avLst/>
          </a:prstGeom>
          <a:noFill/>
        </p:spPr>
      </p:pic>
      <p:sp>
        <p:nvSpPr>
          <p:cNvPr id="100358" name="Rectangle 1030"/>
          <p:cNvSpPr>
            <a:spLocks noChangeArrowheads="1"/>
          </p:cNvSpPr>
          <p:nvPr/>
        </p:nvSpPr>
        <p:spPr bwMode="auto">
          <a:xfrm>
            <a:off x="1143000" y="1905000"/>
            <a:ext cx="2895600" cy="243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P109 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171" name="Picture 3" descr="F:\ピクチャ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3294" y="1895702"/>
            <a:ext cx="6220505" cy="3641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/>
              <a:t>P109 Activity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8195" name="Picture 3" descr="F:\ピクチャ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257" y="1725158"/>
            <a:ext cx="5706277" cy="4840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0574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981200"/>
            <a:ext cx="208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2057400"/>
            <a:ext cx="28956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2400" y="5624423"/>
            <a:ext cx="28194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（お）すし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5624423"/>
            <a:ext cx="28194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さしみ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5624423"/>
            <a:ext cx="28194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てんぷら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ja-JP" altLang="en-US" smtClean="0"/>
              <a:t>ちゅうもんするもの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600" dirty="0" smtClean="0"/>
              <a:t>(things to order)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CFFB0-A4B2-40F1-B2C9-8B57930641DD}" type="slidenum">
              <a:rPr lang="en-US" altLang="ja-JP"/>
              <a:pPr/>
              <a:t>40</a:t>
            </a:fld>
            <a:endParaRPr lang="en-US" altLang="ja-JP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842" y="1251572"/>
            <a:ext cx="2188415" cy="310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85073" y="1949570"/>
            <a:ext cx="4986067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アバターを　みに　いきたいですから、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ともだちを　えいがに　さそいます。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・いつ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r>
              <a:rPr lang="en-US" altLang="ja-JP" sz="28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・どこで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9144000" cy="672147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Ａ：アバターを　みましたか。</a:t>
            </a:r>
            <a:endParaRPr lang="en-US" altLang="ja-JP" sz="2800" b="1" dirty="0" smtClean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Ｂ：いいえ、まだです。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Ａ：じゃあ、いっしょに　みに　いきませんか。</a:t>
            </a:r>
            <a:endParaRPr lang="en-US" altLang="ja-JP" sz="2800" b="1" dirty="0" smtClean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Ｂ：いいですね。いつ　いきましょうか。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Ａ：明日は　どうですか。</a:t>
            </a:r>
            <a:endParaRPr lang="en-US" altLang="ja-JP" sz="2800" b="1" dirty="0" smtClean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Ｂ：明日は　アルバイトが　あるんです。あの、土曜日は　どうですか。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Ａ：いいですよ。１時からと　　３時半からのが　ありますが、どちらの方が　いいですか。</a:t>
            </a:r>
            <a:endParaRPr lang="en-US" altLang="ja-JP" sz="2800" b="1" dirty="0" smtClean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Ｂ：じゃあ、ひるごはんを　いっしょに　たべて、それから　１時の　えいがを　みませんか。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Ａ：いいですね。何を　たべましょうか。</a:t>
            </a:r>
            <a:endParaRPr lang="en-US" altLang="ja-JP" sz="2800" b="1" dirty="0" smtClean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latin typeface="DFGKyoKaSho-W4" pitchFamily="18" charset="-128"/>
                <a:ea typeface="DFGKyoKaSho-W4" pitchFamily="18" charset="-128"/>
              </a:rPr>
              <a:t>Ｂ：日本りょうりは　どうですか。</a:t>
            </a:r>
            <a:endParaRPr lang="en-US" altLang="ja-JP" sz="28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sz="2800" b="1" smtClean="0">
                <a:solidFill>
                  <a:srgbClr val="FF0000"/>
                </a:solidFill>
                <a:latin typeface="DFGKyoKaSho-W4" pitchFamily="18" charset="-128"/>
                <a:ea typeface="DFGKyoKaSho-W4" pitchFamily="18" charset="-128"/>
              </a:rPr>
              <a:t>Ａ：いいですよ。じゃあ、えいがかんの　となりの　日本りょうりの　レストランで　１２時に　あいましょう。</a:t>
            </a:r>
            <a:endParaRPr lang="en-US" altLang="ja-JP" sz="2800" b="1" dirty="0" smtClean="0">
              <a:solidFill>
                <a:srgbClr val="FF0000"/>
              </a:solidFill>
              <a:latin typeface="DFGKyoKaSho-W4" pitchFamily="18" charset="-128"/>
              <a:ea typeface="DFGKyoKaSho-W4" pitchFamily="18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ja-JP" altLang="en-US" sz="28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258791"/>
            <a:ext cx="1543764" cy="21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4261449"/>
            <a:ext cx="191479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ja-JP" altLang="en-US" smtClean="0"/>
              <a:t>はなしましょう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21275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sz="4500" dirty="0" smtClean="0"/>
              <a:t>Activity 5. Work as a class. Look at the event calendar below. Choose three things you </a:t>
            </a:r>
          </a:p>
          <a:p>
            <a:pPr>
              <a:buNone/>
            </a:pPr>
            <a:r>
              <a:rPr lang="en-US" sz="4500" dirty="0" smtClean="0"/>
              <a:t>would like to see or do and invite your classmates to go with you.</a:t>
            </a:r>
          </a:p>
          <a:p>
            <a:pPr>
              <a:buNone/>
            </a:pPr>
            <a:r>
              <a:rPr lang="en-US" sz="4500" dirty="0" smtClean="0"/>
              <a:t>  </a:t>
            </a:r>
          </a:p>
          <a:p>
            <a:pPr>
              <a:buNone/>
            </a:pPr>
            <a:r>
              <a:rPr lang="en-US" sz="4500" dirty="0" smtClean="0"/>
              <a:t>Example:	</a:t>
            </a:r>
          </a:p>
          <a:p>
            <a:pPr>
              <a:buNone/>
            </a:pP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A:	</a:t>
            </a:r>
            <a:r>
              <a:rPr lang="en-US" altLang="ja-JP" sz="5000" b="1" dirty="0" smtClean="0">
                <a:latin typeface="DFGKyoKaSho-W4" pitchFamily="18" charset="-128"/>
                <a:ea typeface="DFGKyoKaSho-W4" pitchFamily="18" charset="-128"/>
              </a:rPr>
              <a:t>〜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さん、らい週の水曜日に大学のスタジアムでコンサートがあるんですが、いっしょにいきませんか。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B: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水曜日ですか。いいですね。（いつ、どこ）／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すみません、木曜日にテストがありますから、水曜日はちょっと。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 </a:t>
            </a:r>
          </a:p>
          <a:p>
            <a:pPr>
              <a:buNone/>
            </a:pP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月曜日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ジャズコンサート（</a:t>
            </a:r>
            <a:r>
              <a:rPr lang="en-US" sz="5000" b="1" i="1" dirty="0" smtClean="0">
                <a:latin typeface="DFGKyoKaSho-W4" pitchFamily="18" charset="-128"/>
                <a:ea typeface="DFGKyoKaSho-W4" pitchFamily="18" charset="-128"/>
              </a:rPr>
              <a:t>Jay's Cafe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、 十時）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火曜日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「</a:t>
            </a:r>
            <a:r>
              <a:rPr lang="en-US" sz="5000" b="1" i="1" dirty="0" smtClean="0">
                <a:latin typeface="DFGKyoKaSho-W4" pitchFamily="18" charset="-128"/>
                <a:ea typeface="DFGKyoKaSho-W4" pitchFamily="18" charset="-128"/>
              </a:rPr>
              <a:t>Cats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」ミュージカル（大学のコンサートホール、七時半）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水曜日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ロックコンサート（大学のスタジアム、九時）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木曜日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バスケットボールのしあい（</a:t>
            </a:r>
            <a:r>
              <a:rPr lang="en-US" sz="5000" b="1" i="1" dirty="0" smtClean="0">
                <a:latin typeface="DFGKyoKaSho-W4" pitchFamily="18" charset="-128"/>
                <a:ea typeface="DFGKyoKaSho-W4" pitchFamily="18" charset="-128"/>
              </a:rPr>
              <a:t>game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)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（大学のスタジアム、六時）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金曜日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クラシックのコンサート（大学のコンサートホール、八時）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土曜日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ブックセール（まちのとしょかん、十二時）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　　　　　日本のえいが（スミスホール、四時と七時）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  <a:p>
            <a:pPr>
              <a:buNone/>
            </a:pP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日曜日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	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バザー　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(</a:t>
            </a:r>
            <a:r>
              <a:rPr lang="en-US" sz="5000" b="1" i="1" dirty="0" smtClean="0">
                <a:latin typeface="DFGKyoKaSho-W4" pitchFamily="18" charset="-128"/>
                <a:ea typeface="DFGKyoKaSho-W4" pitchFamily="18" charset="-128"/>
              </a:rPr>
              <a:t>Bazaar</a:t>
            </a:r>
            <a:r>
              <a:rPr lang="en-US" sz="5000" b="1" dirty="0" smtClean="0">
                <a:latin typeface="DFGKyoKaSho-W4" pitchFamily="18" charset="-128"/>
                <a:ea typeface="DFGKyoKaSho-W4" pitchFamily="18" charset="-128"/>
              </a:rPr>
              <a:t>) 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（キャンパス、一時</a:t>
            </a:r>
            <a:r>
              <a:rPr lang="en-US" altLang="ja-JP" sz="5000" b="1" dirty="0" smtClean="0">
                <a:latin typeface="DFGKyoKaSho-W4" pitchFamily="18" charset="-128"/>
                <a:ea typeface="DFGKyoKaSho-W4" pitchFamily="18" charset="-128"/>
              </a:rPr>
              <a:t>〜</a:t>
            </a:r>
            <a:r>
              <a:rPr lang="ja-JP" altLang="en-US" sz="5000" b="1" smtClean="0">
                <a:latin typeface="DFGKyoKaSho-W4" pitchFamily="18" charset="-128"/>
                <a:ea typeface="DFGKyoKaSho-W4" pitchFamily="18" charset="-128"/>
              </a:rPr>
              <a:t>五時）</a:t>
            </a:r>
            <a:endParaRPr lang="en-US" sz="5000" b="1" dirty="0" smtClean="0">
              <a:latin typeface="DFGKyoKaSho-W4" pitchFamily="18" charset="-128"/>
              <a:ea typeface="DFGKyoKaSho-W4" pitchFamily="18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E3E14-38A0-0946-BEFB-FD0F2B06ADD2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57200"/>
            <a:ext cx="2616679" cy="196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57200"/>
            <a:ext cx="2950074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5728" y="669925"/>
            <a:ext cx="21336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3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505200"/>
            <a:ext cx="28956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4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3581400"/>
            <a:ext cx="297180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04800" y="2571750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うどん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5019" y="2571750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そば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5728" y="2571750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ラーメン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6055743"/>
            <a:ext cx="26598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カレーライス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25019" y="6055743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チャーハン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297180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228600"/>
            <a:ext cx="2895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3048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31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378200"/>
            <a:ext cx="26670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32" name="Picture 2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35814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33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7000" y="36576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04800" y="2571750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スパゲティ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2528" y="2571750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サラダ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49528" y="2571750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ピザ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5756275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ステーキ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1400" y="5756275"/>
            <a:ext cx="2667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ハンバーガー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5756275"/>
            <a:ext cx="22658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スープ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0"/>
            <a:ext cx="2971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98098" y="4192438"/>
            <a:ext cx="25246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サンドイッチ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4192438"/>
            <a:ext cx="226587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Ａランチ</a:t>
            </a:r>
            <a:endParaRPr lang="en-US" altLang="ja-JP" sz="2800" b="1" dirty="0" smtClean="0">
              <a:latin typeface="DFPKyoKaSho-W4" pitchFamily="18" charset="-128"/>
              <a:ea typeface="DFPKyoKaSho-W4" pitchFamily="18" charset="-128"/>
            </a:endParaRPr>
          </a:p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ようしょく</a:t>
            </a:r>
            <a:endParaRPr lang="en-US" altLang="ja-JP" sz="2800" b="1" dirty="0" smtClean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7269" y="1524000"/>
            <a:ext cx="2966731" cy="222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177269" y="4192438"/>
            <a:ext cx="252466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Ａランチ</a:t>
            </a:r>
            <a:endParaRPr lang="en-US" altLang="ja-JP" sz="2800" b="1" dirty="0" smtClean="0">
              <a:latin typeface="DFPKyoKaSho-W4" pitchFamily="18" charset="-128"/>
              <a:ea typeface="DFPKyoKaSho-W4" pitchFamily="18" charset="-128"/>
            </a:endParaRPr>
          </a:p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わしょく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524000"/>
            <a:ext cx="2288157" cy="222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0574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95400"/>
            <a:ext cx="3175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77706" y="414068"/>
            <a:ext cx="25246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デザート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5374" y="4715658"/>
            <a:ext cx="25246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ケーキ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715658"/>
            <a:ext cx="31749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アイスクリーム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3739551" cy="206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990600"/>
            <a:ext cx="2882660" cy="216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74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311" y="4114800"/>
            <a:ext cx="2621353" cy="161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7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4114800"/>
            <a:ext cx="25241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656936" y="241540"/>
            <a:ext cx="25246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デザート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3329970"/>
            <a:ext cx="25246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ミルク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3396" y="3386138"/>
            <a:ext cx="25246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みず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6019800"/>
            <a:ext cx="25246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ジュース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6019800"/>
            <a:ext cx="252466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mtClean="0">
                <a:latin typeface="DFPKyoKaSho-W4" pitchFamily="18" charset="-128"/>
                <a:ea typeface="DFPKyoKaSho-W4" pitchFamily="18" charset="-128"/>
              </a:rPr>
              <a:t>おちゃ</a:t>
            </a:r>
            <a:endParaRPr lang="en-US" sz="2800" b="1" dirty="0">
              <a:latin typeface="DFPKyoKaSho-W4" pitchFamily="18" charset="-128"/>
              <a:ea typeface="DFPKyoKaSho-W4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3881</TotalTime>
  <Words>955</Words>
  <Application>Microsoft Office PowerPoint</Application>
  <PresentationFormat>On-screen Show (4:3)</PresentationFormat>
  <Paragraphs>289</Paragraphs>
  <Slides>42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Equity</vt:lpstr>
      <vt:lpstr>日本語 JPN102</vt:lpstr>
      <vt:lpstr>たんごのふくしゅう</vt:lpstr>
      <vt:lpstr>ちゅうもんするもの (things to order)</vt:lpstr>
      <vt:lpstr>ちゅうもんするもの (things to order)</vt:lpstr>
      <vt:lpstr>Slide 5</vt:lpstr>
      <vt:lpstr>Slide 6</vt:lpstr>
      <vt:lpstr>Slide 7</vt:lpstr>
      <vt:lpstr>Slide 8</vt:lpstr>
      <vt:lpstr>Slide 9</vt:lpstr>
      <vt:lpstr>せかいの　りょうり (Dishes from around the world)</vt:lpstr>
      <vt:lpstr>しつもん</vt:lpstr>
      <vt:lpstr>てべものをせつめいすることば (p97)</vt:lpstr>
      <vt:lpstr>てべものをせつめいすることば (p97)</vt:lpstr>
      <vt:lpstr>てべものをせつめいすることば (p97)</vt:lpstr>
      <vt:lpstr>ぶんぽうのふくしゅう</vt:lpstr>
      <vt:lpstr>ぶんぽう１: Indicating choices using ～にします            Making requests using ～をおねがいします</vt:lpstr>
      <vt:lpstr>ぶんぽう１: Indicating choices using ～にします            Making requests using ～をおねがいします</vt:lpstr>
      <vt:lpstr>ぶんぽう１: Indicating choices using ～にします            Making requests using ～をおねがいします</vt:lpstr>
      <vt:lpstr>Slide 19</vt:lpstr>
      <vt:lpstr>どのレストランにしますか。</vt:lpstr>
      <vt:lpstr>P105 Activity 2</vt:lpstr>
      <vt:lpstr>レストランで　何を　たべますか。</vt:lpstr>
      <vt:lpstr>〜にします Deciding on something</vt:lpstr>
      <vt:lpstr>レストランで 食べ物や飲み物をちゅうもんする</vt:lpstr>
      <vt:lpstr>P106 Activity 4</vt:lpstr>
      <vt:lpstr>Slide 26</vt:lpstr>
      <vt:lpstr>アバター</vt:lpstr>
      <vt:lpstr>ぶんぽう２:Eliciting and making proposals using 　　　　　　　～ましょうか and ～ましょう</vt:lpstr>
      <vt:lpstr>(Vstem)ませんか</vt:lpstr>
      <vt:lpstr>(Vstem)ませんか</vt:lpstr>
      <vt:lpstr>(Vstem)ませんか</vt:lpstr>
      <vt:lpstr>ぶんぽう２:Eliciting and making proposals using 　　　　　　　～ましょうか and ～ましょう</vt:lpstr>
      <vt:lpstr>ぶんぽう２:Eliciting and making proposals using 　　　　　　　～ましょうか and ～ましょう</vt:lpstr>
      <vt:lpstr>(Vstem)ましょう (Let’s 〜)</vt:lpstr>
      <vt:lpstr>(Vstem)ましょう (Let’s 〜)</vt:lpstr>
      <vt:lpstr>(Vstem)ましょう (Let’s 〜)</vt:lpstr>
      <vt:lpstr>(Vstem)ましょう (Let’s 〜)</vt:lpstr>
      <vt:lpstr>P109 Activity 1</vt:lpstr>
      <vt:lpstr>P109 Activity 2</vt:lpstr>
      <vt:lpstr>Slide 40</vt:lpstr>
      <vt:lpstr>Slide 41</vt:lpstr>
      <vt:lpstr>はなしましょう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Yukari Tokumasu</dc:creator>
  <cp:lastModifiedBy>tokumasu</cp:lastModifiedBy>
  <cp:revision>448</cp:revision>
  <dcterms:created xsi:type="dcterms:W3CDTF">2009-12-14T18:50:12Z</dcterms:created>
  <dcterms:modified xsi:type="dcterms:W3CDTF">2011-09-25T00:08:02Z</dcterms:modified>
</cp:coreProperties>
</file>