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48"/>
  </p:notesMasterIdLst>
  <p:handoutMasterIdLst>
    <p:handoutMasterId r:id="rId49"/>
  </p:handoutMasterIdLst>
  <p:sldIdLst>
    <p:sldId id="300" r:id="rId3"/>
    <p:sldId id="477" r:id="rId4"/>
    <p:sldId id="494" r:id="rId5"/>
    <p:sldId id="650" r:id="rId6"/>
    <p:sldId id="654" r:id="rId7"/>
    <p:sldId id="655" r:id="rId8"/>
    <p:sldId id="651" r:id="rId9"/>
    <p:sldId id="656" r:id="rId10"/>
    <p:sldId id="652" r:id="rId11"/>
    <p:sldId id="653" r:id="rId12"/>
    <p:sldId id="657" r:id="rId13"/>
    <p:sldId id="658" r:id="rId14"/>
    <p:sldId id="660" r:id="rId15"/>
    <p:sldId id="659" r:id="rId16"/>
    <p:sldId id="661" r:id="rId17"/>
    <p:sldId id="662" r:id="rId18"/>
    <p:sldId id="663" r:id="rId19"/>
    <p:sldId id="664" r:id="rId20"/>
    <p:sldId id="665" r:id="rId21"/>
    <p:sldId id="666" r:id="rId22"/>
    <p:sldId id="667" r:id="rId23"/>
    <p:sldId id="669" r:id="rId24"/>
    <p:sldId id="670" r:id="rId25"/>
    <p:sldId id="671" r:id="rId26"/>
    <p:sldId id="672" r:id="rId27"/>
    <p:sldId id="673" r:id="rId28"/>
    <p:sldId id="675" r:id="rId29"/>
    <p:sldId id="674" r:id="rId30"/>
    <p:sldId id="676" r:id="rId31"/>
    <p:sldId id="677" r:id="rId32"/>
    <p:sldId id="678" r:id="rId33"/>
    <p:sldId id="679" r:id="rId34"/>
    <p:sldId id="680" r:id="rId35"/>
    <p:sldId id="681" r:id="rId36"/>
    <p:sldId id="682" r:id="rId37"/>
    <p:sldId id="683" r:id="rId38"/>
    <p:sldId id="684" r:id="rId39"/>
    <p:sldId id="685" r:id="rId40"/>
    <p:sldId id="686" r:id="rId41"/>
    <p:sldId id="687" r:id="rId42"/>
    <p:sldId id="688" r:id="rId43"/>
    <p:sldId id="689" r:id="rId44"/>
    <p:sldId id="690" r:id="rId45"/>
    <p:sldId id="691" r:id="rId46"/>
    <p:sldId id="692" r:id="rId4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D1FED-BE0D-9F45-A0BD-A2A6481A6C12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>
              <a:latin typeface="Arial" pitchFamily="-107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ikuc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uruc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aeruc.mo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taberuc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nomuc.mov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miruc.m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ikuc.mo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yomuc.m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akuc.mov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hanasuc.mov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deruc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auc.mov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kauc.mov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okiruc.mov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neruc.mov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tsukuruc.mo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okumasu\Desktop\hairuc.mo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smtClean="0"/>
              <a:t>February </a:t>
            </a:r>
            <a:r>
              <a:rPr lang="en-US" altLang="ja-JP" b="1" dirty="0" smtClean="0"/>
              <a:t>3, 2010</a:t>
            </a:r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404" y="2828924"/>
            <a:ext cx="8003878" cy="159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721" y="4626429"/>
            <a:ext cx="8011079" cy="149973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Using question word+</a:t>
            </a:r>
            <a:r>
              <a:rPr lang="ja-JP" altLang="en-US" sz="2400" smtClean="0"/>
              <a:t>か</a:t>
            </a:r>
            <a:r>
              <a:rPr lang="en-US" altLang="ja-JP" sz="2400" dirty="0" smtClean="0"/>
              <a:t>+(P) affirmative statement or question.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913" y="2198914"/>
            <a:ext cx="386443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en-US" sz="2000" dirty="0" smtClean="0"/>
              <a:t>+ </a:t>
            </a:r>
            <a:r>
              <a:rPr lang="ja-JP" altLang="en-US" sz="2000" smtClean="0"/>
              <a:t>～ませんか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B. Using question word+(particle)+ </a:t>
            </a:r>
            <a:r>
              <a:rPr lang="ja-JP" altLang="en-US" sz="2400" smtClean="0"/>
              <a:t>も～ </a:t>
            </a:r>
            <a:r>
              <a:rPr lang="en-US" altLang="ja-JP" sz="2400" dirty="0" smtClean="0"/>
              <a:t>negative statement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912" y="2198914"/>
            <a:ext cx="440871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(P) + </a:t>
            </a:r>
            <a:r>
              <a:rPr lang="ja-JP" altLang="en-US" sz="2000" smtClean="0"/>
              <a:t>も～</a:t>
            </a:r>
            <a:r>
              <a:rPr lang="en-US" altLang="ja-JP" sz="2000" dirty="0" smtClean="0"/>
              <a:t> </a:t>
            </a:r>
            <a:r>
              <a:rPr lang="en-US" sz="2000" dirty="0" smtClean="0"/>
              <a:t>negative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12" y="2833688"/>
            <a:ext cx="8229129" cy="21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B. Using question word+(particle)+ </a:t>
            </a:r>
            <a:r>
              <a:rPr lang="ja-JP" altLang="en-US" sz="2400" smtClean="0"/>
              <a:t>も～ </a:t>
            </a:r>
            <a:r>
              <a:rPr lang="en-US" altLang="ja-JP" sz="2400" dirty="0" smtClean="0"/>
              <a:t>negative statement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912" y="2198914"/>
            <a:ext cx="440871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(P) + </a:t>
            </a:r>
            <a:r>
              <a:rPr lang="ja-JP" altLang="en-US" sz="2000" smtClean="0"/>
              <a:t>も～</a:t>
            </a:r>
            <a:r>
              <a:rPr lang="en-US" altLang="ja-JP" sz="2000" dirty="0" smtClean="0"/>
              <a:t> </a:t>
            </a:r>
            <a:r>
              <a:rPr lang="en-US" sz="2000" dirty="0" smtClean="0"/>
              <a:t>negative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 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198914"/>
            <a:ext cx="402771" cy="4001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733674"/>
            <a:ext cx="6730093" cy="22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912" y="5202238"/>
            <a:ext cx="5974842" cy="6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1486" y="5943600"/>
            <a:ext cx="6215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Ａ：どこに　いきましょうか。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Ｂ：どこでも　いいですよ。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か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+(P)+affirmative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   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B. Using question word+(particle)+ </a:t>
            </a:r>
            <a:r>
              <a:rPr lang="ja-JP" altLang="en-US" sz="2400" smtClean="0"/>
              <a:t>も～ </a:t>
            </a:r>
            <a:r>
              <a:rPr lang="en-US" altLang="ja-JP" sz="2400" dirty="0" smtClean="0"/>
              <a:t>negative statement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" y="2247219"/>
            <a:ext cx="7453257" cy="387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79371" y="2383971"/>
            <a:ext cx="620486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89614" y="3320142"/>
            <a:ext cx="620486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92828" y="4474028"/>
            <a:ext cx="413658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07528" y="5388428"/>
            <a:ext cx="310243" cy="32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Question word+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か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+(P)+affirmative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          Question word+(P)+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も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+negative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P113 Activity1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1303" y="1601559"/>
            <a:ext cx="6570885" cy="24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485" y="4213679"/>
            <a:ext cx="3809546" cy="23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r>
              <a:rPr lang="en-US" altLang="ja-JP" sz="2800" dirty="0" smtClean="0"/>
              <a:t>; expressing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opposition or hesitation using </a:t>
            </a:r>
            <a:r>
              <a:rPr lang="ja-JP" altLang="en-US" sz="2800" smtClean="0"/>
              <a:t>けど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A. The conjunction </a:t>
            </a:r>
            <a:r>
              <a:rPr lang="ja-JP" altLang="en-US" sz="2400" smtClean="0"/>
              <a:t>から </a:t>
            </a:r>
            <a:r>
              <a:rPr lang="en-US" altLang="ja-JP" sz="2400" dirty="0" smtClean="0"/>
              <a:t>(because)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807" y="2192111"/>
            <a:ext cx="7557672" cy="128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6943" y="3701143"/>
            <a:ext cx="81098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mtClean="0"/>
              <a:t>から</a:t>
            </a:r>
            <a:r>
              <a:rPr lang="en-US" altLang="ja-JP" dirty="0" smtClean="0"/>
              <a:t> tends to reflect the speaker’s personal opinion or judgment more than </a:t>
            </a:r>
            <a:r>
              <a:rPr lang="ja-JP" altLang="en-US" smtClean="0"/>
              <a:t>ので</a:t>
            </a:r>
            <a:r>
              <a:rPr lang="en-US" altLang="ja-JP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ja-JP" altLang="en-US" smtClean="0"/>
              <a:t>ので</a:t>
            </a:r>
            <a:r>
              <a:rPr lang="en-US" altLang="ja-JP" dirty="0" smtClean="0"/>
              <a:t> may sound softer and more polite, especially in formal speech.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To explain personal situation, 〜</a:t>
            </a:r>
            <a:r>
              <a:rPr lang="ja-JP" altLang="en-US" smtClean="0"/>
              <a:t>から</a:t>
            </a:r>
            <a:r>
              <a:rPr lang="en-US" altLang="ja-JP" dirty="0" smtClean="0"/>
              <a:t>shouldn’t be used. </a:t>
            </a:r>
          </a:p>
          <a:p>
            <a:r>
              <a:rPr lang="en-US" altLang="ja-JP" dirty="0" smtClean="0"/>
              <a:t>  Use〜</a:t>
            </a:r>
            <a:r>
              <a:rPr lang="ja-JP" altLang="en-US" smtClean="0"/>
              <a:t>ので</a:t>
            </a:r>
            <a:r>
              <a:rPr lang="en-US" altLang="ja-JP" dirty="0" smtClean="0"/>
              <a:t>. (</a:t>
            </a:r>
            <a:r>
              <a:rPr lang="ja-JP" altLang="en-US" smtClean="0"/>
              <a:t>ので </a:t>
            </a:r>
            <a:r>
              <a:rPr lang="en-US" altLang="ja-JP" dirty="0" smtClean="0"/>
              <a:t>is speaker-oriented)</a:t>
            </a:r>
          </a:p>
          <a:p>
            <a:endParaRPr lang="en-US" altLang="ja-JP" dirty="0" smtClean="0"/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X　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いそがしかったから、しゅくだいを　しませんでした。</a:t>
            </a: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O　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いそがしかったので、しゅくだいを　しませんでした。</a:t>
            </a:r>
          </a:p>
          <a:p>
            <a:endParaRPr lang="ja-JP" altLang="en-US" sz="2000" b="1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X　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バスが　こなかったから、おそくなりました。</a:t>
            </a:r>
          </a:p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000" b="1" dirty="0" smtClean="0">
                <a:latin typeface="DFPKyoKaSho-W4" pitchFamily="18" charset="-128"/>
                <a:ea typeface="DFPKyoKaSho-W4" pitchFamily="18" charset="-128"/>
              </a:rPr>
              <a:t>O　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バスが　こなかったので、おそくなりました。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A. The conjunction </a:t>
            </a:r>
            <a:r>
              <a:rPr lang="ja-JP" altLang="en-US" sz="2400" smtClean="0"/>
              <a:t>から </a:t>
            </a:r>
            <a:r>
              <a:rPr lang="en-US" altLang="ja-JP" sz="2400" dirty="0" smtClean="0"/>
              <a:t>(because)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253" y="2126796"/>
            <a:ext cx="5787117" cy="46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r>
              <a:rPr lang="en-US" altLang="ja-JP" sz="2800" dirty="0" smtClean="0"/>
              <a:t>; expressing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opposition or hesitation using </a:t>
            </a:r>
            <a:r>
              <a:rPr lang="ja-JP" altLang="en-US" sz="2800" smtClean="0"/>
              <a:t>けど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A. The conjunction </a:t>
            </a:r>
            <a:r>
              <a:rPr lang="ja-JP" altLang="en-US" sz="2400" smtClean="0"/>
              <a:t>から </a:t>
            </a:r>
            <a:r>
              <a:rPr lang="en-US" altLang="ja-JP" sz="2400" dirty="0" smtClean="0"/>
              <a:t>(because)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60" y="2082573"/>
            <a:ext cx="5412240" cy="469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r>
              <a:rPr lang="en-US" altLang="ja-JP" sz="2800" dirty="0" smtClean="0"/>
              <a:t>; expressing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opposition or hesitation using </a:t>
            </a:r>
            <a:r>
              <a:rPr lang="ja-JP" altLang="en-US" sz="2800" smtClean="0"/>
              <a:t>けど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B. The conjunction </a:t>
            </a:r>
            <a:r>
              <a:rPr lang="ja-JP" altLang="en-US" sz="2400" smtClean="0"/>
              <a:t>けど </a:t>
            </a:r>
            <a:r>
              <a:rPr lang="en-US" altLang="ja-JP" sz="2400" dirty="0" smtClean="0"/>
              <a:t>(but, although)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749" y="2328863"/>
            <a:ext cx="7707765" cy="12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3701143"/>
            <a:ext cx="821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mtClean="0"/>
              <a:t>けど</a:t>
            </a:r>
            <a:r>
              <a:rPr lang="en-US" altLang="ja-JP" dirty="0" smtClean="0"/>
              <a:t> tends to sound more colloquial than </a:t>
            </a:r>
            <a:r>
              <a:rPr lang="ja-JP" altLang="en-US" smtClean="0"/>
              <a:t>が</a:t>
            </a:r>
            <a:r>
              <a:rPr lang="en-US" altLang="ja-JP" dirty="0" smtClean="0"/>
              <a:t> and is often used in casual conversation.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r>
              <a:rPr lang="en-US" altLang="ja-JP" sz="2800" dirty="0" smtClean="0"/>
              <a:t>; expressing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opposition or hesitation using </a:t>
            </a:r>
            <a:r>
              <a:rPr lang="ja-JP" altLang="en-US" sz="2800" smtClean="0"/>
              <a:t>けど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B. The conjunction </a:t>
            </a:r>
            <a:r>
              <a:rPr lang="ja-JP" altLang="en-US" sz="2400" smtClean="0"/>
              <a:t>けど </a:t>
            </a:r>
            <a:r>
              <a:rPr lang="en-US" altLang="ja-JP" sz="2400" dirty="0" smtClean="0"/>
              <a:t>(but, although)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6002" y="2101169"/>
            <a:ext cx="5512255" cy="452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r>
              <a:rPr lang="en-US" altLang="ja-JP" sz="2800" dirty="0" smtClean="0"/>
              <a:t>; expressing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opposition or hesitation using </a:t>
            </a:r>
            <a:r>
              <a:rPr lang="ja-JP" altLang="en-US" sz="2800" smtClean="0"/>
              <a:t>けど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２月３日水曜日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ぶ</a:t>
            </a:r>
            <a:r>
              <a:rPr lang="ja-JP" altLang="en-US" dirty="0" smtClean="0"/>
              <a:t>ん</a:t>
            </a:r>
            <a:r>
              <a:rPr lang="ja-JP" altLang="en-US" smtClean="0"/>
              <a:t>ぽう３（</a:t>
            </a:r>
            <a:r>
              <a:rPr lang="en-US" altLang="ja-JP" dirty="0" smtClean="0"/>
              <a:t>Question word+</a:t>
            </a:r>
            <a:r>
              <a:rPr lang="ja-JP" altLang="en-US" smtClean="0"/>
              <a:t>か</a:t>
            </a:r>
            <a:r>
              <a:rPr lang="en-US" altLang="ja-JP" dirty="0" smtClean="0"/>
              <a:t>+(P)+ affirmative)</a:t>
            </a:r>
          </a:p>
          <a:p>
            <a:pPr>
              <a:buNone/>
            </a:pPr>
            <a:r>
              <a:rPr lang="ja-JP" altLang="en-US" smtClean="0"/>
              <a:t>                       （</a:t>
            </a:r>
            <a:r>
              <a:rPr lang="en-US" altLang="ja-JP" dirty="0" smtClean="0"/>
              <a:t>Question word+</a:t>
            </a:r>
            <a:r>
              <a:rPr lang="ja-JP" altLang="en-US" smtClean="0"/>
              <a:t>も</a:t>
            </a:r>
            <a:r>
              <a:rPr lang="en-US" altLang="ja-JP" dirty="0" smtClean="0"/>
              <a:t>+(P)+negative)</a:t>
            </a:r>
          </a:p>
          <a:p>
            <a:r>
              <a:rPr lang="ja-JP" altLang="en-US" dirty="0" smtClean="0"/>
              <a:t>ぶん</a:t>
            </a:r>
            <a:r>
              <a:rPr lang="ja-JP" altLang="en-US" smtClean="0"/>
              <a:t>ぽう４（～から／～けど）</a:t>
            </a:r>
            <a:endParaRPr lang="en-US" altLang="ja-JP" dirty="0" smtClean="0"/>
          </a:p>
          <a:p>
            <a:r>
              <a:rPr lang="ja-JP" altLang="en-US" smtClean="0"/>
              <a:t>ぶんぽう５（～そうだ）</a:t>
            </a:r>
            <a:endParaRPr lang="en-US" altLang="ja-JP" dirty="0" smtClean="0"/>
          </a:p>
          <a:p>
            <a:r>
              <a:rPr lang="ja-JP" altLang="en-US" smtClean="0"/>
              <a:t>漢字（かんじ）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行、来、帰、食、飲、見、聞、読、書、</a:t>
            </a:r>
            <a:endParaRPr lang="en-US" altLang="ja-JP" dirty="0" smtClean="0"/>
          </a:p>
          <a:p>
            <a:pPr>
              <a:buNone/>
            </a:pPr>
            <a:r>
              <a:rPr lang="ja-JP" altLang="en-US" smtClean="0"/>
              <a:t>　</a:t>
            </a:r>
            <a:r>
              <a:rPr lang="en-US" altLang="ja-JP" dirty="0" smtClean="0"/>
              <a:t> </a:t>
            </a:r>
            <a:r>
              <a:rPr lang="ja-JP" altLang="en-US" smtClean="0"/>
              <a:t>話、出</a:t>
            </a:r>
            <a:r>
              <a:rPr lang="ja-JP" altLang="en-US" dirty="0" smtClean="0"/>
              <a:t>、</a:t>
            </a:r>
            <a:r>
              <a:rPr lang="ja-JP" altLang="en-US" smtClean="0"/>
              <a:t>会、買、起、寝、作、入</a:t>
            </a:r>
            <a:endParaRPr lang="en-US" altLang="ja-JP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B. The conjunction </a:t>
            </a:r>
            <a:r>
              <a:rPr lang="ja-JP" altLang="en-US" sz="2400" smtClean="0"/>
              <a:t>けど </a:t>
            </a:r>
            <a:r>
              <a:rPr lang="en-US" altLang="ja-JP" sz="2400" dirty="0" smtClean="0"/>
              <a:t>(but, although)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2166938"/>
            <a:ext cx="5467788" cy="36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</a:t>
            </a:r>
            <a:r>
              <a:rPr lang="en-US" altLang="ja-JP" sz="2800" dirty="0" smtClean="0"/>
              <a:t>:Giving reasons using </a:t>
            </a:r>
            <a:r>
              <a:rPr lang="ja-JP" altLang="en-US" sz="2800" smtClean="0"/>
              <a:t>から</a:t>
            </a:r>
            <a:r>
              <a:rPr lang="en-US" altLang="ja-JP" sz="2800" dirty="0" smtClean="0"/>
              <a:t>; expressing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opposition or hesitation using </a:t>
            </a:r>
            <a:r>
              <a:rPr lang="ja-JP" altLang="en-US" sz="2800" smtClean="0"/>
              <a:t>けど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P119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755" y="1592716"/>
            <a:ext cx="7264145" cy="476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3168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3400" y="5562600"/>
            <a:ext cx="4289425" cy="584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3200"/>
              <a:t>The stem of adjectives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10800000" flipV="1">
            <a:off x="4800600" y="54991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200"/>
              <a:t>+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5410200" y="5562600"/>
            <a:ext cx="1826141" cy="5847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3200" b="1">
                <a:latin typeface="DFPKyoKaSho-W4" pitchFamily="18" charset="-128"/>
                <a:ea typeface="DFPKyoKaSho-W4" pitchFamily="18" charset="-128"/>
              </a:rPr>
              <a:t>そうです</a:t>
            </a: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>
          <a:blip r:embed="rId4"/>
          <a:srcRect l="32422" t="15625" r="10156" b="9375"/>
          <a:stretch>
            <a:fillRect/>
          </a:stretch>
        </p:blipFill>
        <p:spPr bwMode="auto">
          <a:xfrm>
            <a:off x="4267200" y="1752600"/>
            <a:ext cx="23622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2590800" y="4038600"/>
            <a:ext cx="990600" cy="990600"/>
          </a:xfrm>
          <a:prstGeom prst="ellipse">
            <a:avLst/>
          </a:prstGeom>
          <a:solidFill>
            <a:srgbClr val="D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lnSpc>
                <a:spcPts val="800"/>
              </a:lnSpc>
            </a:pPr>
            <a:r>
              <a:rPr lang="en-US" altLang="ja-JP" sz="3200" dirty="0"/>
              <a:t>-</a:t>
            </a:r>
          </a:p>
          <a:p>
            <a:pPr algn="r">
              <a:lnSpc>
                <a:spcPts val="800"/>
              </a:lnSpc>
            </a:pPr>
            <a:r>
              <a:rPr lang="en-US" altLang="ja-JP" sz="3200" dirty="0"/>
              <a:t>.</a:t>
            </a:r>
          </a:p>
          <a:p>
            <a:pPr algn="r">
              <a:lnSpc>
                <a:spcPts val="800"/>
              </a:lnSpc>
            </a:pPr>
            <a:endParaRPr lang="en-US" altLang="ja-JP" dirty="0"/>
          </a:p>
          <a:p>
            <a:pPr algn="r">
              <a:lnSpc>
                <a:spcPts val="800"/>
              </a:lnSpc>
            </a:pPr>
            <a:endParaRPr lang="en-US" altLang="ja-JP" sz="2000" dirty="0"/>
          </a:p>
          <a:p>
            <a:pPr algn="r">
              <a:lnSpc>
                <a:spcPts val="800"/>
              </a:lnSpc>
            </a:pPr>
            <a:endParaRPr lang="en-US" altLang="ja-JP" sz="2000" dirty="0"/>
          </a:p>
          <a:p>
            <a:pPr algn="r">
              <a:lnSpc>
                <a:spcPts val="800"/>
              </a:lnSpc>
            </a:pPr>
            <a:r>
              <a:rPr lang="en-US" altLang="ja-JP" sz="2000" dirty="0"/>
              <a:t>o</a:t>
            </a:r>
          </a:p>
        </p:txBody>
      </p:sp>
      <p:cxnSp>
        <p:nvCxnSpPr>
          <p:cNvPr id="4" name="Straight Arrow Connector 16"/>
          <p:cNvCxnSpPr>
            <a:cxnSpLocks noChangeShapeType="1"/>
          </p:cNvCxnSpPr>
          <p:nvPr/>
        </p:nvCxnSpPr>
        <p:spPr bwMode="auto">
          <a:xfrm flipV="1">
            <a:off x="3505200" y="3733800"/>
            <a:ext cx="1143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rapezoid 18"/>
          <p:cNvSpPr/>
          <p:nvPr/>
        </p:nvSpPr>
        <p:spPr bwMode="auto">
          <a:xfrm>
            <a:off x="2590800" y="5029200"/>
            <a:ext cx="914400" cy="4572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85056" y="3733800"/>
            <a:ext cx="2144487" cy="892629"/>
          </a:xfrm>
          <a:prstGeom prst="wedgeRectCallout">
            <a:avLst>
              <a:gd name="adj1" fmla="val 52923"/>
              <a:gd name="adj2" fmla="val 6859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あのすしは</a:t>
            </a:r>
            <a:endParaRPr lang="en-US" altLang="ja-JP" b="1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おいし</a:t>
            </a:r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</a:t>
            </a:r>
            <a:r>
              <a:rPr lang="ja-JP" altLang="en-US" b="1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です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/>
      <p:bldP spid="1332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29" y="1738313"/>
            <a:ext cx="7620000" cy="349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:Making inferences based on direct observation using verb and adjective stems + </a:t>
            </a:r>
            <a:r>
              <a:rPr lang="ja-JP" altLang="en-US" sz="2800" smtClean="0"/>
              <a:t>そうだ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499" y="2290898"/>
            <a:ext cx="7863501" cy="191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-60000">
            <a:off x="3378" y="2833044"/>
            <a:ext cx="149635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あまい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-60000">
            <a:off x="3078" y="3372819"/>
            <a:ext cx="1495521" cy="365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たのしい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 rot="-60000">
            <a:off x="3379" y="3817628"/>
            <a:ext cx="149191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むずかしい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-60000">
            <a:off x="1735369" y="2835151"/>
            <a:ext cx="1552536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 rot="-60000">
            <a:off x="1735348" y="3335697"/>
            <a:ext cx="181359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-60000">
            <a:off x="1735323" y="3812837"/>
            <a:ext cx="2162099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P122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059" y="1654628"/>
            <a:ext cx="5820456" cy="488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かんじ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きょうのかんじ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行、来、帰、食、飲、見、聞、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読、書、話、出、会、買、起、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4800" smtClean="0">
                <a:latin typeface="DFPKyoKaSho-W4" pitchFamily="18" charset="-128"/>
                <a:ea typeface="DFPKyoKaSho-W4" pitchFamily="18" charset="-128"/>
              </a:rPr>
              <a:t>寝、作、入</a:t>
            </a: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48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P127 </a:t>
            </a:r>
            <a:r>
              <a:rPr lang="ja-JP" altLang="en-US" smtClean="0"/>
              <a:t>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" y="1570038"/>
            <a:ext cx="8706953" cy="462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84514" y="1570038"/>
            <a:ext cx="1066800" cy="46239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5600700"/>
            <a:ext cx="468086" cy="4082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47800" y="5753100"/>
            <a:ext cx="468086" cy="40821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い（く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来年、日本に行きます。　ぎん行があります。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i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873997"/>
            <a:ext cx="4126516" cy="3094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く（る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ライ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いつアメリカに来ますか。来週は来ない。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u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8912" y="1107461"/>
            <a:ext cx="3865037" cy="289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かえ（る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たいてい七時にうちに帰ります。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42999"/>
            <a:ext cx="4128937" cy="3096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たべ（る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ショク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あさごはんを食べてください。　学食で食べます。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ab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1153085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の（む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ビールを二本飲みました。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nom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11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えいがを見に行きませんか。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mi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430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き（く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ブン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ラジオを聞く。　新聞を読む。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i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11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よ（む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本を読むのが好きです。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yom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742" y="1344752"/>
            <a:ext cx="3854458" cy="289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か（く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てがみをあまり書きません。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k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8467" y="1098123"/>
            <a:ext cx="3964648" cy="297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はな（す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友だちと日本語で話すのが好きです。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会話のれんしゅう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(practice)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をします。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nas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11287"/>
            <a:ext cx="4081380" cy="3061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で（る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、で（かける）、だ（す）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週末、友だちと出かけます。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しゅくだいを出してください。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d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1100"/>
            <a:ext cx="401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214313" y="1524000"/>
            <a:ext cx="8429625" cy="533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you went to the movie with your friend, you felt a little thirsty.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Ｘ</a:t>
            </a: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: 〜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さん、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609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何</a:t>
            </a:r>
            <a:r>
              <a:rPr kumimoji="0" lang="ja-JP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609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か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飲みませんか。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Ｙ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：ええ、いいですよ。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ーーーーーーーーーーーーーーーーーーーーー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Ｘ</a:t>
            </a:r>
            <a:r>
              <a:rPr kumimoji="0" lang="en-US" altLang="ja-JP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: </a:t>
            </a:r>
            <a:r>
              <a:rPr kumimoji="0" lang="ja-JP" altLang="en-US" sz="3200" b="1" i="0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何</a:t>
            </a:r>
            <a:r>
              <a:rPr kumimoji="0" lang="ja-JP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を</a:t>
            </a:r>
            <a:r>
              <a:rPr kumimoji="0" lang="ja-JP" altLang="en-US" sz="3200" b="1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飲みますか。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Ｙ</a:t>
            </a:r>
            <a:r>
              <a:rPr kumimoji="0" lang="ja-JP" altLang="en-US" sz="3200" b="1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：私はジュースにします。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Ｘ</a:t>
            </a:r>
            <a:r>
              <a:rPr kumimoji="0" lang="en-US" altLang="ja-JP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: </a:t>
            </a:r>
            <a:r>
              <a:rPr kumimoji="0" lang="ja-JP" altLang="en-US" sz="3200" b="1" i="0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じゃあ、私もジュースにします。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ja-JP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357688"/>
            <a:ext cx="20716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1928813"/>
            <a:ext cx="8096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あ（う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人に会って、カフェで話をします。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a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9791" y="1142999"/>
            <a:ext cx="4029327" cy="3021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か（う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買いものが好きです。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ka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999" y="947637"/>
            <a:ext cx="4013201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お（きる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毎あさ、六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時に起きます。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ki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8092" y="985282"/>
            <a:ext cx="3903429" cy="292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ね（る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十二時ごろ寝ます。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ne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87589" y="1101949"/>
            <a:ext cx="3747874" cy="281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つく（る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カレーを作りましょう。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suku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185996"/>
            <a:ext cx="4006672" cy="300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915" y="5151815"/>
            <a:ext cx="764066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い（れる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は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こに入れてください。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01712" y="526942"/>
            <a:ext cx="4328097" cy="416904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hai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22132" y="1279761"/>
            <a:ext cx="4031068" cy="3023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Using question word+</a:t>
            </a:r>
            <a:r>
              <a:rPr lang="ja-JP" altLang="en-US" sz="2400" smtClean="0"/>
              <a:t>か</a:t>
            </a:r>
            <a:r>
              <a:rPr lang="en-US" altLang="ja-JP" sz="2400" dirty="0" smtClean="0"/>
              <a:t>+(P) affirmative statement or question.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74847"/>
            <a:ext cx="8721536" cy="224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4913" y="2198914"/>
            <a:ext cx="253637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74892"/>
            <a:ext cx="8504453" cy="34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Using question word+</a:t>
            </a:r>
            <a:r>
              <a:rPr lang="ja-JP" altLang="en-US" sz="2400" smtClean="0"/>
              <a:t>か</a:t>
            </a:r>
            <a:r>
              <a:rPr lang="en-US" altLang="ja-JP" sz="2400" dirty="0" smtClean="0"/>
              <a:t>+(P) affirmative statement or question.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913" y="2198914"/>
            <a:ext cx="30371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en-US" sz="2000" dirty="0" smtClean="0"/>
              <a:t>+ (P)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02429" y="2198914"/>
            <a:ext cx="402771" cy="40011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75857"/>
            <a:ext cx="8110268" cy="12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Using question word+</a:t>
            </a:r>
            <a:r>
              <a:rPr lang="ja-JP" altLang="en-US" sz="2400" smtClean="0"/>
              <a:t>か</a:t>
            </a:r>
            <a:r>
              <a:rPr lang="en-US" altLang="ja-JP" sz="2400" dirty="0" smtClean="0"/>
              <a:t>+(P) affirmative statement or question.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912" y="2198914"/>
            <a:ext cx="4365174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Affirmative sentences and in questions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Using question word+</a:t>
            </a:r>
            <a:r>
              <a:rPr lang="ja-JP" altLang="en-US" sz="2400" smtClean="0"/>
              <a:t>か</a:t>
            </a:r>
            <a:r>
              <a:rPr lang="en-US" altLang="ja-JP" sz="2400" dirty="0" smtClean="0"/>
              <a:t>+(P) affirmative statement or question.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913" y="2198914"/>
            <a:ext cx="4169230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 Word + 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か</a:t>
            </a:r>
            <a:r>
              <a:rPr lang="en-US" sz="2000" dirty="0" smtClean="0"/>
              <a:t>+ adjective + noun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" y="2827564"/>
            <a:ext cx="6970417" cy="274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77933"/>
            <a:ext cx="5979034" cy="40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21536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sz="2400" dirty="0" smtClean="0"/>
              <a:t>Using question word+</a:t>
            </a:r>
            <a:r>
              <a:rPr lang="ja-JP" altLang="en-US" sz="2400" smtClean="0"/>
              <a:t>か</a:t>
            </a:r>
            <a:r>
              <a:rPr lang="en-US" altLang="ja-JP" sz="2400" dirty="0" smtClean="0"/>
              <a:t>+(P) affirmative statement or question.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913" y="2198914"/>
            <a:ext cx="3037116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Yes-No question</a:t>
            </a:r>
            <a:r>
              <a:rPr lang="ja-JP" altLang="en-US" sz="2000" b="1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sz="20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: Question word+</a:t>
            </a:r>
            <a:r>
              <a:rPr lang="ja-JP" altLang="en-US" sz="2800" smtClean="0"/>
              <a:t>か</a:t>
            </a:r>
            <a:r>
              <a:rPr lang="en-US" altLang="ja-JP" sz="2800" dirty="0" smtClean="0"/>
              <a:t>+(P)+affirmative</a:t>
            </a:r>
            <a:br>
              <a:rPr lang="en-US" altLang="ja-JP" sz="2800" dirty="0" smtClean="0"/>
            </a:br>
            <a:r>
              <a:rPr lang="en-US" altLang="ja-JP" sz="2800" dirty="0" smtClean="0"/>
              <a:t>	          Question word+(P)+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+negative</a:t>
            </a:r>
            <a:endParaRPr lang="en-US" sz="2800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3822</TotalTime>
  <Words>1221</Words>
  <Application>Microsoft Office PowerPoint</Application>
  <PresentationFormat>On-screen Show (4:3)</PresentationFormat>
  <Paragraphs>167</Paragraphs>
  <Slides>45</Slides>
  <Notes>1</Notes>
  <HiddenSlides>0</HiddenSlides>
  <MMClips>17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Equity</vt:lpstr>
      <vt:lpstr>日本語 JPN102</vt:lpstr>
      <vt:lpstr>２月３日水曜日</vt:lpstr>
      <vt:lpstr>ぶんぽう</vt:lpstr>
      <vt:lpstr>ぶんぽう３: Question word+か+(P)+affirmative            Question word+(P)+も+negative</vt:lpstr>
      <vt:lpstr>ぶんぽう３: Question word+か+(P)+affirmative            Question word+(P)+も+negative</vt:lpstr>
      <vt:lpstr>ぶんぽう３: Question word+か+(P)+affirmative            Question word+(P)+も+negative</vt:lpstr>
      <vt:lpstr>ぶんぽう３: Question word+か+(P)+affirmative            Question word+(P)+も+negative</vt:lpstr>
      <vt:lpstr>ぶんぽう３: Question word+か+(P)+affirmative            Question word+(P)+も+negative</vt:lpstr>
      <vt:lpstr>ぶんぽう３: Question word+か+(P)+affirmative            Question word+(P)+も+negative</vt:lpstr>
      <vt:lpstr>ぶんぽう３: Question word+か+(P)+affirmative            Question word+(P)+も+negative</vt:lpstr>
      <vt:lpstr>ぶんぽう３: Question word+か+(P)+affirmative            Question word+(P)+も+negative</vt:lpstr>
      <vt:lpstr>Slide 12</vt:lpstr>
      <vt:lpstr>Slide 13</vt:lpstr>
      <vt:lpstr>P113 Activity1</vt:lpstr>
      <vt:lpstr>ぶんぽう４:Giving reasons using から; expressing                      opposition or hesitation using けど</vt:lpstr>
      <vt:lpstr>ぶんぽう４:Giving reasons using から; expressing                      opposition or hesitation using けど</vt:lpstr>
      <vt:lpstr>ぶんぽう４:Giving reasons using から; expressing                      opposition or hesitation using けど</vt:lpstr>
      <vt:lpstr>ぶんぽう４:Giving reasons using から; expressing                      opposition or hesitation using けど</vt:lpstr>
      <vt:lpstr>ぶんぽう４:Giving reasons using から; expressing                      opposition or hesitation using けど</vt:lpstr>
      <vt:lpstr>ぶんぽう４:Giving reasons using から; expressing                      opposition or hesitation using けど</vt:lpstr>
      <vt:lpstr>P119 Activity 1</vt:lpstr>
      <vt:lpstr>ぶんぽう５:Making inferences based on direct observation using verb and adjective stems + そうだ</vt:lpstr>
      <vt:lpstr>ぶんぽう５:Making inferences based on direct observation using verb and adjective stems + そうだ</vt:lpstr>
      <vt:lpstr>ぶんぽう５:Making inferences based on direct observation using verb and adjective stems + そうだ</vt:lpstr>
      <vt:lpstr>P122 Activity 1</vt:lpstr>
      <vt:lpstr>かんじ</vt:lpstr>
      <vt:lpstr>きょうのかんじ</vt:lpstr>
      <vt:lpstr>P127 かんじ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455</cp:revision>
  <dcterms:created xsi:type="dcterms:W3CDTF">2010-02-03T05:50:03Z</dcterms:created>
  <dcterms:modified xsi:type="dcterms:W3CDTF">2011-09-25T00:08:52Z</dcterms:modified>
</cp:coreProperties>
</file>