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39"/>
  </p:notesMasterIdLst>
  <p:handoutMasterIdLst>
    <p:handoutMasterId r:id="rId40"/>
  </p:handoutMasterIdLst>
  <p:sldIdLst>
    <p:sldId id="300" r:id="rId3"/>
    <p:sldId id="494" r:id="rId4"/>
    <p:sldId id="650" r:id="rId5"/>
    <p:sldId id="654" r:id="rId6"/>
    <p:sldId id="696" r:id="rId7"/>
    <p:sldId id="697" r:id="rId8"/>
    <p:sldId id="698" r:id="rId9"/>
    <p:sldId id="699" r:id="rId10"/>
    <p:sldId id="652" r:id="rId11"/>
    <p:sldId id="700" r:id="rId12"/>
    <p:sldId id="657" r:id="rId13"/>
    <p:sldId id="658" r:id="rId14"/>
    <p:sldId id="701" r:id="rId15"/>
    <p:sldId id="707" r:id="rId16"/>
    <p:sldId id="702" r:id="rId17"/>
    <p:sldId id="706" r:id="rId18"/>
    <p:sldId id="709" r:id="rId19"/>
    <p:sldId id="704" r:id="rId20"/>
    <p:sldId id="712" r:id="rId21"/>
    <p:sldId id="661" r:id="rId22"/>
    <p:sldId id="662" r:id="rId23"/>
    <p:sldId id="710" r:id="rId24"/>
    <p:sldId id="708" r:id="rId25"/>
    <p:sldId id="673" r:id="rId26"/>
    <p:sldId id="694" r:id="rId27"/>
    <p:sldId id="713" r:id="rId28"/>
    <p:sldId id="676" r:id="rId29"/>
    <p:sldId id="677" r:id="rId30"/>
    <p:sldId id="678" r:id="rId31"/>
    <p:sldId id="679" r:id="rId32"/>
    <p:sldId id="680" r:id="rId33"/>
    <p:sldId id="681" r:id="rId34"/>
    <p:sldId id="682" r:id="rId35"/>
    <p:sldId id="683" r:id="rId36"/>
    <p:sldId id="684" r:id="rId37"/>
    <p:sldId id="685" r:id="rId3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82510" autoAdjust="0"/>
  </p:normalViewPr>
  <p:slideViewPr>
    <p:cSldViewPr snapToGrid="0" snapToObjects="1">
      <p:cViewPr varScale="1">
        <p:scale>
          <a:sx n="65" d="100"/>
          <a:sy n="65" d="100"/>
        </p:scale>
        <p:origin x="-6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ja-JP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ja-JP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kumasu\Desktop\ikuc.mov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kumasu\Desktop\kuruc.mov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kumasu\Desktop\kaeruc.m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kumasu\Desktop\taberuc.mov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kumasu\Desktop\nomuc.mov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kumasu\Desktop\miruc.mov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kumasu\Desktop\kikuc.mov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kumasu\Desktop\yomuc.mov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kumasu\Desktop\kakuc.mov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kumasu\Desktop\hanasuc.mo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February 4, 2010</a:t>
            </a:r>
          </a:p>
          <a:p>
            <a:r>
              <a:rPr lang="en-US" altLang="ja-JP" b="1" dirty="0" smtClean="0"/>
              <a:t>(Thursday)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mtClean="0"/>
              <a:t>日本語</a:t>
            </a:r>
            <a:r>
              <a:rPr lang="ja-JP" altLang="en-US"/>
              <a:t/>
            </a:r>
            <a:br>
              <a:rPr lang="ja-JP" altLang="en-US"/>
            </a:br>
            <a:r>
              <a:rPr lang="en-US" altLang="ja-JP" dirty="0" smtClean="0"/>
              <a:t>JPN102</a:t>
            </a:r>
            <a:endParaRPr lang="en-US" altLang="ja-JP" dirty="0"/>
          </a:p>
        </p:txBody>
      </p:sp>
      <p:sp>
        <p:nvSpPr>
          <p:cNvPr id="4" name="TextBox 3"/>
          <p:cNvSpPr txBox="1"/>
          <p:nvPr/>
        </p:nvSpPr>
        <p:spPr>
          <a:xfrm>
            <a:off x="8523111" y="503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P114 Activity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444" y="1540174"/>
            <a:ext cx="8376356" cy="48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4912" y="2198914"/>
            <a:ext cx="440871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 Word + (P) + </a:t>
            </a:r>
            <a:r>
              <a:rPr lang="ja-JP" altLang="en-US" sz="2000" smtClean="0"/>
              <a:t>も～</a:t>
            </a:r>
            <a:r>
              <a:rPr lang="en-US" altLang="ja-JP" sz="2000" dirty="0" smtClean="0"/>
              <a:t> </a:t>
            </a:r>
            <a:r>
              <a:rPr lang="en-US" sz="2000" dirty="0" smtClean="0"/>
              <a:t>negative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altLang="ja-JP" sz="2000" b="1" dirty="0" smtClean="0">
                <a:latin typeface="DFPKyoKaSho-W4" pitchFamily="18" charset="-128"/>
                <a:ea typeface="DFPKyoKaSho-W4" pitchFamily="18" charset="-128"/>
              </a:rPr>
              <a:t> 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912" y="2924046"/>
            <a:ext cx="8295701" cy="21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352540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ぶんぽう３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Question word+(P)+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も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+negative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3841295"/>
            <a:ext cx="86772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74912" y="2198914"/>
            <a:ext cx="440871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 Word + (P) + </a:t>
            </a:r>
            <a:r>
              <a:rPr lang="ja-JP" altLang="en-US" sz="2000" smtClean="0"/>
              <a:t>も～</a:t>
            </a:r>
            <a:r>
              <a:rPr lang="en-US" altLang="ja-JP" sz="2000" dirty="0" smtClean="0"/>
              <a:t> </a:t>
            </a:r>
            <a:r>
              <a:rPr lang="en-US" sz="2000" dirty="0" smtClean="0"/>
              <a:t>negative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altLang="ja-JP" sz="2000" b="1" dirty="0" smtClean="0">
                <a:latin typeface="DFPKyoKaSho-W4" pitchFamily="18" charset="-128"/>
                <a:ea typeface="DFPKyoKaSho-W4" pitchFamily="18" charset="-128"/>
              </a:rPr>
              <a:t> 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43200" y="2198914"/>
            <a:ext cx="402771" cy="40011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/>
          <p:cNvSpPr txBox="1">
            <a:spLocks/>
          </p:cNvSpPr>
          <p:nvPr/>
        </p:nvSpPr>
        <p:spPr>
          <a:xfrm>
            <a:off x="674912" y="2599024"/>
            <a:ext cx="5186061" cy="677182"/>
          </a:xfrm>
          <a:prstGeom prst="rect">
            <a:avLst/>
          </a:prstGeom>
          <a:solidFill>
            <a:srgbClr val="CCFFFF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particle </a:t>
            </a:r>
            <a:r>
              <a:rPr kumimoji="0" lang="ja-JP" altLang="en-US" sz="20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は、も、が</a:t>
            </a:r>
            <a:r>
              <a:rPr kumimoji="0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ja-JP" altLang="en-US" sz="20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を</a:t>
            </a:r>
            <a:r>
              <a:rPr kumimoji="0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not used.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ja-JP" sz="2000" baseline="0" dirty="0" smtClean="0"/>
              <a:t>Other</a:t>
            </a:r>
            <a:r>
              <a:rPr lang="en-US" altLang="ja-JP" sz="2000" dirty="0" smtClean="0"/>
              <a:t> particle are added before </a:t>
            </a:r>
            <a:r>
              <a:rPr lang="ja-JP" altLang="en-US" sz="2000" smtClean="0"/>
              <a:t>も</a:t>
            </a:r>
            <a:r>
              <a:rPr lang="en-US" altLang="ja-JP" sz="2000" dirty="0" smtClean="0"/>
              <a:t>.</a:t>
            </a:r>
            <a:endParaRPr kumimoji="0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8969" y="3989614"/>
            <a:ext cx="1066802" cy="3374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8969" y="4474028"/>
            <a:ext cx="870859" cy="3265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5116284"/>
            <a:ext cx="1066802" cy="3265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2512" y="5715000"/>
            <a:ext cx="2220688" cy="3265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2512" y="6289448"/>
            <a:ext cx="1295402" cy="3265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352540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ぶんぽう３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Question word+(P)+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も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+negative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You went to a party but did nothing there. Make sentences using the cues.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smtClean="0"/>
              <a:t>ex</a:t>
            </a:r>
            <a:r>
              <a:rPr lang="en-US" sz="2800" b="1" dirty="0" smtClean="0">
                <a:latin typeface="DFGKyoKaSho-W4" pitchFamily="18" charset="-128"/>
                <a:ea typeface="DFGKyoKaSho-W4" pitchFamily="18" charset="-128"/>
              </a:rPr>
              <a:t>. 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パーティに　いきましたが、</a:t>
            </a:r>
            <a:r>
              <a:rPr lang="en-US" altLang="ja-JP" sz="2800" b="1" dirty="0" smtClean="0">
                <a:latin typeface="DFGKyoKaSho-W4" pitchFamily="18" charset="-128"/>
                <a:ea typeface="DFGKyoKaSho-W4" pitchFamily="18" charset="-128"/>
              </a:rPr>
              <a:t>(eat)</a:t>
            </a:r>
          </a:p>
          <a:p>
            <a:pPr>
              <a:buNone/>
            </a:pPr>
            <a:r>
              <a:rPr lang="en-US" altLang="ja-JP" sz="2800" b="1" dirty="0" smtClean="0">
                <a:latin typeface="DFGKyoKaSho-W4" pitchFamily="18" charset="-128"/>
                <a:ea typeface="DFGKyoKaSho-W4" pitchFamily="18" charset="-128"/>
              </a:rPr>
              <a:t>	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　   パーティに　いきましたが、何も　たべませんでした。</a:t>
            </a:r>
            <a:endParaRPr lang="en-US" altLang="ja-JP" sz="2800" b="1" dirty="0" smtClean="0">
              <a:latin typeface="DFGKyoKaSho-W4" pitchFamily="18" charset="-128"/>
              <a:ea typeface="DFGKyoKaSho-W4" pitchFamily="18" charset="-128"/>
            </a:endParaRPr>
          </a:p>
          <a:p>
            <a:pPr>
              <a:buNone/>
            </a:pPr>
            <a:endParaRPr lang="en-US" altLang="ja-JP" sz="2800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パーティに　いきましたが、</a:t>
            </a:r>
            <a:r>
              <a:rPr lang="en-US" altLang="ja-JP" sz="2800" b="1" dirty="0" smtClean="0">
                <a:latin typeface="DFGKyoKaSho-W4" pitchFamily="18" charset="-128"/>
                <a:ea typeface="DFGKyoKaSho-W4" pitchFamily="18" charset="-128"/>
              </a:rPr>
              <a:t>(drink)</a:t>
            </a:r>
          </a:p>
          <a:p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テレビが　ありましたが、</a:t>
            </a:r>
            <a:r>
              <a:rPr lang="en-US" altLang="ja-JP" sz="2800" b="1" dirty="0" smtClean="0">
                <a:latin typeface="DFGKyoKaSho-W4" pitchFamily="18" charset="-128"/>
                <a:ea typeface="DFGKyoKaSho-W4" pitchFamily="18" charset="-128"/>
              </a:rPr>
              <a:t>(watch)</a:t>
            </a:r>
          </a:p>
          <a:p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カメラが　ありましたが、</a:t>
            </a:r>
            <a:r>
              <a:rPr lang="en-US" altLang="ja-JP" sz="2800" b="1" dirty="0" smtClean="0">
                <a:latin typeface="DFGKyoKaSho-W4" pitchFamily="18" charset="-128"/>
                <a:ea typeface="DFGKyoKaSho-W4" pitchFamily="18" charset="-128"/>
              </a:rPr>
              <a:t>(take)</a:t>
            </a:r>
          </a:p>
          <a:p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人が　たくさんいましたが、</a:t>
            </a:r>
            <a:r>
              <a:rPr lang="en-US" altLang="ja-JP" sz="2800" b="1" dirty="0" smtClean="0">
                <a:latin typeface="DFGKyoKaSho-W4" pitchFamily="18" charset="-128"/>
                <a:ea typeface="DFGKyoKaSho-W4" pitchFamily="18" charset="-128"/>
              </a:rPr>
              <a:t>(talk)</a:t>
            </a:r>
          </a:p>
          <a:p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カラオケが　ありましたが、</a:t>
            </a:r>
            <a:r>
              <a:rPr lang="en-US" altLang="ja-JP" sz="2800" b="1" dirty="0" smtClean="0">
                <a:latin typeface="DFGKyoKaSho-W4" pitchFamily="18" charset="-128"/>
                <a:ea typeface="DFGKyoKaSho-W4" pitchFamily="18" charset="-128"/>
              </a:rPr>
              <a:t>(sing)</a:t>
            </a:r>
            <a:endParaRPr lang="en-US" sz="2800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63557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ぶんぽう３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Question word+(P)+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も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+negative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304" name="Group 40"/>
          <p:cNvGraphicFramePr>
            <a:graphicFrameLocks noGrp="1"/>
          </p:cNvGraphicFramePr>
          <p:nvPr/>
        </p:nvGraphicFramePr>
        <p:xfrm>
          <a:off x="457200" y="1650998"/>
          <a:ext cx="8382000" cy="4064002"/>
        </p:xfrm>
        <a:graphic>
          <a:graphicData uri="http://schemas.openxmlformats.org/drawingml/2006/table">
            <a:tbl>
              <a:tblPr/>
              <a:tblGrid>
                <a:gridCol w="1625600"/>
                <a:gridCol w="3479800"/>
                <a:gridCol w="32766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43A1B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QW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43A1B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+</a:t>
                      </a:r>
                      <a:r>
                        <a:rPr kumimoji="0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43A1B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+</a:t>
                      </a:r>
                      <a:r>
                        <a:rPr kumimoji="0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43A1B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endParaRPr kumimoji="0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43A1B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Affirmative sentence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43A1B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Negative sentence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43A1B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何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43A1B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何</a:t>
                      </a:r>
                      <a:r>
                        <a:rPr kumimoji="0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か</a:t>
                      </a:r>
                      <a:r>
                        <a:rPr kumimoji="0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(something)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43A1B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何</a:t>
                      </a:r>
                      <a:r>
                        <a:rPr kumimoji="0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も</a:t>
                      </a:r>
                      <a:r>
                        <a:rPr kumimoji="0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(nothing)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43A1B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だれ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43A1B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だれ</a:t>
                      </a:r>
                      <a:r>
                        <a:rPr kumimoji="0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か</a:t>
                      </a:r>
                      <a:r>
                        <a:rPr kumimoji="0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(someone)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43A1B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だれ</a:t>
                      </a:r>
                      <a:r>
                        <a:rPr kumimoji="0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も</a:t>
                      </a:r>
                      <a:r>
                        <a:rPr kumimoji="0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(no one)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43A1B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いつ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43A1B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いつ</a:t>
                      </a:r>
                      <a:r>
                        <a:rPr kumimoji="0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か</a:t>
                      </a:r>
                      <a:r>
                        <a:rPr kumimoji="0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(sometime)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43A1B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*</a:t>
                      </a:r>
                      <a:r>
                        <a:rPr kumimoji="0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いつ</a:t>
                      </a:r>
                      <a:r>
                        <a:rPr kumimoji="0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も</a:t>
                      </a:r>
                      <a:r>
                        <a:rPr kumimoji="0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(never)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43A1B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どこ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43A1B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どこ</a:t>
                      </a:r>
                      <a:r>
                        <a:rPr kumimoji="0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か</a:t>
                      </a:r>
                      <a:r>
                        <a:rPr kumimoji="0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(somewhere)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43A1B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ど</a:t>
                      </a:r>
                      <a:r>
                        <a:rPr kumimoji="0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こに</a:t>
                      </a:r>
                      <a:r>
                        <a:rPr kumimoji="0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も</a:t>
                      </a:r>
                      <a:r>
                        <a:rPr kumimoji="0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(nowhere)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9314" name="Group 50"/>
          <p:cNvGraphicFramePr>
            <a:graphicFrameLocks noGrp="1"/>
          </p:cNvGraphicFramePr>
          <p:nvPr/>
        </p:nvGraphicFramePr>
        <p:xfrm>
          <a:off x="457200" y="5927075"/>
          <a:ext cx="8382000" cy="365760"/>
        </p:xfrm>
        <a:graphic>
          <a:graphicData uri="http://schemas.openxmlformats.org/drawingml/2006/table">
            <a:tbl>
              <a:tblPr/>
              <a:tblGrid>
                <a:gridCol w="8382000"/>
              </a:tblGrid>
              <a:tr h="363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43A1B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*</a:t>
                      </a: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いつも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can </a:t>
                      </a: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also be used in an affirmative sentence when it means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“always”.</a:t>
                      </a:r>
                      <a:endParaRPr kumimoji="0" lang="en-US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352540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ぶんぽう３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Question word+(P)+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も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+negative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～に　いきました。</a:t>
            </a:r>
            <a:endParaRPr lang="en-US" altLang="ja-JP" sz="2800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Ａ：週末、（　　　　　　　）いきましたか。</a:t>
            </a:r>
            <a:endParaRPr lang="en-US" altLang="ja-JP" sz="2800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Ｂ：いいえ、（　　　　　　　）いきませんでした。</a:t>
            </a:r>
            <a:endParaRPr lang="en-US" altLang="ja-JP" sz="2800" b="1" dirty="0" smtClean="0">
              <a:latin typeface="DFGKyoKaSho-W4" pitchFamily="18" charset="-128"/>
              <a:ea typeface="DFGKyoKaSho-W4" pitchFamily="18" charset="-128"/>
            </a:endParaRPr>
          </a:p>
          <a:p>
            <a:endParaRPr lang="en-US" sz="2800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～を　しました。</a:t>
            </a:r>
            <a:endParaRPr lang="en-US" altLang="ja-JP" sz="2800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Ａ：週末、（　　　　　　　）しましたか。</a:t>
            </a:r>
            <a:endParaRPr lang="en-US" altLang="ja-JP" sz="2800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Ｂ：いいえ、（　　　　　　　）しませんでした。</a:t>
            </a:r>
            <a:endParaRPr lang="en-US" sz="2800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1846" y="2148289"/>
            <a:ext cx="1355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どこかに</a:t>
            </a:r>
            <a:endParaRPr lang="en-US" sz="20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1846" y="2700799"/>
            <a:ext cx="1355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どこにも</a:t>
            </a:r>
            <a:endParaRPr lang="en-US" sz="20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1846" y="4230477"/>
            <a:ext cx="1355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何か</a:t>
            </a:r>
            <a:endParaRPr lang="en-US" sz="20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1846" y="4770304"/>
            <a:ext cx="1355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何も</a:t>
            </a:r>
            <a:endParaRPr lang="en-US" sz="20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352540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ぶんぽう３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Question word+(P)+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も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+negative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5181600"/>
          </a:xfrm>
          <a:noFill/>
        </p:spPr>
        <p:txBody>
          <a:bodyPr>
            <a:noAutofit/>
          </a:bodyPr>
          <a:lstStyle/>
          <a:p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中休みは　お</a:t>
            </a:r>
            <a:r>
              <a:rPr lang="ja-JP" altLang="en-US" sz="2800" b="1" dirty="0" smtClean="0">
                <a:latin typeface="DFGKyoKaSho-W4" pitchFamily="18" charset="-128"/>
                <a:ea typeface="DFGKyoKaSho-W4" pitchFamily="18" charset="-128"/>
              </a:rPr>
              <a:t>もしろくありませんでし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た。</a:t>
            </a:r>
            <a:endParaRPr lang="en-US" altLang="ja-JP" sz="2800" b="1" dirty="0" smtClean="0">
              <a:latin typeface="DFGKyoKaSho-W4" pitchFamily="18" charset="-128"/>
              <a:ea typeface="DFGKyoKaSho-W4" pitchFamily="18" charset="-128"/>
            </a:endParaRPr>
          </a:p>
          <a:p>
            <a:endParaRPr lang="en-US" sz="2800" b="1" dirty="0" smtClean="0">
              <a:latin typeface="DFGKyoKaSho-W4" pitchFamily="18" charset="-128"/>
              <a:ea typeface="DFGKyoKaSho-W4" pitchFamily="18" charset="-128"/>
            </a:endParaRPr>
          </a:p>
          <a:p>
            <a:pPr lvl="0"/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ど</a:t>
            </a:r>
            <a:r>
              <a:rPr lang="ja-JP" altLang="en-US" sz="2800" b="1" dirty="0" smtClean="0">
                <a:latin typeface="DFGKyoKaSho-W4" pitchFamily="18" charset="-128"/>
                <a:ea typeface="DFGKyoKaSho-W4" pitchFamily="18" charset="-128"/>
              </a:rPr>
              <a:t>こ</a:t>
            </a:r>
            <a:r>
              <a:rPr lang="ja-JP" altLang="en-US" sz="2800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かに　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いき</a:t>
            </a:r>
            <a:r>
              <a:rPr lang="ja-JP" altLang="en-US" sz="2800" b="1" dirty="0" smtClean="0">
                <a:latin typeface="DFGKyoKaSho-W4" pitchFamily="18" charset="-128"/>
                <a:ea typeface="DFGKyoKaSho-W4" pitchFamily="18" charset="-128"/>
              </a:rPr>
              <a:t>ましたか？</a:t>
            </a:r>
            <a:endParaRPr lang="en-US" altLang="ja-JP" sz="2800" b="1" dirty="0" smtClean="0">
              <a:latin typeface="DFGKyoKaSho-W4" pitchFamily="18" charset="-128"/>
              <a:ea typeface="DFGKyoKaSho-W4" pitchFamily="18" charset="-128"/>
            </a:endParaRPr>
          </a:p>
          <a:p>
            <a:pPr lvl="0">
              <a:buNone/>
            </a:pPr>
            <a:r>
              <a:rPr lang="en-US" altLang="ja-JP" sz="2800" b="1" dirty="0" smtClean="0">
                <a:latin typeface="DFGKyoKaSho-W4" pitchFamily="18" charset="-128"/>
                <a:ea typeface="DFGKyoKaSho-W4" pitchFamily="18" charset="-128"/>
              </a:rPr>
              <a:t>　</a:t>
            </a:r>
            <a:r>
              <a:rPr lang="en-US" sz="2800" b="1" dirty="0" smtClean="0">
                <a:latin typeface="DFGKyoKaSho-W4" pitchFamily="18" charset="-128"/>
                <a:ea typeface="DFGKyoKaSho-W4" pitchFamily="18" charset="-128"/>
              </a:rPr>
              <a:t>→</a:t>
            </a:r>
            <a:r>
              <a:rPr lang="ja-JP" altLang="en-US" sz="2800" b="1" dirty="0" smtClean="0">
                <a:latin typeface="DFGKyoKaSho-W4" pitchFamily="18" charset="-128"/>
                <a:ea typeface="DFGKyoKaSho-W4" pitchFamily="18" charset="-128"/>
              </a:rPr>
              <a:t>どこ</a:t>
            </a:r>
            <a:r>
              <a:rPr lang="ja-JP" altLang="en-US" sz="2800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にも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　いき</a:t>
            </a:r>
            <a:r>
              <a:rPr lang="ja-JP" altLang="en-US" sz="2800" b="1" dirty="0" smtClean="0">
                <a:latin typeface="DFGKyoKaSho-W4" pitchFamily="18" charset="-128"/>
                <a:ea typeface="DFGKyoKaSho-W4" pitchFamily="18" charset="-128"/>
              </a:rPr>
              <a:t>ませんでした。</a:t>
            </a:r>
            <a:endParaRPr lang="en-US" sz="2800" b="1" dirty="0" smtClean="0">
              <a:latin typeface="DFGKyoKaSho-W4" pitchFamily="18" charset="-128"/>
              <a:ea typeface="DFGKyoKaSho-W4" pitchFamily="18" charset="-128"/>
            </a:endParaRPr>
          </a:p>
          <a:p>
            <a:pPr lvl="0"/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何</a:t>
            </a:r>
            <a:r>
              <a:rPr lang="ja-JP" altLang="en-US" sz="2800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か　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し</a:t>
            </a:r>
            <a:r>
              <a:rPr lang="ja-JP" altLang="en-US" sz="2800" b="1" dirty="0" smtClean="0">
                <a:latin typeface="DFGKyoKaSho-W4" pitchFamily="18" charset="-128"/>
                <a:ea typeface="DFGKyoKaSho-W4" pitchFamily="18" charset="-128"/>
              </a:rPr>
              <a:t>ましたか？</a:t>
            </a:r>
            <a:r>
              <a:rPr lang="en-US" sz="2800" b="1" dirty="0" smtClean="0">
                <a:latin typeface="DFGKyoKaSho-W4" pitchFamily="18" charset="-128"/>
                <a:ea typeface="DFGKyoKaSho-W4" pitchFamily="18" charset="-128"/>
              </a:rPr>
              <a:t>→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何</a:t>
            </a:r>
            <a:r>
              <a:rPr lang="ja-JP" altLang="en-US" sz="2800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も　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し</a:t>
            </a:r>
            <a:r>
              <a:rPr lang="ja-JP" altLang="en-US" sz="2800" b="1" dirty="0" smtClean="0">
                <a:latin typeface="DFGKyoKaSho-W4" pitchFamily="18" charset="-128"/>
                <a:ea typeface="DFGKyoKaSho-W4" pitchFamily="18" charset="-128"/>
              </a:rPr>
              <a:t>ませんでした。</a:t>
            </a:r>
            <a:endParaRPr lang="en-US" sz="2800" b="1" dirty="0" smtClean="0">
              <a:latin typeface="DFGKyoKaSho-W4" pitchFamily="18" charset="-128"/>
              <a:ea typeface="DFGKyoKaSho-W4" pitchFamily="18" charset="-128"/>
            </a:endParaRPr>
          </a:p>
          <a:p>
            <a:pPr lvl="0"/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何</a:t>
            </a:r>
            <a:r>
              <a:rPr lang="ja-JP" altLang="en-US" sz="2800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か　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お</a:t>
            </a:r>
            <a:r>
              <a:rPr lang="ja-JP" altLang="en-US" sz="2800" b="1" dirty="0" smtClean="0">
                <a:latin typeface="DFGKyoKaSho-W4" pitchFamily="18" charset="-128"/>
                <a:ea typeface="DFGKyoKaSho-W4" pitchFamily="18" charset="-128"/>
              </a:rPr>
              <a:t>い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しいものを　たべ</a:t>
            </a:r>
            <a:r>
              <a:rPr lang="ja-JP" altLang="en-US" sz="2800" b="1" dirty="0" smtClean="0">
                <a:latin typeface="DFGKyoKaSho-W4" pitchFamily="18" charset="-128"/>
                <a:ea typeface="DFGKyoKaSho-W4" pitchFamily="18" charset="-128"/>
              </a:rPr>
              <a:t>ましたか。</a:t>
            </a:r>
            <a:endParaRPr lang="en-US" altLang="ja-JP" sz="2800" b="1" dirty="0" smtClean="0">
              <a:latin typeface="DFGKyoKaSho-W4" pitchFamily="18" charset="-128"/>
              <a:ea typeface="DFGKyoKaSho-W4" pitchFamily="18" charset="-128"/>
            </a:endParaRPr>
          </a:p>
          <a:p>
            <a:pPr lvl="0">
              <a:buNone/>
            </a:pPr>
            <a:r>
              <a:rPr lang="ja-JP" altLang="ja-JP" sz="2800" b="1" dirty="0" smtClean="0">
                <a:latin typeface="DFGKyoKaSho-W4" pitchFamily="18" charset="-128"/>
                <a:ea typeface="DFGKyoKaSho-W4" pitchFamily="18" charset="-128"/>
              </a:rPr>
              <a:t>　</a:t>
            </a:r>
            <a:r>
              <a:rPr lang="en-US" sz="2800" b="1" dirty="0" smtClean="0">
                <a:latin typeface="DFGKyoKaSho-W4" pitchFamily="18" charset="-128"/>
                <a:ea typeface="DFGKyoKaSho-W4" pitchFamily="18" charset="-128"/>
              </a:rPr>
              <a:t>→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何</a:t>
            </a:r>
            <a:r>
              <a:rPr lang="ja-JP" altLang="en-US" sz="2800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も　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たべ</a:t>
            </a:r>
            <a:r>
              <a:rPr lang="ja-JP" altLang="en-US" sz="2800" b="1" dirty="0" smtClean="0">
                <a:latin typeface="DFGKyoKaSho-W4" pitchFamily="18" charset="-128"/>
                <a:ea typeface="DFGKyoKaSho-W4" pitchFamily="18" charset="-128"/>
              </a:rPr>
              <a:t>ませんでした。</a:t>
            </a:r>
            <a:endParaRPr lang="en-US" sz="2800" b="1" dirty="0" smtClean="0">
              <a:latin typeface="DFGKyoKaSho-W4" pitchFamily="18" charset="-128"/>
              <a:ea typeface="DFGKyoKaSho-W4" pitchFamily="18" charset="-128"/>
            </a:endParaRPr>
          </a:p>
          <a:p>
            <a:pPr lvl="0"/>
            <a:r>
              <a:rPr lang="ja-JP" altLang="en-US" sz="2800" b="1" dirty="0" smtClean="0">
                <a:latin typeface="DFGKyoKaSho-W4" pitchFamily="18" charset="-128"/>
                <a:ea typeface="DFGKyoKaSho-W4" pitchFamily="18" charset="-128"/>
              </a:rPr>
              <a:t>だ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れ</a:t>
            </a:r>
            <a:r>
              <a:rPr lang="ja-JP" altLang="en-US" sz="2800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か　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きま</a:t>
            </a:r>
            <a:r>
              <a:rPr lang="ja-JP" altLang="en-US" sz="2800" b="1" dirty="0" smtClean="0">
                <a:latin typeface="DFGKyoKaSho-W4" pitchFamily="18" charset="-128"/>
                <a:ea typeface="DFGKyoKaSho-W4" pitchFamily="18" charset="-128"/>
              </a:rPr>
              <a:t>したか？</a:t>
            </a:r>
            <a:r>
              <a:rPr lang="en-US" sz="2800" b="1" dirty="0" smtClean="0">
                <a:latin typeface="DFGKyoKaSho-W4" pitchFamily="18" charset="-128"/>
                <a:ea typeface="DFGKyoKaSho-W4" pitchFamily="18" charset="-128"/>
              </a:rPr>
              <a:t>→</a:t>
            </a:r>
            <a:r>
              <a:rPr lang="ja-JP" altLang="en-US" sz="2800" b="1" dirty="0" smtClean="0">
                <a:latin typeface="DFGKyoKaSho-W4" pitchFamily="18" charset="-128"/>
                <a:ea typeface="DFGKyoKaSho-W4" pitchFamily="18" charset="-128"/>
              </a:rPr>
              <a:t>だ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れ</a:t>
            </a:r>
            <a:r>
              <a:rPr lang="ja-JP" altLang="en-US" sz="2800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も　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きま</a:t>
            </a:r>
            <a:r>
              <a:rPr lang="ja-JP" altLang="en-US" sz="2800" b="1" dirty="0" smtClean="0">
                <a:latin typeface="DFGKyoKaSho-W4" pitchFamily="18" charset="-128"/>
                <a:ea typeface="DFGKyoKaSho-W4" pitchFamily="18" charset="-128"/>
              </a:rPr>
              <a:t>せんでした。</a:t>
            </a:r>
            <a:endParaRPr lang="en-US" sz="2800" b="1" dirty="0" smtClean="0">
              <a:latin typeface="DFGKyoKaSho-W4" pitchFamily="18" charset="-128"/>
              <a:ea typeface="DFGKyoKaSho-W4" pitchFamily="18" charset="-128"/>
            </a:endParaRPr>
          </a:p>
          <a:p>
            <a:pPr lvl="0"/>
            <a:r>
              <a:rPr lang="ja-JP" altLang="en-US" sz="2800" b="1" dirty="0" smtClean="0">
                <a:latin typeface="DFGKyoKaSho-W4" pitchFamily="18" charset="-128"/>
                <a:ea typeface="DFGKyoKaSho-W4" pitchFamily="18" charset="-128"/>
              </a:rPr>
              <a:t>だれ</a:t>
            </a:r>
            <a:r>
              <a:rPr lang="ja-JP" altLang="en-US" sz="2800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かと　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あそび</a:t>
            </a:r>
            <a:r>
              <a:rPr lang="ja-JP" altLang="en-US" sz="2800" b="1" dirty="0" smtClean="0">
                <a:latin typeface="DFGKyoKaSho-W4" pitchFamily="18" charset="-128"/>
                <a:ea typeface="DFGKyoKaSho-W4" pitchFamily="18" charset="-128"/>
              </a:rPr>
              <a:t>ましたか。</a:t>
            </a:r>
            <a:r>
              <a:rPr lang="en-US" sz="2800" b="1" dirty="0" smtClean="0">
                <a:latin typeface="DFGKyoKaSho-W4" pitchFamily="18" charset="-128"/>
                <a:ea typeface="DFGKyoKaSho-W4" pitchFamily="18" charset="-128"/>
              </a:rPr>
              <a:t>→</a:t>
            </a:r>
            <a:r>
              <a:rPr lang="ja-JP" altLang="en-US" sz="2800" b="1" dirty="0" smtClean="0">
                <a:latin typeface="DFGKyoKaSho-W4" pitchFamily="18" charset="-128"/>
                <a:ea typeface="DFGKyoKaSho-W4" pitchFamily="18" charset="-128"/>
              </a:rPr>
              <a:t>だれ</a:t>
            </a:r>
            <a:r>
              <a:rPr lang="ja-JP" altLang="en-US" sz="2800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とも　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あそび</a:t>
            </a:r>
            <a:r>
              <a:rPr lang="ja-JP" altLang="en-US" sz="2800" b="1" dirty="0" smtClean="0">
                <a:latin typeface="DFGKyoKaSho-W4" pitchFamily="18" charset="-128"/>
                <a:ea typeface="DFGKyoKaSho-W4" pitchFamily="18" charset="-128"/>
              </a:rPr>
              <a:t>ませんでした。</a:t>
            </a:r>
            <a:endParaRPr lang="en-US" sz="2800" b="1" dirty="0" smtClean="0">
              <a:latin typeface="DFGKyoKaSho-W4" pitchFamily="18" charset="-128"/>
              <a:ea typeface="DFGKyoKaSho-W4" pitchFamily="18" charset="-128"/>
            </a:endParaRPr>
          </a:p>
          <a:p>
            <a:pPr lvl="0"/>
            <a:r>
              <a:rPr lang="ja-JP" altLang="en-US" sz="2800" b="1" dirty="0" smtClean="0">
                <a:latin typeface="DFGKyoKaSho-W4" pitchFamily="18" charset="-128"/>
                <a:ea typeface="DFGKyoKaSho-W4" pitchFamily="18" charset="-128"/>
              </a:rPr>
              <a:t>だれ</a:t>
            </a:r>
            <a:r>
              <a:rPr lang="ja-JP" altLang="en-US" sz="2800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かに　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あい</a:t>
            </a:r>
            <a:r>
              <a:rPr lang="ja-JP" altLang="en-US" sz="2800" b="1" dirty="0" smtClean="0">
                <a:latin typeface="DFGKyoKaSho-W4" pitchFamily="18" charset="-128"/>
                <a:ea typeface="DFGKyoKaSho-W4" pitchFamily="18" charset="-128"/>
              </a:rPr>
              <a:t>ましたか？</a:t>
            </a:r>
            <a:r>
              <a:rPr lang="en-US" sz="2800" b="1" dirty="0" smtClean="0">
                <a:latin typeface="DFGKyoKaSho-W4" pitchFamily="18" charset="-128"/>
                <a:ea typeface="DFGKyoKaSho-W4" pitchFamily="18" charset="-128"/>
              </a:rPr>
              <a:t>→</a:t>
            </a:r>
            <a:r>
              <a:rPr lang="ja-JP" altLang="en-US" sz="2800" b="1" dirty="0" smtClean="0">
                <a:latin typeface="DFGKyoKaSho-W4" pitchFamily="18" charset="-128"/>
                <a:ea typeface="DFGKyoKaSho-W4" pitchFamily="18" charset="-128"/>
              </a:rPr>
              <a:t>だれ</a:t>
            </a:r>
            <a:r>
              <a:rPr lang="ja-JP" altLang="en-US" sz="2800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にも　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あい</a:t>
            </a:r>
            <a:r>
              <a:rPr lang="ja-JP" altLang="en-US" sz="2800" b="1" dirty="0" smtClean="0">
                <a:latin typeface="DFGKyoKaSho-W4" pitchFamily="18" charset="-128"/>
                <a:ea typeface="DFGKyoKaSho-W4" pitchFamily="18" charset="-128"/>
              </a:rPr>
              <a:t>ませんでした。</a:t>
            </a:r>
            <a:endParaRPr lang="en-US" sz="2800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7315200" y="2286000"/>
            <a:ext cx="1143000" cy="914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8153400" y="2590800"/>
            <a:ext cx="3048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10800000" flipV="1">
            <a:off x="7391400" y="2514600"/>
            <a:ext cx="304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8153400" y="2667000"/>
            <a:ext cx="76200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 flipH="1" flipV="1">
            <a:off x="7620000" y="2667000"/>
            <a:ext cx="76200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Block Arc 12"/>
          <p:cNvSpPr/>
          <p:nvPr/>
        </p:nvSpPr>
        <p:spPr bwMode="auto">
          <a:xfrm>
            <a:off x="7848600" y="3048000"/>
            <a:ext cx="228600" cy="533400"/>
          </a:xfrm>
          <a:prstGeom prst="blockArc">
            <a:avLst>
              <a:gd name="adj1" fmla="val 14895550"/>
              <a:gd name="adj2" fmla="val 17180186"/>
              <a:gd name="adj3" fmla="val 2654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" y="2834640"/>
            <a:ext cx="128346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41802" y="3383280"/>
            <a:ext cx="998863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9600" y="3879773"/>
            <a:ext cx="74547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143479" y="3879773"/>
            <a:ext cx="74547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09600" y="4375533"/>
            <a:ext cx="74547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41803" y="4882308"/>
            <a:ext cx="756492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9600" y="5401937"/>
            <a:ext cx="88869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396869" y="5401937"/>
            <a:ext cx="943778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09600" y="5917894"/>
            <a:ext cx="113106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146015" y="5917894"/>
            <a:ext cx="1131066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09600" y="6369586"/>
            <a:ext cx="113106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993617" y="6369586"/>
            <a:ext cx="1107194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57200" y="352540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ぶんぽう３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Question word+(P)+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も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+negative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latin typeface="DFGKyoKaSho-W4" pitchFamily="18" charset="-128"/>
                <a:ea typeface="DFGKyoKaSho-W4" pitchFamily="18" charset="-128"/>
              </a:rPr>
              <a:t>Ex. 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きのう　ばんごはん</a:t>
            </a:r>
            <a:r>
              <a:rPr lang="en-US" altLang="ja-JP" b="1" dirty="0" smtClean="0">
                <a:latin typeface="DFGKyoKaSho-W4" pitchFamily="18" charset="-128"/>
                <a:ea typeface="DFGKyoKaSho-W4" pitchFamily="18" charset="-128"/>
              </a:rPr>
              <a:t> (cook)</a:t>
            </a:r>
          </a:p>
          <a:p>
            <a:pPr>
              <a:buNone/>
            </a:pPr>
            <a:r>
              <a:rPr lang="en-US" b="1" dirty="0" smtClean="0">
                <a:latin typeface="DFGKyoKaSho-W4" pitchFamily="18" charset="-128"/>
                <a:ea typeface="DFGKyoKaSho-W4" pitchFamily="18" charset="-128"/>
              </a:rPr>
              <a:t>	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Ｑ：　きのうの　ばんごはん、　何かつくりましたか。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pPr>
              <a:buNone/>
            </a:pPr>
            <a:r>
              <a:rPr lang="en-US" altLang="ja-JP" b="1" dirty="0" smtClean="0">
                <a:latin typeface="DFGKyoKaSho-W4" pitchFamily="18" charset="-128"/>
                <a:ea typeface="DFGKyoKaSho-W4" pitchFamily="18" charset="-128"/>
              </a:rPr>
              <a:t>	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Ａ：　はい、スパゲティをつくりました。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pPr>
              <a:buNone/>
            </a:pPr>
            <a:r>
              <a:rPr lang="en-US" altLang="ja-JP" b="1" dirty="0" smtClean="0">
                <a:latin typeface="DFGKyoKaSho-W4" pitchFamily="18" charset="-128"/>
                <a:ea typeface="DFGKyoKaSho-W4" pitchFamily="18" charset="-128"/>
              </a:rPr>
              <a:t>	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　　　　いいえ、何もつくりませんでした。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pPr>
              <a:buNone/>
            </a:pP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今日のあさ</a:t>
            </a:r>
            <a:r>
              <a:rPr lang="en-US" altLang="ja-JP" b="1" dirty="0" smtClean="0">
                <a:latin typeface="DFGKyoKaSho-W4" pitchFamily="18" charset="-128"/>
                <a:ea typeface="DFGKyoKaSho-W4" pitchFamily="18" charset="-128"/>
              </a:rPr>
              <a:t>(eat)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きのう</a:t>
            </a:r>
            <a:r>
              <a:rPr lang="en-US" altLang="ja-JP" b="1" dirty="0" smtClean="0">
                <a:latin typeface="DFGKyoKaSho-W4" pitchFamily="18" charset="-128"/>
                <a:ea typeface="DFGKyoKaSho-W4" pitchFamily="18" charset="-128"/>
              </a:rPr>
              <a:t>(buy)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きのう　テレビで</a:t>
            </a:r>
            <a:r>
              <a:rPr lang="en-US" altLang="ja-JP" b="1" dirty="0" smtClean="0">
                <a:latin typeface="DFGKyoKaSho-W4" pitchFamily="18" charset="-128"/>
                <a:ea typeface="DFGKyoKaSho-W4" pitchFamily="18" charset="-128"/>
              </a:rPr>
              <a:t>(watch)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週末</a:t>
            </a:r>
            <a:r>
              <a:rPr lang="en-US" altLang="ja-JP" b="1" dirty="0" smtClean="0">
                <a:latin typeface="DFGKyoKaSho-W4" pitchFamily="18" charset="-128"/>
                <a:ea typeface="DFGKyoKaSho-W4" pitchFamily="18" charset="-128"/>
              </a:rPr>
              <a:t>(do)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b="1" dirty="0" smtClean="0">
                <a:latin typeface="DFGKyoKaSho-W4" pitchFamily="18" charset="-128"/>
                <a:ea typeface="DFGKyoKaSho-W4" pitchFamily="18" charset="-128"/>
              </a:rPr>
              <a:t>???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52540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ぶんぽう３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Question word+(P)+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も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+negative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81200"/>
            <a:ext cx="7162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149" name="AutoShape 5"/>
          <p:cNvSpPr>
            <a:spLocks noChangeArrowheads="1"/>
          </p:cNvSpPr>
          <p:nvPr/>
        </p:nvSpPr>
        <p:spPr bwMode="auto">
          <a:xfrm flipV="1">
            <a:off x="0" y="1295400"/>
            <a:ext cx="2667000" cy="2209800"/>
          </a:xfrm>
          <a:prstGeom prst="wedgeEllipseCallout">
            <a:avLst>
              <a:gd name="adj1" fmla="val 45949"/>
              <a:gd name="adj2" fmla="val -71556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ja-JP" altLang="en-US" sz="2400" b="1" dirty="0" smtClean="0">
                <a:latin typeface="DFGKyoKaSho-W4" pitchFamily="18" charset="-128"/>
                <a:ea typeface="DFGKyoKaSho-W4" pitchFamily="18" charset="-128"/>
              </a:rPr>
              <a:t>なつ</a:t>
            </a:r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休</a:t>
            </a:r>
            <a:r>
              <a:rPr lang="ja-JP" altLang="en-US" sz="2400" b="1" dirty="0" smtClean="0">
                <a:latin typeface="DFGKyoKaSho-W4" pitchFamily="18" charset="-128"/>
                <a:ea typeface="DFGKyoKaSho-W4" pitchFamily="18" charset="-128"/>
              </a:rPr>
              <a:t>み</a:t>
            </a:r>
            <a:r>
              <a:rPr lang="ja-JP" altLang="en-US" sz="2400" b="1" dirty="0">
                <a:latin typeface="DFGKyoKaSho-W4" pitchFamily="18" charset="-128"/>
                <a:ea typeface="DFGKyoKaSho-W4" pitchFamily="18" charset="-128"/>
              </a:rPr>
              <a:t>にどこかに</a:t>
            </a:r>
            <a:endParaRPr lang="en-US" altLang="ja-JP" sz="2400" b="1" dirty="0">
              <a:latin typeface="DFGKyoKaSho-W4" pitchFamily="18" charset="-128"/>
              <a:ea typeface="DFGKyoKaSho-W4" pitchFamily="18" charset="-128"/>
            </a:endParaRPr>
          </a:p>
          <a:p>
            <a:pPr algn="ctr"/>
            <a:r>
              <a:rPr lang="ja-JP" altLang="en-US" sz="2400" b="1" dirty="0">
                <a:latin typeface="DFGKyoKaSho-W4" pitchFamily="18" charset="-128"/>
                <a:ea typeface="DFGKyoKaSho-W4" pitchFamily="18" charset="-128"/>
              </a:rPr>
              <a:t>い</a:t>
            </a:r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き</a:t>
            </a:r>
            <a:r>
              <a:rPr lang="ja-JP" altLang="en-US" sz="2400" b="1" dirty="0">
                <a:latin typeface="DFGKyoKaSho-W4" pitchFamily="18" charset="-128"/>
                <a:ea typeface="DFGKyoKaSho-W4" pitchFamily="18" charset="-128"/>
              </a:rPr>
              <a:t>ま</a:t>
            </a:r>
            <a:r>
              <a:rPr lang="ja-JP" altLang="en-US" sz="2400" b="1">
                <a:latin typeface="DFGKyoKaSho-W4" pitchFamily="18" charset="-128"/>
                <a:ea typeface="DFGKyoKaSho-W4" pitchFamily="18" charset="-128"/>
              </a:rPr>
              <a:t>す</a:t>
            </a:r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か。</a:t>
            </a:r>
            <a:endParaRPr lang="ja-JP" altLang="en-US" sz="2400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134150" name="AutoShape 6"/>
          <p:cNvSpPr>
            <a:spLocks noChangeArrowheads="1"/>
          </p:cNvSpPr>
          <p:nvPr/>
        </p:nvSpPr>
        <p:spPr bwMode="auto">
          <a:xfrm>
            <a:off x="6477000" y="1600200"/>
            <a:ext cx="2362200" cy="1752600"/>
          </a:xfrm>
          <a:prstGeom prst="wedgeEllipseCallout">
            <a:avLst>
              <a:gd name="adj1" fmla="val -35930"/>
              <a:gd name="adj2" fmla="val 72472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ja-JP" altLang="en-US" sz="2400" b="1" dirty="0">
                <a:latin typeface="DFGKyoKaSho-W4" pitchFamily="18" charset="-128"/>
                <a:ea typeface="DFGKyoKaSho-W4" pitchFamily="18" charset="-128"/>
              </a:rPr>
              <a:t>いいえ、どこにも</a:t>
            </a:r>
            <a:endParaRPr lang="en-US" altLang="ja-JP" sz="2400" b="1" dirty="0">
              <a:latin typeface="DFGKyoKaSho-W4" pitchFamily="18" charset="-128"/>
              <a:ea typeface="DFGKyoKaSho-W4" pitchFamily="18" charset="-128"/>
            </a:endParaRPr>
          </a:p>
          <a:p>
            <a:pPr algn="ctr"/>
            <a:r>
              <a:rPr lang="ja-JP" altLang="en-US" sz="2400" b="1" dirty="0">
                <a:latin typeface="DFGKyoKaSho-W4" pitchFamily="18" charset="-128"/>
                <a:ea typeface="DFGKyoKaSho-W4" pitchFamily="18" charset="-128"/>
              </a:rPr>
              <a:t>い</a:t>
            </a:r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き</a:t>
            </a:r>
            <a:r>
              <a:rPr lang="ja-JP" altLang="en-US" sz="2400" b="1" dirty="0">
                <a:latin typeface="DFGKyoKaSho-W4" pitchFamily="18" charset="-128"/>
                <a:ea typeface="DFGKyoKaSho-W4" pitchFamily="18" charset="-128"/>
              </a:rPr>
              <a:t>ません。</a:t>
            </a:r>
          </a:p>
        </p:txBody>
      </p:sp>
      <p:sp>
        <p:nvSpPr>
          <p:cNvPr id="134151" name="AutoShape 7"/>
          <p:cNvSpPr>
            <a:spLocks noChangeArrowheads="1"/>
          </p:cNvSpPr>
          <p:nvPr/>
        </p:nvSpPr>
        <p:spPr bwMode="auto">
          <a:xfrm>
            <a:off x="0" y="3352800"/>
            <a:ext cx="2362200" cy="1676400"/>
          </a:xfrm>
          <a:prstGeom prst="wedgeEllipseCallout">
            <a:avLst>
              <a:gd name="adj1" fmla="val 66198"/>
              <a:gd name="adj2" fmla="val 184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ひるご</a:t>
            </a:r>
            <a:r>
              <a:rPr lang="ja-JP" altLang="en-US" sz="2400" b="1" dirty="0">
                <a:latin typeface="DFGKyoKaSho-W4" pitchFamily="18" charset="-128"/>
                <a:ea typeface="DFGKyoKaSho-W4" pitchFamily="18" charset="-128"/>
              </a:rPr>
              <a:t>はんを</a:t>
            </a:r>
            <a:endParaRPr lang="en-US" altLang="ja-JP" sz="2400" b="1" dirty="0">
              <a:latin typeface="DFGKyoKaSho-W4" pitchFamily="18" charset="-128"/>
              <a:ea typeface="DFGKyoKaSho-W4" pitchFamily="18" charset="-128"/>
            </a:endParaRPr>
          </a:p>
          <a:p>
            <a:pPr algn="ctr"/>
            <a:r>
              <a:rPr lang="ja-JP" altLang="en-US" sz="2400" b="1" dirty="0">
                <a:latin typeface="DFGKyoKaSho-W4" pitchFamily="18" charset="-128"/>
                <a:ea typeface="DFGKyoKaSho-W4" pitchFamily="18" charset="-128"/>
              </a:rPr>
              <a:t>た</a:t>
            </a:r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べ</a:t>
            </a:r>
            <a:r>
              <a:rPr lang="ja-JP" altLang="en-US" sz="2400" b="1" dirty="0">
                <a:latin typeface="DFGKyoKaSho-W4" pitchFamily="18" charset="-128"/>
                <a:ea typeface="DFGKyoKaSho-W4" pitchFamily="18" charset="-128"/>
              </a:rPr>
              <a:t>ましたか。</a:t>
            </a:r>
          </a:p>
        </p:txBody>
      </p:sp>
      <p:sp>
        <p:nvSpPr>
          <p:cNvPr id="134152" name="AutoShape 8"/>
          <p:cNvSpPr>
            <a:spLocks noChangeArrowheads="1"/>
          </p:cNvSpPr>
          <p:nvPr/>
        </p:nvSpPr>
        <p:spPr bwMode="auto">
          <a:xfrm>
            <a:off x="7010400" y="3352800"/>
            <a:ext cx="2133600" cy="1600200"/>
          </a:xfrm>
          <a:prstGeom prst="wedgeEllipseCallout">
            <a:avLst>
              <a:gd name="adj1" fmla="val -57102"/>
              <a:gd name="adj2" fmla="val 3291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ja-JP" altLang="en-US" sz="2400" b="1" dirty="0">
                <a:latin typeface="DFGKyoKaSho-W4" pitchFamily="18" charset="-128"/>
                <a:ea typeface="DFGKyoKaSho-W4" pitchFamily="18" charset="-128"/>
              </a:rPr>
              <a:t>いい</a:t>
            </a:r>
            <a:r>
              <a:rPr lang="ja-JP" altLang="en-US" sz="2400" b="1">
                <a:latin typeface="DFGKyoKaSho-W4" pitchFamily="18" charset="-128"/>
                <a:ea typeface="DFGKyoKaSho-W4" pitchFamily="18" charset="-128"/>
              </a:rPr>
              <a:t>え</a:t>
            </a:r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、何も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  <a:p>
            <a:pPr algn="ctr"/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食べませんでした。</a:t>
            </a:r>
            <a:endParaRPr lang="ja-JP" altLang="en-US" sz="2400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134153" name="AutoShape 9"/>
          <p:cNvSpPr>
            <a:spLocks noChangeArrowheads="1"/>
          </p:cNvSpPr>
          <p:nvPr/>
        </p:nvSpPr>
        <p:spPr bwMode="auto">
          <a:xfrm>
            <a:off x="0" y="5029200"/>
            <a:ext cx="2286000" cy="1600200"/>
          </a:xfrm>
          <a:prstGeom prst="wedgeEllipseCallout">
            <a:avLst>
              <a:gd name="adj1" fmla="val 70972"/>
              <a:gd name="adj2" fmla="val -75111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ja-JP" altLang="en-US" sz="2400" b="1" dirty="0">
                <a:latin typeface="DFGKyoKaSho-W4" pitchFamily="18" charset="-128"/>
                <a:ea typeface="DFGKyoKaSho-W4" pitchFamily="18" charset="-128"/>
              </a:rPr>
              <a:t>じゃあ、何か</a:t>
            </a:r>
            <a:endParaRPr lang="en-US" altLang="ja-JP" sz="2400" b="1" dirty="0">
              <a:latin typeface="DFGKyoKaSho-W4" pitchFamily="18" charset="-128"/>
              <a:ea typeface="DFGKyoKaSho-W4" pitchFamily="18" charset="-128"/>
            </a:endParaRPr>
          </a:p>
          <a:p>
            <a:pPr algn="ctr"/>
            <a:r>
              <a:rPr lang="ja-JP" altLang="en-US" sz="2400" b="1" dirty="0">
                <a:latin typeface="DFGKyoKaSho-W4" pitchFamily="18" charset="-128"/>
                <a:ea typeface="DFGKyoKaSho-W4" pitchFamily="18" charset="-128"/>
              </a:rPr>
              <a:t>食べに</a:t>
            </a:r>
            <a:endParaRPr lang="en-US" altLang="ja-JP" sz="2400" b="1" dirty="0">
              <a:latin typeface="DFGKyoKaSho-W4" pitchFamily="18" charset="-128"/>
              <a:ea typeface="DFGKyoKaSho-W4" pitchFamily="18" charset="-128"/>
            </a:endParaRPr>
          </a:p>
          <a:p>
            <a:pPr algn="ctr"/>
            <a:r>
              <a:rPr lang="ja-JP" altLang="en-US" sz="2400" b="1" dirty="0">
                <a:latin typeface="DFGKyoKaSho-W4" pitchFamily="18" charset="-128"/>
                <a:ea typeface="DFGKyoKaSho-W4" pitchFamily="18" charset="-128"/>
              </a:rPr>
              <a:t>行きませ</a:t>
            </a:r>
            <a:r>
              <a:rPr lang="ja-JP" altLang="en-US" sz="2400" b="1">
                <a:latin typeface="DFGKyoKaSho-W4" pitchFamily="18" charset="-128"/>
                <a:ea typeface="DFGKyoKaSho-W4" pitchFamily="18" charset="-128"/>
              </a:rPr>
              <a:t>ん</a:t>
            </a:r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か。</a:t>
            </a:r>
            <a:endParaRPr lang="ja-JP" altLang="en-US" sz="2400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86429" y="1981200"/>
            <a:ext cx="939057" cy="370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63543" y="2133600"/>
            <a:ext cx="1023257" cy="370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27571" y="3788229"/>
            <a:ext cx="511629" cy="370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62743" y="5290457"/>
            <a:ext cx="718457" cy="370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ぶんぽう３</a:t>
            </a:r>
            <a:r>
              <a:rPr kumimoji="0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Question word+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か</a:t>
            </a:r>
            <a:r>
              <a:rPr kumimoji="0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+(P)+affirmative</a:t>
            </a:r>
            <a:br>
              <a:rPr kumimoji="0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          Question word+(P)+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も</a:t>
            </a:r>
            <a:r>
              <a:rPr kumimoji="0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+negative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 animBg="1"/>
      <p:bldP spid="134150" grpId="0" animBg="1"/>
      <p:bldP spid="134151" grpId="0" animBg="1"/>
      <p:bldP spid="134152" grpId="0" animBg="1"/>
      <p:bldP spid="13415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P115 Activity5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0502" y="1598487"/>
            <a:ext cx="6753340" cy="512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ぶんぽう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:Giving reasons using </a:t>
            </a:r>
            <a:r>
              <a:rPr lang="ja-JP" altLang="en-US" sz="2800" smtClean="0"/>
              <a:t>から</a:t>
            </a:r>
            <a:endParaRPr lang="en-US" sz="2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21536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sz="2400" dirty="0" smtClean="0"/>
              <a:t>A. The conjunction </a:t>
            </a:r>
            <a:r>
              <a:rPr lang="ja-JP" altLang="en-US" sz="2400" smtClean="0"/>
              <a:t>から </a:t>
            </a:r>
            <a:r>
              <a:rPr lang="en-US" altLang="ja-JP" sz="2400" dirty="0" smtClean="0"/>
              <a:t>(because) 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6943" y="3701143"/>
            <a:ext cx="81098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mtClean="0"/>
              <a:t>から</a:t>
            </a:r>
            <a:r>
              <a:rPr lang="en-US" altLang="ja-JP" dirty="0" smtClean="0"/>
              <a:t> tends to reflect the speaker’s personal opinion or judgment more than </a:t>
            </a:r>
            <a:r>
              <a:rPr lang="ja-JP" altLang="en-US" smtClean="0"/>
              <a:t>ので</a:t>
            </a:r>
            <a:r>
              <a:rPr lang="en-US" altLang="ja-JP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ja-JP" altLang="en-US" smtClean="0"/>
              <a:t>ので</a:t>
            </a:r>
            <a:r>
              <a:rPr lang="en-US" altLang="ja-JP" dirty="0" smtClean="0"/>
              <a:t> may sound softer and more polite, especially in formal speech.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To explain personal situation, 〜</a:t>
            </a:r>
            <a:r>
              <a:rPr lang="ja-JP" altLang="en-US" smtClean="0"/>
              <a:t>から</a:t>
            </a:r>
            <a:r>
              <a:rPr lang="en-US" altLang="ja-JP" dirty="0" smtClean="0"/>
              <a:t>shouldn’t be used. </a:t>
            </a:r>
          </a:p>
          <a:p>
            <a:r>
              <a:rPr lang="en-US" altLang="ja-JP" dirty="0" smtClean="0"/>
              <a:t>  Use〜</a:t>
            </a:r>
            <a:r>
              <a:rPr lang="ja-JP" altLang="en-US" smtClean="0"/>
              <a:t>ので</a:t>
            </a:r>
            <a:r>
              <a:rPr lang="en-US" altLang="ja-JP" dirty="0" smtClean="0"/>
              <a:t>. (</a:t>
            </a:r>
            <a:r>
              <a:rPr lang="ja-JP" altLang="en-US" smtClean="0"/>
              <a:t>ので </a:t>
            </a:r>
            <a:r>
              <a:rPr lang="en-US" altLang="ja-JP" dirty="0" smtClean="0"/>
              <a:t>is speaker-oriented)</a:t>
            </a:r>
          </a:p>
          <a:p>
            <a:endParaRPr lang="en-US" altLang="ja-JP" dirty="0" smtClean="0"/>
          </a:p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　　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24548"/>
            <a:ext cx="8273667" cy="128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:Giving reasons using </a:t>
            </a:r>
            <a:r>
              <a:rPr lang="ja-JP" altLang="en-US" sz="2800" smtClean="0"/>
              <a:t>から</a:t>
            </a:r>
            <a:endParaRPr lang="en-US" sz="2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5244" y="1592741"/>
            <a:ext cx="6433156" cy="511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u="sng" smtClean="0">
                <a:latin typeface="DFGKyoKaSho-W4" pitchFamily="18" charset="-128"/>
                <a:ea typeface="DFGKyoKaSho-W4" pitchFamily="18" charset="-128"/>
              </a:rPr>
              <a:t>　　　　　　　　　　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、まきの先生の　オフィスに　いきます。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u="sng" smtClean="0">
                <a:latin typeface="DFGKyoKaSho-W4" pitchFamily="18" charset="-128"/>
                <a:ea typeface="DFGKyoKaSho-W4" pitchFamily="18" charset="-128"/>
              </a:rPr>
              <a:t>　　　　　　　　　　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、週末　どこにも　いきませんでした。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u="sng" smtClean="0">
                <a:latin typeface="DFGKyoKaSho-W4" pitchFamily="18" charset="-128"/>
                <a:ea typeface="DFGKyoKaSho-W4" pitchFamily="18" charset="-128"/>
              </a:rPr>
              <a:t>　　　　　　　　　　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、レストランに　いきます。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u="sng" smtClean="0">
                <a:latin typeface="DFGKyoKaSho-W4" pitchFamily="18" charset="-128"/>
                <a:ea typeface="DFGKyoKaSho-W4" pitchFamily="18" charset="-128"/>
              </a:rPr>
              <a:t>　　　　　　　　　　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、日本語を　べんきょうします。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u="sng" smtClean="0">
                <a:latin typeface="DFGKyoKaSho-W4" pitchFamily="18" charset="-128"/>
                <a:ea typeface="DFGKyoKaSho-W4" pitchFamily="18" charset="-128"/>
              </a:rPr>
              <a:t>　　　　　　　　　　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、アルバイトを　します。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u="sng" smtClean="0">
                <a:latin typeface="DFGKyoKaSho-W4" pitchFamily="18" charset="-128"/>
                <a:ea typeface="DFGKyoKaSho-W4" pitchFamily="18" charset="-128"/>
              </a:rPr>
              <a:t>　　　　　　　　　　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、べんきょうを　しません。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endParaRPr lang="en-US" altLang="ja-JP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:Giving reasons using </a:t>
            </a:r>
            <a:r>
              <a:rPr lang="ja-JP" altLang="en-US" sz="2800" smtClean="0"/>
              <a:t>から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P119 Activity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695" y="1648340"/>
            <a:ext cx="6858000" cy="507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かんじ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読んでください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242" y="1600200"/>
            <a:ext cx="2079171" cy="440871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ja-JP" altLang="en-US" sz="4000" b="1" smtClean="0">
                <a:latin typeface="DFPKyoKaSho-W4" pitchFamily="18" charset="-128"/>
                <a:ea typeface="DFPKyoKaSho-W4" pitchFamily="18" charset="-128"/>
              </a:rPr>
              <a:t>食べる</a:t>
            </a:r>
            <a:endParaRPr lang="en-US" altLang="ja-JP" sz="40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4000" b="1" smtClean="0">
                <a:latin typeface="DFPKyoKaSho-W4" pitchFamily="18" charset="-128"/>
                <a:ea typeface="DFPKyoKaSho-W4" pitchFamily="18" charset="-128"/>
              </a:rPr>
              <a:t>読む</a:t>
            </a:r>
            <a:endParaRPr lang="en-US" altLang="ja-JP" sz="40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4000" b="1" smtClean="0">
                <a:latin typeface="DFPKyoKaSho-W4" pitchFamily="18" charset="-128"/>
                <a:ea typeface="DFPKyoKaSho-W4" pitchFamily="18" charset="-128"/>
              </a:rPr>
              <a:t>書く</a:t>
            </a:r>
            <a:endParaRPr lang="en-US" altLang="ja-JP" sz="40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4000" b="1" smtClean="0">
                <a:latin typeface="DFPKyoKaSho-W4" pitchFamily="18" charset="-128"/>
                <a:ea typeface="DFPKyoKaSho-W4" pitchFamily="18" charset="-128"/>
              </a:rPr>
              <a:t>話す</a:t>
            </a:r>
            <a:endParaRPr lang="en-US" altLang="ja-JP" sz="40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4000" b="1" smtClean="0">
                <a:latin typeface="DFPKyoKaSho-W4" pitchFamily="18" charset="-128"/>
                <a:ea typeface="DFPKyoKaSho-W4" pitchFamily="18" charset="-128"/>
              </a:rPr>
              <a:t>会う</a:t>
            </a:r>
            <a:endParaRPr lang="en-US" altLang="ja-JP" sz="40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4000" b="1" smtClean="0">
                <a:latin typeface="DFPKyoKaSho-W4" pitchFamily="18" charset="-128"/>
                <a:ea typeface="DFPKyoKaSho-W4" pitchFamily="18" charset="-128"/>
              </a:rPr>
              <a:t>起きる</a:t>
            </a:r>
            <a:endParaRPr lang="en-US" altLang="ja-JP" sz="40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68484" y="1600200"/>
            <a:ext cx="2079171" cy="4408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4000" b="1" smtClean="0">
                <a:latin typeface="DFPKyoKaSho-W4" pitchFamily="18" charset="-128"/>
                <a:ea typeface="DFPKyoKaSho-W4" pitchFamily="18" charset="-128"/>
              </a:rPr>
              <a:t>寝る</a:t>
            </a:r>
            <a:endParaRPr lang="en-US" altLang="ja-JP" sz="40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ja-JP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来る</a:t>
            </a:r>
            <a:endParaRPr kumimoji="0" lang="en-US" altLang="ja-JP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4000" b="1" smtClean="0">
                <a:latin typeface="DFPKyoKaSho-W4" pitchFamily="18" charset="-128"/>
                <a:ea typeface="DFPKyoKaSho-W4" pitchFamily="18" charset="-128"/>
              </a:rPr>
              <a:t>作る</a:t>
            </a:r>
            <a:endParaRPr lang="en-US" altLang="ja-JP" sz="40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ja-JP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聞く</a:t>
            </a:r>
            <a:endParaRPr kumimoji="0" lang="en-US" altLang="ja-JP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4000" b="1" smtClean="0">
                <a:latin typeface="DFPKyoKaSho-W4" pitchFamily="18" charset="-128"/>
                <a:ea typeface="DFPKyoKaSho-W4" pitchFamily="18" charset="-128"/>
              </a:rPr>
              <a:t>見る</a:t>
            </a:r>
            <a:endParaRPr lang="en-US" altLang="ja-JP" sz="40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4000" b="1" smtClean="0">
                <a:latin typeface="DFPKyoKaSho-W4" pitchFamily="18" charset="-128"/>
                <a:ea typeface="DFPKyoKaSho-W4" pitchFamily="18" charset="-128"/>
              </a:rPr>
              <a:t>入る</a:t>
            </a:r>
            <a:endParaRPr lang="en-US" altLang="ja-JP" sz="40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37513" y="1600200"/>
            <a:ext cx="2079171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4000" b="1" smtClean="0">
                <a:latin typeface="DFPKyoKaSho-W4" pitchFamily="18" charset="-128"/>
                <a:ea typeface="DFPKyoKaSho-W4" pitchFamily="18" charset="-128"/>
              </a:rPr>
              <a:t>飲む</a:t>
            </a:r>
            <a:endParaRPr lang="en-US" altLang="ja-JP" sz="40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4000" b="1" smtClean="0">
                <a:latin typeface="DFPKyoKaSho-W4" pitchFamily="18" charset="-128"/>
                <a:ea typeface="DFPKyoKaSho-W4" pitchFamily="18" charset="-128"/>
              </a:rPr>
              <a:t>買う</a:t>
            </a:r>
            <a:endParaRPr lang="en-US" altLang="ja-JP" sz="40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4000" b="1" smtClean="0">
                <a:latin typeface="DFPKyoKaSho-W4" pitchFamily="18" charset="-128"/>
                <a:ea typeface="DFPKyoKaSho-W4" pitchFamily="18" charset="-128"/>
              </a:rPr>
              <a:t>帰る</a:t>
            </a:r>
            <a:endParaRPr lang="en-US" altLang="ja-JP" sz="40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4000" b="1" smtClean="0">
                <a:latin typeface="DFPKyoKaSho-W4" pitchFamily="18" charset="-128"/>
                <a:ea typeface="DFPKyoKaSho-W4" pitchFamily="18" charset="-128"/>
              </a:rPr>
              <a:t>出る</a:t>
            </a:r>
            <a:endParaRPr lang="en-US" altLang="ja-JP" sz="40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4000" b="1" smtClean="0">
                <a:latin typeface="DFPKyoKaSho-W4" pitchFamily="18" charset="-128"/>
                <a:ea typeface="DFPKyoKaSho-W4" pitchFamily="18" charset="-128"/>
              </a:rPr>
              <a:t>行</a:t>
            </a:r>
            <a:r>
              <a:rPr lang="ja-JP" altLang="en-US" sz="4000" b="1" dirty="0" smtClean="0">
                <a:latin typeface="DFPKyoKaSho-W4" pitchFamily="18" charset="-128"/>
                <a:ea typeface="DFPKyoKaSho-W4" pitchFamily="18" charset="-128"/>
              </a:rPr>
              <a:t>く</a:t>
            </a:r>
            <a:endParaRPr lang="en-US" altLang="ja-JP" sz="40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友だちと　よく　ニューヨークに　行きます。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学食で　ひるごはんを　よく　食べます。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ペンパルに　日本語で　メイルを　書きます。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新聞を　あまり　読みません。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ふゆ休みに　うちに　帰りました。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毎あさ　ミルクを　飲みます。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読んでください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い（く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コウ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来年、日本に行きます。　ぎん行があります。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ik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873997"/>
            <a:ext cx="4126516" cy="3094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く（る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ライ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いつアメリカに来ますか。来週は来ない。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kur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68912" y="1107461"/>
            <a:ext cx="3865037" cy="2898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かえ（る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たいてい七時にうちに帰ります。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kaer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9999" y="1142999"/>
            <a:ext cx="4128937" cy="3096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ぶんぽう３</a:t>
            </a:r>
            <a:r>
              <a:rPr lang="en-US" altLang="ja-JP" sz="2800" dirty="0" smtClean="0"/>
              <a:t>:Question word+</a:t>
            </a:r>
            <a:r>
              <a:rPr lang="ja-JP" altLang="en-US" sz="2800" smtClean="0"/>
              <a:t>か</a:t>
            </a:r>
            <a:r>
              <a:rPr lang="en-US" altLang="ja-JP" sz="2800" dirty="0" smtClean="0"/>
              <a:t>+(P)+affirmative</a:t>
            </a:r>
            <a:endParaRPr lang="en-US" sz="2800" dirty="0"/>
          </a:p>
        </p:txBody>
      </p:sp>
      <p:sp>
        <p:nvSpPr>
          <p:cNvPr id="11" name="Rectangle 3"/>
          <p:cNvSpPr txBox="1">
            <a:spLocks/>
          </p:cNvSpPr>
          <p:nvPr/>
        </p:nvSpPr>
        <p:spPr>
          <a:xfrm>
            <a:off x="214313" y="1524000"/>
            <a:ext cx="8429625" cy="27867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you went to the movie with your friend, you felt a little thirsty.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altLang="ja-JP" sz="32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ja-JP" altLang="en-US" sz="3200" b="1" smtClean="0">
                <a:latin typeface="DFPKyoKaSho-W4" pitchFamily="18" charset="-128"/>
                <a:ea typeface="DFPKyoKaSho-W4" pitchFamily="18" charset="-128"/>
              </a:rPr>
              <a:t>Ｘ</a:t>
            </a:r>
            <a:r>
              <a:rPr kumimoji="0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: 〜</a:t>
            </a:r>
            <a:r>
              <a:rPr kumimoji="0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さん、</a:t>
            </a:r>
            <a:r>
              <a:rPr kumimoji="0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609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何</a:t>
            </a:r>
            <a:r>
              <a:rPr kumimoji="0" lang="ja-JP" altLang="en-US" sz="3200" b="1" i="0" u="sng" strike="noStrike" kern="1200" cap="none" spc="0" normalizeH="0" baseline="0" noProof="0" smtClean="0">
                <a:ln>
                  <a:noFill/>
                </a:ln>
                <a:solidFill>
                  <a:srgbClr val="FF0609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か</a:t>
            </a:r>
            <a:r>
              <a:rPr kumimoji="0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飲みませんか。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ja-JP" altLang="en-US" sz="3200" b="1" smtClean="0">
                <a:latin typeface="DFPKyoKaSho-W4" pitchFamily="18" charset="-128"/>
                <a:ea typeface="DFPKyoKaSho-W4" pitchFamily="18" charset="-128"/>
              </a:rPr>
              <a:t>Ｙ</a:t>
            </a:r>
            <a:r>
              <a:rPr kumimoji="0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：ええ、いいですよ。</a:t>
            </a:r>
            <a:endParaRPr kumimoji="0" lang="en-U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ja-JP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421" y="2132359"/>
            <a:ext cx="8096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76399" y="2599024"/>
            <a:ext cx="2536371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 Word + 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か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たべ（る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ショク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あさごはんを食べてください。　学食で食べます。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aber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9999" y="1153085"/>
            <a:ext cx="4013201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の（む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ビールを二本飲みました。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nom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1181100"/>
            <a:ext cx="40132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み（る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えいがを見に行きませんか。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mir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1143000"/>
            <a:ext cx="40132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き（く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ブン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ラジオを聞く。　新聞を読む。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kik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1181100"/>
            <a:ext cx="40132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よ（む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本を読むのが好きです。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yom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742" y="1344752"/>
            <a:ext cx="3854458" cy="2890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か（く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てがみをあまり書きません。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kak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88467" y="1098123"/>
            <a:ext cx="3964648" cy="2973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はな（す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ワ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友だちと日本語で話すのが好きです。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会話のれんしゅう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(practice)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をします。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hanas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1111287"/>
            <a:ext cx="4081380" cy="3061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ぶんぽう３</a:t>
            </a:r>
            <a:r>
              <a:rPr lang="en-US" altLang="ja-JP" sz="2800" dirty="0" smtClean="0"/>
              <a:t>:Question word+</a:t>
            </a:r>
            <a:r>
              <a:rPr lang="ja-JP" altLang="en-US" sz="2800" smtClean="0"/>
              <a:t>か</a:t>
            </a:r>
            <a:r>
              <a:rPr lang="en-US" altLang="ja-JP" sz="2800" dirty="0" smtClean="0"/>
              <a:t>+(P)+affirmative</a:t>
            </a:r>
            <a:endParaRPr lang="en-US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74847"/>
            <a:ext cx="8721536" cy="224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4913" y="2198914"/>
            <a:ext cx="2536371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 Word + 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か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8720" y="3108960"/>
            <a:ext cx="3113314" cy="32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6543" y="3561804"/>
            <a:ext cx="3113314" cy="32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86543" y="4045131"/>
            <a:ext cx="3113314" cy="32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86543" y="4480560"/>
            <a:ext cx="3113314" cy="32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468084" y="1862198"/>
            <a:ext cx="5040541" cy="1001486"/>
          </a:xfrm>
          <a:solidFill>
            <a:srgbClr val="CCFFFF"/>
          </a:solid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は、も、に</a:t>
            </a:r>
            <a:r>
              <a:rPr lang="en-US" altLang="ja-JP" sz="2000" dirty="0" smtClean="0"/>
              <a:t>(time)</a:t>
            </a:r>
            <a:r>
              <a:rPr lang="ja-JP" altLang="en-US" sz="2000" smtClean="0"/>
              <a:t>：</a:t>
            </a:r>
            <a:r>
              <a:rPr lang="en-US" altLang="ja-JP" sz="2000" dirty="0" smtClean="0"/>
              <a:t>deleted</a:t>
            </a:r>
          </a:p>
          <a:p>
            <a:pPr>
              <a:lnSpc>
                <a:spcPct val="90000"/>
              </a:lnSpc>
            </a:pP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が、を</a:t>
            </a:r>
            <a:r>
              <a:rPr lang="ja-JP" altLang="en-US" sz="2000" smtClean="0"/>
              <a:t>：</a:t>
            </a:r>
            <a:r>
              <a:rPr lang="en-US" altLang="ja-JP" sz="2000" dirty="0" smtClean="0"/>
              <a:t>usually deleted</a:t>
            </a:r>
          </a:p>
          <a:p>
            <a:pPr>
              <a:lnSpc>
                <a:spcPct val="90000"/>
              </a:lnSpc>
            </a:pPr>
            <a:r>
              <a:rPr lang="en-US" altLang="ja-JP" sz="2000" dirty="0" smtClean="0"/>
              <a:t>The other particles are added after QW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か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57200" y="3048000"/>
            <a:ext cx="8664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eaLnBrk="0" hangingPunct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</a:pP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だれか</a:t>
            </a:r>
            <a:r>
              <a:rPr lang="en-US" altLang="ja-JP" sz="2800" b="1" dirty="0">
                <a:latin typeface="DFPKyoKaSho-W4" pitchFamily="18" charset="-128"/>
                <a:ea typeface="DFPKyoKaSho-W4" pitchFamily="18" charset="-128"/>
              </a:rPr>
              <a:t>(</a:t>
            </a: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)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 来</a:t>
            </a: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ました。</a:t>
            </a:r>
          </a:p>
          <a:p>
            <a:pPr marL="319088" indent="-319088" eaLnBrk="0" hangingPunct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</a:pP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何か</a:t>
            </a:r>
            <a:r>
              <a:rPr lang="en-US" altLang="ja-JP" sz="2800" b="1" dirty="0">
                <a:latin typeface="DFPKyoKaSho-W4" pitchFamily="18" charset="-128"/>
                <a:ea typeface="DFPKyoKaSho-W4" pitchFamily="18" charset="-128"/>
              </a:rPr>
              <a:t>(</a:t>
            </a: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を</a:t>
            </a: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)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　 食</a:t>
            </a: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べます。</a:t>
            </a:r>
          </a:p>
          <a:p>
            <a:pPr marL="319088" indent="-319088" eaLnBrk="0" hangingPunct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</a:pP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いつ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か　　　帰</a:t>
            </a: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ります。</a:t>
            </a:r>
            <a:r>
              <a:rPr lang="en-US" altLang="ja-JP" sz="2000" b="1" dirty="0">
                <a:latin typeface="DFPKyoKaSho-W4" pitchFamily="18" charset="-128"/>
                <a:ea typeface="DFPKyoKaSho-W4" pitchFamily="18" charset="-128"/>
              </a:rPr>
              <a:t>(with </a:t>
            </a:r>
            <a:r>
              <a:rPr lang="ja-JP" altLang="en-US" sz="2000" b="1">
                <a:latin typeface="DFPKyoKaSho-W4" pitchFamily="18" charset="-128"/>
                <a:ea typeface="DFPKyoKaSho-W4" pitchFamily="18" charset="-128"/>
              </a:rPr>
              <a:t>いつ、</a:t>
            </a:r>
            <a:r>
              <a:rPr lang="en-US" altLang="ja-JP" sz="2000" b="1" dirty="0">
                <a:latin typeface="DFPKyoKaSho-W4" pitchFamily="18" charset="-128"/>
                <a:ea typeface="DFPKyoKaSho-W4" pitchFamily="18" charset="-128"/>
              </a:rPr>
              <a:t>time</a:t>
            </a:r>
            <a:r>
              <a:rPr lang="ja-JP" altLang="en-US" sz="2000" b="1">
                <a:latin typeface="DFPKyoKaSho-W4" pitchFamily="18" charset="-128"/>
                <a:ea typeface="DFPKyoKaSho-W4" pitchFamily="18" charset="-128"/>
              </a:rPr>
              <a:t>に </a:t>
            </a:r>
            <a:r>
              <a:rPr lang="en-US" altLang="ja-JP" sz="2000" b="1" dirty="0">
                <a:latin typeface="DFPKyoKaSho-W4" pitchFamily="18" charset="-128"/>
                <a:ea typeface="DFPKyoKaSho-W4" pitchFamily="18" charset="-128"/>
              </a:rPr>
              <a:t>is not used)</a:t>
            </a:r>
          </a:p>
          <a:p>
            <a:pPr marL="319088" indent="-319088" eaLnBrk="0" hangingPunct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</a:pP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どこか</a:t>
            </a:r>
            <a:r>
              <a:rPr lang="ja-JP" altLang="en-US" sz="2800" b="1" smtClean="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に　　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行</a:t>
            </a: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きました。</a:t>
            </a:r>
          </a:p>
          <a:p>
            <a:pPr marL="319088" indent="-319088" eaLnBrk="0" hangingPunct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</a:pP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どこか</a:t>
            </a:r>
            <a:r>
              <a:rPr lang="ja-JP" altLang="en-US" sz="2800" b="1" smtClean="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で　　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会</a:t>
            </a: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いました。</a:t>
            </a:r>
          </a:p>
          <a:p>
            <a:pPr marL="319088" indent="-319088" eaLnBrk="0" hangingPunct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</a:pP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何か</a:t>
            </a:r>
            <a:r>
              <a:rPr lang="ja-JP" altLang="en-US" sz="2800" b="1" smtClean="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に　　　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入</a:t>
            </a: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れます。</a:t>
            </a:r>
          </a:p>
          <a:p>
            <a:pPr marL="319088" indent="-319088" eaLnBrk="0" hangingPunct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</a:pP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何か</a:t>
            </a:r>
            <a:r>
              <a:rPr lang="ja-JP" altLang="en-US" sz="2800" b="1" smtClean="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を　　　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入</a:t>
            </a: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れます。</a:t>
            </a: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6941910" y="5734050"/>
            <a:ext cx="576263" cy="504825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/>
              <a:t>?</a:t>
            </a:r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 rot="-481983">
            <a:off x="6652985" y="5373688"/>
            <a:ext cx="642938" cy="715962"/>
          </a:xfrm>
          <a:custGeom>
            <a:avLst/>
            <a:gdLst>
              <a:gd name="T0" fmla="*/ 321439 w 21600"/>
              <a:gd name="T1" fmla="*/ 0 h 21600"/>
              <a:gd name="T2" fmla="*/ 80367 w 21600"/>
              <a:gd name="T3" fmla="*/ 357981 h 21600"/>
              <a:gd name="T4" fmla="*/ 321439 w 21600"/>
              <a:gd name="T5" fmla="*/ 178991 h 21600"/>
              <a:gd name="T6" fmla="*/ 723305 w 21600"/>
              <a:gd name="T7" fmla="*/ 357981 h 21600"/>
              <a:gd name="T8" fmla="*/ 562571 w 21600"/>
              <a:gd name="T9" fmla="*/ 536971 h 21600"/>
              <a:gd name="T10" fmla="*/ 401836 w 21600"/>
              <a:gd name="T11" fmla="*/ 35798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5940425" y="6173923"/>
            <a:ext cx="576262" cy="504825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ja-JP"/>
          </a:p>
        </p:txBody>
      </p:sp>
      <p:sp>
        <p:nvSpPr>
          <p:cNvPr id="18447" name="AutoShape 15"/>
          <p:cNvSpPr>
            <a:spLocks noChangeArrowheads="1"/>
          </p:cNvSpPr>
          <p:nvPr/>
        </p:nvSpPr>
        <p:spPr bwMode="auto">
          <a:xfrm rot="-481983">
            <a:off x="5586412" y="5696086"/>
            <a:ext cx="642938" cy="720725"/>
          </a:xfrm>
          <a:custGeom>
            <a:avLst/>
            <a:gdLst>
              <a:gd name="T0" fmla="*/ 321439 w 21600"/>
              <a:gd name="T1" fmla="*/ 0 h 21600"/>
              <a:gd name="T2" fmla="*/ 80367 w 21600"/>
              <a:gd name="T3" fmla="*/ 360363 h 21600"/>
              <a:gd name="T4" fmla="*/ 321439 w 21600"/>
              <a:gd name="T5" fmla="*/ 180181 h 21600"/>
              <a:gd name="T6" fmla="*/ 723305 w 21600"/>
              <a:gd name="T7" fmla="*/ 360363 h 21600"/>
              <a:gd name="T8" fmla="*/ 562571 w 21600"/>
              <a:gd name="T9" fmla="*/ 540544 h 21600"/>
              <a:gd name="T10" fmla="*/ 401836 w 21600"/>
              <a:gd name="T11" fmla="*/ 36036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18448" name="Oval 16"/>
          <p:cNvSpPr>
            <a:spLocks noChangeArrowheads="1"/>
          </p:cNvSpPr>
          <p:nvPr/>
        </p:nvSpPr>
        <p:spPr bwMode="auto">
          <a:xfrm>
            <a:off x="5508625" y="5697673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/>
              <a:t>？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ぶんぽう３</a:t>
            </a:r>
            <a:r>
              <a:rPr lang="en-US" altLang="ja-JP" sz="2800" dirty="0" smtClean="0"/>
              <a:t>:Question word+</a:t>
            </a:r>
            <a:r>
              <a:rPr lang="ja-JP" altLang="en-US" sz="2800" smtClean="0"/>
              <a:t>か</a:t>
            </a:r>
            <a:r>
              <a:rPr lang="en-US" altLang="ja-JP" sz="2800" dirty="0" smtClean="0"/>
              <a:t>+(P)+affirmative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68084" y="1462088"/>
            <a:ext cx="3037116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 Word + 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か</a:t>
            </a:r>
            <a:r>
              <a:rPr lang="en-US" sz="2000" dirty="0" smtClean="0"/>
              <a:t>+ (P)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　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895600" y="1462088"/>
            <a:ext cx="402771" cy="40011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31171" y="3048000"/>
            <a:ext cx="1824944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Someone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822960" y="3566160"/>
            <a:ext cx="1824944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Something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831171" y="4000620"/>
            <a:ext cx="1824944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Someday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831171" y="4539343"/>
            <a:ext cx="1824944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Somewhere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831171" y="5029200"/>
            <a:ext cx="1824944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Somewhere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831171" y="5497618"/>
            <a:ext cx="1824944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Something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831171" y="5973868"/>
            <a:ext cx="1824944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Someting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457200" y="1850571"/>
            <a:ext cx="8077200" cy="677182"/>
          </a:xfrm>
          <a:solidFill>
            <a:srgbClr val="CCFFFF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ja-JP" sz="2000" dirty="0" smtClean="0"/>
              <a:t>When QW</a:t>
            </a:r>
            <a:r>
              <a:rPr lang="ja-JP" altLang="en-US" sz="2000" smtClean="0"/>
              <a:t>か </a:t>
            </a:r>
            <a:r>
              <a:rPr lang="en-US" altLang="ja-JP" sz="2000" dirty="0" smtClean="0"/>
              <a:t>is used in a question, it is a </a:t>
            </a:r>
            <a:r>
              <a:rPr lang="en-US" altLang="ja-JP" sz="2000" dirty="0" smtClean="0">
                <a:solidFill>
                  <a:srgbClr val="FF0609"/>
                </a:solidFill>
              </a:rPr>
              <a:t>yes/no question</a:t>
            </a:r>
            <a:r>
              <a:rPr lang="en-US" altLang="ja-JP" sz="2000" dirty="0" smtClean="0"/>
              <a:t>, although it looks like a QW question.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28599" y="2667000"/>
            <a:ext cx="913573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eaLnBrk="0" hangingPunct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</a:pPr>
            <a:r>
              <a:rPr lang="ja-JP" altLang="en-US" sz="2900" b="1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何か</a:t>
            </a:r>
            <a:r>
              <a:rPr lang="ja-JP" altLang="en-US" sz="2900" b="1">
                <a:latin typeface="DFPKyoKaSho-W4" pitchFamily="18" charset="-128"/>
                <a:ea typeface="DFPKyoKaSho-W4" pitchFamily="18" charset="-128"/>
              </a:rPr>
              <a:t>飲みますか。→</a:t>
            </a:r>
            <a:r>
              <a:rPr lang="ja-JP" altLang="en-US" sz="2900" b="1" u="sng">
                <a:latin typeface="DFPKyoKaSho-W4" pitchFamily="18" charset="-128"/>
                <a:ea typeface="DFPKyoKaSho-W4" pitchFamily="18" charset="-128"/>
              </a:rPr>
              <a:t>はい</a:t>
            </a:r>
            <a:r>
              <a:rPr lang="ja-JP" altLang="en-US" sz="2900" b="1">
                <a:latin typeface="DFPKyoKaSho-W4" pitchFamily="18" charset="-128"/>
                <a:ea typeface="DFPKyoKaSho-W4" pitchFamily="18" charset="-128"/>
              </a:rPr>
              <a:t>、いいですね。</a:t>
            </a:r>
          </a:p>
          <a:p>
            <a:pPr marL="319088" indent="-319088" eaLnBrk="0" hangingPunct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</a:pPr>
            <a:r>
              <a:rPr lang="ja-JP" altLang="en-US" sz="2900" b="1">
                <a:solidFill>
                  <a:srgbClr val="0D21FF"/>
                </a:solidFill>
                <a:latin typeface="DFPKyoKaSho-W4" pitchFamily="18" charset="-128"/>
                <a:ea typeface="DFPKyoKaSho-W4" pitchFamily="18" charset="-128"/>
              </a:rPr>
              <a:t>何を</a:t>
            </a:r>
            <a:r>
              <a:rPr lang="ja-JP" altLang="en-US" sz="2900" b="1">
                <a:latin typeface="DFPKyoKaSho-W4" pitchFamily="18" charset="-128"/>
                <a:ea typeface="DFPKyoKaSho-W4" pitchFamily="18" charset="-128"/>
              </a:rPr>
              <a:t>飲みますか。→コーヒーを飲みます。</a:t>
            </a:r>
          </a:p>
          <a:p>
            <a:pPr marL="319088" indent="-319088" eaLnBrk="0" hangingPunct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</a:pPr>
            <a:r>
              <a:rPr lang="ja-JP" altLang="en-US" sz="2900" b="1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いつか</a:t>
            </a:r>
            <a:r>
              <a:rPr lang="ja-JP" altLang="en-US" sz="2900" b="1">
                <a:latin typeface="DFPKyoKaSho-W4" pitchFamily="18" charset="-128"/>
                <a:ea typeface="DFPKyoKaSho-W4" pitchFamily="18" charset="-128"/>
              </a:rPr>
              <a:t>日本に行きますか。→</a:t>
            </a:r>
            <a:r>
              <a:rPr lang="ja-JP" altLang="en-US" sz="2900" b="1" u="sng">
                <a:latin typeface="DFPKyoKaSho-W4" pitchFamily="18" charset="-128"/>
                <a:ea typeface="DFPKyoKaSho-W4" pitchFamily="18" charset="-128"/>
              </a:rPr>
              <a:t>ええ</a:t>
            </a:r>
            <a:r>
              <a:rPr lang="ja-JP" altLang="en-US" sz="2900" b="1">
                <a:latin typeface="DFPKyoKaSho-W4" pitchFamily="18" charset="-128"/>
                <a:ea typeface="DFPKyoKaSho-W4" pitchFamily="18" charset="-128"/>
              </a:rPr>
              <a:t>、行きます。</a:t>
            </a:r>
          </a:p>
          <a:p>
            <a:pPr marL="319088" indent="-319088" eaLnBrk="0" hangingPunct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</a:pPr>
            <a:r>
              <a:rPr lang="ja-JP" altLang="en-US" sz="2900" b="1">
                <a:solidFill>
                  <a:srgbClr val="0D21FF"/>
                </a:solidFill>
                <a:latin typeface="DFPKyoKaSho-W4" pitchFamily="18" charset="-128"/>
                <a:ea typeface="DFPKyoKaSho-W4" pitchFamily="18" charset="-128"/>
              </a:rPr>
              <a:t>いつ</a:t>
            </a:r>
            <a:r>
              <a:rPr lang="ja-JP" altLang="en-US" sz="2900" b="1">
                <a:latin typeface="DFPKyoKaSho-W4" pitchFamily="18" charset="-128"/>
                <a:ea typeface="DFPKyoKaSho-W4" pitchFamily="18" charset="-128"/>
              </a:rPr>
              <a:t>日本に行きますか。→６月に行きます。</a:t>
            </a:r>
          </a:p>
          <a:p>
            <a:pPr marL="319088" indent="-319088" eaLnBrk="0" hangingPunct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</a:pPr>
            <a:r>
              <a:rPr lang="ja-JP" altLang="en-US" sz="2900" b="1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どこかで</a:t>
            </a:r>
            <a:r>
              <a:rPr lang="ja-JP" altLang="en-US" sz="2900" b="1">
                <a:latin typeface="DFPKyoKaSho-W4" pitchFamily="18" charset="-128"/>
                <a:ea typeface="DFPKyoKaSho-W4" pitchFamily="18" charset="-128"/>
              </a:rPr>
              <a:t>会いましたか。→</a:t>
            </a:r>
            <a:r>
              <a:rPr lang="ja-JP" altLang="en-US" sz="2900" b="1" u="sng">
                <a:latin typeface="DFPKyoKaSho-W4" pitchFamily="18" charset="-128"/>
                <a:ea typeface="DFPKyoKaSho-W4" pitchFamily="18" charset="-128"/>
              </a:rPr>
              <a:t>ええ</a:t>
            </a:r>
            <a:r>
              <a:rPr lang="ja-JP" altLang="en-US" sz="2900" b="1">
                <a:latin typeface="DFPKyoKaSho-W4" pitchFamily="18" charset="-128"/>
                <a:ea typeface="DFPKyoKaSho-W4" pitchFamily="18" charset="-128"/>
              </a:rPr>
              <a:t>、会いましたよ。</a:t>
            </a:r>
          </a:p>
          <a:p>
            <a:pPr marL="319088" indent="-319088" eaLnBrk="0" hangingPunct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</a:pPr>
            <a:r>
              <a:rPr lang="ja-JP" altLang="en-US" sz="2900" b="1">
                <a:solidFill>
                  <a:srgbClr val="0D21FF"/>
                </a:solidFill>
                <a:latin typeface="DFPKyoKaSho-W4" pitchFamily="18" charset="-128"/>
                <a:ea typeface="DFPKyoKaSho-W4" pitchFamily="18" charset="-128"/>
              </a:rPr>
              <a:t>どこで</a:t>
            </a:r>
            <a:r>
              <a:rPr lang="ja-JP" altLang="en-US" sz="2900" b="1">
                <a:latin typeface="DFPKyoKaSho-W4" pitchFamily="18" charset="-128"/>
                <a:ea typeface="DFPKyoKaSho-W4" pitchFamily="18" charset="-128"/>
              </a:rPr>
              <a:t>会いましたか。→フリストで会いましたよ。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3954008" y="2667000"/>
            <a:ext cx="5061403" cy="433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ja-JP"/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954008" y="3154680"/>
            <a:ext cx="5061404" cy="433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ja-JP"/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5486400" y="3657600"/>
            <a:ext cx="3529013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ja-JP"/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5158921" y="4149725"/>
            <a:ext cx="3856491" cy="433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ja-JP"/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5120640" y="4652963"/>
            <a:ext cx="3894772" cy="433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ja-JP"/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4654868" y="5086350"/>
            <a:ext cx="4260532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ja-JP"/>
          </a:p>
        </p:txBody>
      </p:sp>
      <p:sp>
        <p:nvSpPr>
          <p:cNvPr id="11" name="TextBox 10"/>
          <p:cNvSpPr txBox="1"/>
          <p:nvPr/>
        </p:nvSpPr>
        <p:spPr>
          <a:xfrm>
            <a:off x="457200" y="1450461"/>
            <a:ext cx="1524003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in questions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　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ぶんぽう３</a:t>
            </a:r>
            <a:r>
              <a:rPr lang="en-US" altLang="ja-JP" sz="2800" dirty="0" smtClean="0"/>
              <a:t>:Question word+</a:t>
            </a:r>
            <a:r>
              <a:rPr lang="ja-JP" altLang="en-US" sz="2800" smtClean="0"/>
              <a:t>か</a:t>
            </a:r>
            <a:r>
              <a:rPr lang="en-US" altLang="ja-JP" sz="2800" dirty="0" smtClean="0"/>
              <a:t>+(P)+affirmative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build="p"/>
      <p:bldP spid="98309" grpId="0" uiExpand="1" animBg="1"/>
      <p:bldP spid="98310" grpId="0" uiExpand="1" animBg="1"/>
      <p:bldP spid="98311" grpId="0" uiExpand="1" animBg="1"/>
      <p:bldP spid="98312" grpId="0" uiExpand="1" animBg="1"/>
      <p:bldP spid="98313" grpId="0" uiExpand="1" animBg="1"/>
      <p:bldP spid="983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80114"/>
            <a:ext cx="8686800" cy="2405743"/>
          </a:xfrm>
        </p:spPr>
        <p:txBody>
          <a:bodyPr>
            <a:normAutofit/>
          </a:bodyPr>
          <a:lstStyle/>
          <a:p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今日の　あさ、　何か　たべましたか。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週末、どこかに　いきますか。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こんばん、だれかと　あいますか。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ふゆ休みに　どこかへ　いきましたか。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pPr>
              <a:buNone/>
            </a:pP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ぶんぽう３</a:t>
            </a:r>
            <a:r>
              <a:rPr lang="en-US" altLang="ja-JP" sz="2800" dirty="0" smtClean="0"/>
              <a:t>:Question word+</a:t>
            </a:r>
            <a:r>
              <a:rPr lang="ja-JP" altLang="en-US" sz="2800" smtClean="0"/>
              <a:t>か</a:t>
            </a:r>
            <a:r>
              <a:rPr lang="en-US" altLang="ja-JP" sz="2800" dirty="0" smtClean="0"/>
              <a:t>+(P)+affirmative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22424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ja-JP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今日の　あさ　何か　たべましたか。</a:t>
            </a:r>
            <a:endParaRPr kumimoji="0" lang="en-US" altLang="ja-JP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ja-JP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いいえ、たべませんでした。</a:t>
            </a:r>
            <a:endParaRPr kumimoji="0" lang="en-US" altLang="ja-JP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ja-JP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ええ、たべました。</a:t>
            </a:r>
            <a:endParaRPr kumimoji="0" lang="en-US" altLang="ja-JP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DFPKyoKaSho-W4" pitchFamily="18" charset="-128"/>
                <a:cs typeface="+mn-cs"/>
              </a:rPr>
              <a:t>Follow-up questions</a:t>
            </a:r>
            <a:r>
              <a:rPr kumimoji="0" lang="ja-JP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DFPKyoKaSho-W4" pitchFamily="18" charset="-128"/>
                <a:cs typeface="+mn-cs"/>
              </a:rPr>
              <a:t>　</a:t>
            </a:r>
            <a:r>
              <a:rPr kumimoji="0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ex. </a:t>
            </a:r>
            <a:r>
              <a:rPr kumimoji="0" lang="ja-JP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どこで　たべましたか。</a:t>
            </a:r>
            <a:endParaRPr kumimoji="0" lang="en-US" altLang="ja-JP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     </a:t>
            </a:r>
            <a:r>
              <a:rPr kumimoji="0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	</a:t>
            </a:r>
            <a:r>
              <a:rPr kumimoji="0" lang="ja-JP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		</a:t>
            </a:r>
            <a:r>
              <a:rPr kumimoji="0" lang="ja-JP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　</a:t>
            </a:r>
            <a:r>
              <a:rPr kumimoji="0" lang="en-US" altLang="ja-JP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      </a:t>
            </a:r>
            <a:r>
              <a:rPr kumimoji="0" lang="ja-JP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何を　たべましたか。</a:t>
            </a:r>
            <a:endParaRPr kumimoji="0" lang="en-US" altLang="ja-JP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P114 Activity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012" y="1599813"/>
            <a:ext cx="8078820" cy="475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ぶんぽう３</a:t>
            </a:r>
            <a:r>
              <a:rPr lang="en-US" altLang="ja-JP" sz="2800" dirty="0" smtClean="0"/>
              <a:t>:Question word+</a:t>
            </a:r>
            <a:r>
              <a:rPr lang="ja-JP" altLang="en-US" sz="2800" smtClean="0"/>
              <a:t>か</a:t>
            </a:r>
            <a:r>
              <a:rPr lang="en-US" altLang="ja-JP" sz="2800" dirty="0" smtClean="0"/>
              <a:t>+(P)+affirmative	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59972" y="2114490"/>
            <a:ext cx="1524003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～ませんか　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9972" y="4536681"/>
            <a:ext cx="209005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To decline an offer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　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639" y="2684240"/>
            <a:ext cx="7943161" cy="157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639" y="5124335"/>
            <a:ext cx="78295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4099</TotalTime>
  <Words>1084</Words>
  <Application>Microsoft Office PowerPoint</Application>
  <PresentationFormat>On-screen Show (4:3)</PresentationFormat>
  <Paragraphs>232</Paragraphs>
  <Slides>36</Slides>
  <Notes>2</Notes>
  <HiddenSlides>0</HiddenSlides>
  <MMClips>10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Equity</vt:lpstr>
      <vt:lpstr>日本語 JPN102</vt:lpstr>
      <vt:lpstr>ぶんぽう</vt:lpstr>
      <vt:lpstr>ぶんぽう３:Question word+か+(P)+affirmative</vt:lpstr>
      <vt:lpstr>ぶんぽう３:Question word+か+(P)+affirmative</vt:lpstr>
      <vt:lpstr>ぶんぽう３:Question word+か+(P)+affirmative</vt:lpstr>
      <vt:lpstr>ぶんぽう３:Question word+か+(P)+affirmative</vt:lpstr>
      <vt:lpstr>ぶんぽう３:Question word+か+(P)+affirmative</vt:lpstr>
      <vt:lpstr>P114 Activity 2</vt:lpstr>
      <vt:lpstr>ぶんぽう３:Question word+か+(P)+affirmative </vt:lpstr>
      <vt:lpstr>P114 Activity 3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P115 Activity5</vt:lpstr>
      <vt:lpstr>ぶんぽう４:Giving reasons using から</vt:lpstr>
      <vt:lpstr>ぶんぽう４:Giving reasons using から</vt:lpstr>
      <vt:lpstr>ぶんぽう４:Giving reasons using から</vt:lpstr>
      <vt:lpstr>P119 Activity 2</vt:lpstr>
      <vt:lpstr>かんじ</vt:lpstr>
      <vt:lpstr>読んでください</vt:lpstr>
      <vt:lpstr>読んでください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497</cp:revision>
  <dcterms:created xsi:type="dcterms:W3CDTF">2010-02-03T05:50:03Z</dcterms:created>
  <dcterms:modified xsi:type="dcterms:W3CDTF">2011-09-25T00:09:47Z</dcterms:modified>
</cp:coreProperties>
</file>