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2"/>
  </p:notesMasterIdLst>
  <p:handoutMasterIdLst>
    <p:handoutMasterId r:id="rId33"/>
  </p:handoutMasterIdLst>
  <p:sldIdLst>
    <p:sldId id="300" r:id="rId3"/>
    <p:sldId id="673" r:id="rId4"/>
    <p:sldId id="703" r:id="rId5"/>
    <p:sldId id="695" r:id="rId6"/>
    <p:sldId id="696" r:id="rId7"/>
    <p:sldId id="697" r:id="rId8"/>
    <p:sldId id="698" r:id="rId9"/>
    <p:sldId id="699" r:id="rId10"/>
    <p:sldId id="700" r:id="rId11"/>
    <p:sldId id="701" r:id="rId12"/>
    <p:sldId id="702" r:id="rId13"/>
    <p:sldId id="704" r:id="rId14"/>
    <p:sldId id="705" r:id="rId15"/>
    <p:sldId id="712" r:id="rId16"/>
    <p:sldId id="727" r:id="rId17"/>
    <p:sldId id="723" r:id="rId18"/>
    <p:sldId id="724" r:id="rId19"/>
    <p:sldId id="725" r:id="rId20"/>
    <p:sldId id="719" r:id="rId21"/>
    <p:sldId id="728" r:id="rId22"/>
    <p:sldId id="714" r:id="rId23"/>
    <p:sldId id="726" r:id="rId24"/>
    <p:sldId id="729" r:id="rId25"/>
    <p:sldId id="732" r:id="rId26"/>
    <p:sldId id="733" r:id="rId27"/>
    <p:sldId id="734" r:id="rId28"/>
    <p:sldId id="735" r:id="rId29"/>
    <p:sldId id="730" r:id="rId30"/>
    <p:sldId id="731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D1FED-BE0D-9F45-A0BD-A2A6481A6C12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Arial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9E002-2F91-4051-9FF7-E606B11A80D7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tsukuruc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hairuc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hanasuc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deruc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auc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auc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okiruc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neruc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 5, 2010</a:t>
            </a:r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つく（る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カレーを作りましょう。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suku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5996"/>
            <a:ext cx="4006672" cy="300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い（れる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こに入れてください。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i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132" y="1279761"/>
            <a:ext cx="4031068" cy="302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ふゆ休みに　うちに　帰りましたか。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毎日　おふろに　入りますか。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今日、何時に　起きましたか。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よく　りょうりを　作りますか。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日本語の　先生と　いつも　日本語で　話しますか。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「アバター」を　見に　行きましたか。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フリストの　学食で　よく　ひるごはんを　食べますか。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来年も　日本語を　べんきょうしますか。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書道が　好きですか。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ふゆやすみに　うちに　かえりました。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まいにち　おふろに　はいります。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きょう、はちじはんに　おきました。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がくしょくで　よく　ひるごはんを　たべます。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らいねんも　にほんごを　べんきょうします。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書いてください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3168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3400" y="5562600"/>
            <a:ext cx="4289425" cy="58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/>
              <a:t>The stem of adjectives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10800000" flipV="1">
            <a:off x="4800600" y="54991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/>
              <a:t>+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410200" y="5562600"/>
            <a:ext cx="1826141" cy="5847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3200" b="1">
                <a:latin typeface="DFPKyoKaSho-W4" pitchFamily="18" charset="-128"/>
                <a:ea typeface="DFPKyoKaSho-W4" pitchFamily="18" charset="-128"/>
              </a:rPr>
              <a:t>そうです</a:t>
            </a: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>
          <a:blip r:embed="rId4"/>
          <a:srcRect l="32422" t="15625" r="10156" b="9375"/>
          <a:stretch>
            <a:fillRect/>
          </a:stretch>
        </p:blipFill>
        <p:spPr bwMode="auto">
          <a:xfrm>
            <a:off x="4267200" y="1752600"/>
            <a:ext cx="2362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2590800" y="4038600"/>
            <a:ext cx="990600" cy="990600"/>
          </a:xfrm>
          <a:prstGeom prst="ellipse">
            <a:avLst/>
          </a:prstGeom>
          <a:solidFill>
            <a:srgbClr val="D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800"/>
              </a:lnSpc>
            </a:pPr>
            <a:r>
              <a:rPr lang="en-US" altLang="ja-JP" sz="3200" dirty="0"/>
              <a:t>-</a:t>
            </a:r>
          </a:p>
          <a:p>
            <a:pPr algn="r">
              <a:lnSpc>
                <a:spcPts val="800"/>
              </a:lnSpc>
            </a:pPr>
            <a:r>
              <a:rPr lang="en-US" altLang="ja-JP" sz="3200" dirty="0"/>
              <a:t>.</a:t>
            </a:r>
          </a:p>
          <a:p>
            <a:pPr algn="r">
              <a:lnSpc>
                <a:spcPts val="800"/>
              </a:lnSpc>
            </a:pPr>
            <a:endParaRPr lang="en-US" altLang="ja-JP" dirty="0"/>
          </a:p>
          <a:p>
            <a:pPr algn="r">
              <a:lnSpc>
                <a:spcPts val="800"/>
              </a:lnSpc>
            </a:pPr>
            <a:endParaRPr lang="en-US" altLang="ja-JP" sz="2000" dirty="0"/>
          </a:p>
          <a:p>
            <a:pPr algn="r">
              <a:lnSpc>
                <a:spcPts val="800"/>
              </a:lnSpc>
            </a:pPr>
            <a:endParaRPr lang="en-US" altLang="ja-JP" sz="2000" dirty="0"/>
          </a:p>
          <a:p>
            <a:pPr algn="r">
              <a:lnSpc>
                <a:spcPts val="800"/>
              </a:lnSpc>
            </a:pPr>
            <a:r>
              <a:rPr lang="en-US" altLang="ja-JP" sz="2000" dirty="0"/>
              <a:t>o</a:t>
            </a:r>
          </a:p>
        </p:txBody>
      </p:sp>
      <p:cxnSp>
        <p:nvCxnSpPr>
          <p:cNvPr id="4" name="Straight Arrow Connector 16"/>
          <p:cNvCxnSpPr>
            <a:cxnSpLocks noChangeShapeType="1"/>
          </p:cNvCxnSpPr>
          <p:nvPr/>
        </p:nvCxnSpPr>
        <p:spPr bwMode="auto">
          <a:xfrm flipV="1">
            <a:off x="3505200" y="3733800"/>
            <a:ext cx="1143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rapezoid 18"/>
          <p:cNvSpPr/>
          <p:nvPr/>
        </p:nvSpPr>
        <p:spPr bwMode="auto">
          <a:xfrm>
            <a:off x="2590800" y="5029200"/>
            <a:ext cx="914400" cy="4572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85056" y="3733800"/>
            <a:ext cx="2144487" cy="892629"/>
          </a:xfrm>
          <a:prstGeom prst="wedgeRectCallout">
            <a:avLst>
              <a:gd name="adj1" fmla="val 52923"/>
              <a:gd name="adj2" fmla="val 6859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あのすしは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おいし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</a:t>
            </a:r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です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/>
      <p:bldP spid="1332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75052"/>
            <a:ext cx="8686800" cy="404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ja-JP" altLang="en-US" u="sng" smtClean="0"/>
              <a:t>い</a:t>
            </a:r>
            <a:r>
              <a:rPr lang="en-US" altLang="ja-JP" u="sng" dirty="0" smtClean="0"/>
              <a:t>adjectives</a:t>
            </a:r>
          </a:p>
          <a:p>
            <a:r>
              <a:rPr lang="ja-JP" altLang="en-US" smtClean="0">
                <a:solidFill>
                  <a:srgbClr val="FF0000"/>
                </a:solidFill>
              </a:rPr>
              <a:t>から</a:t>
            </a:r>
            <a:r>
              <a:rPr lang="ja-JP" altLang="en-US" smtClean="0"/>
              <a:t>い</a:t>
            </a:r>
            <a:r>
              <a:rPr lang="en-US" altLang="ja-JP" dirty="0" smtClean="0"/>
              <a:t>		</a:t>
            </a:r>
            <a:r>
              <a:rPr lang="ja-JP" altLang="en-US" smtClean="0">
                <a:solidFill>
                  <a:srgbClr val="FF0000"/>
                </a:solidFill>
              </a:rPr>
              <a:t>から</a:t>
            </a:r>
            <a:r>
              <a:rPr lang="ja-JP" altLang="en-US" smtClean="0"/>
              <a:t>そう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FF0000"/>
                </a:solidFill>
              </a:rPr>
              <a:t>から</a:t>
            </a:r>
            <a:r>
              <a:rPr lang="ja-JP" altLang="en-US" smtClean="0"/>
              <a:t>くない</a:t>
            </a:r>
            <a:r>
              <a:rPr lang="en-US" altLang="ja-JP" dirty="0" smtClean="0"/>
              <a:t>	</a:t>
            </a:r>
            <a:r>
              <a:rPr lang="ja-JP" altLang="en-US" smtClean="0">
                <a:solidFill>
                  <a:srgbClr val="FF0000"/>
                </a:solidFill>
              </a:rPr>
              <a:t>から</a:t>
            </a:r>
            <a:r>
              <a:rPr lang="ja-JP" altLang="en-US" smtClean="0"/>
              <a:t>そうじゃない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00B050"/>
                </a:solidFill>
              </a:rPr>
              <a:t>からくな</a:t>
            </a:r>
            <a:r>
              <a:rPr lang="ja-JP" altLang="en-US" smtClean="0"/>
              <a:t>い</a:t>
            </a:r>
            <a:r>
              <a:rPr lang="en-US" altLang="ja-JP" dirty="0" smtClean="0"/>
              <a:t>	</a:t>
            </a:r>
            <a:r>
              <a:rPr lang="ja-JP" altLang="en-US" smtClean="0">
                <a:solidFill>
                  <a:srgbClr val="00B050"/>
                </a:solidFill>
              </a:rPr>
              <a:t>からくな</a:t>
            </a:r>
            <a:r>
              <a:rPr lang="ja-JP" altLang="en-US" smtClean="0"/>
              <a:t>さそう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あまい</a:t>
            </a:r>
            <a:r>
              <a:rPr lang="en-US" altLang="ja-JP" dirty="0" smtClean="0"/>
              <a:t>	</a:t>
            </a:r>
            <a:r>
              <a:rPr lang="ja-JP" altLang="en-US" smtClean="0"/>
              <a:t>おいしい</a:t>
            </a:r>
            <a:r>
              <a:rPr lang="en-US" altLang="ja-JP" dirty="0" smtClean="0"/>
              <a:t>	</a:t>
            </a:r>
            <a:r>
              <a:rPr lang="ja-JP" altLang="en-US" smtClean="0"/>
              <a:t>　からい　　むずかしい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たかい</a:t>
            </a:r>
            <a:r>
              <a:rPr lang="en-US" altLang="ja-JP" dirty="0" smtClean="0"/>
              <a:t>	</a:t>
            </a:r>
            <a:r>
              <a:rPr lang="ja-JP" altLang="en-US" smtClean="0"/>
              <a:t>たのしい</a:t>
            </a:r>
            <a:r>
              <a:rPr lang="en-US" altLang="ja-JP" dirty="0" smtClean="0"/>
              <a:t>	</a:t>
            </a:r>
            <a:r>
              <a:rPr lang="ja-JP" altLang="en-US" smtClean="0"/>
              <a:t>　やさしい　　いい</a:t>
            </a:r>
            <a:endParaRPr lang="en-US" altLang="ja-JP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ja-JP" altLang="en-US" u="sng" smtClean="0"/>
              <a:t>な</a:t>
            </a:r>
            <a:r>
              <a:rPr lang="en-US" altLang="ja-JP" u="sng" dirty="0" smtClean="0"/>
              <a:t>adjectives</a:t>
            </a:r>
          </a:p>
          <a:p>
            <a:r>
              <a:rPr lang="ja-JP" altLang="en-US" smtClean="0">
                <a:solidFill>
                  <a:srgbClr val="FF0000"/>
                </a:solidFill>
              </a:rPr>
              <a:t>しずか</a:t>
            </a:r>
            <a:r>
              <a:rPr lang="ja-JP" altLang="en-US" smtClean="0"/>
              <a:t>な</a:t>
            </a:r>
            <a:r>
              <a:rPr lang="en-US" altLang="ja-JP" dirty="0" smtClean="0"/>
              <a:t>			</a:t>
            </a:r>
            <a:r>
              <a:rPr lang="ja-JP" altLang="en-US" smtClean="0">
                <a:solidFill>
                  <a:srgbClr val="FF0000"/>
                </a:solidFill>
              </a:rPr>
              <a:t>しずか</a:t>
            </a:r>
            <a:r>
              <a:rPr lang="ja-JP" altLang="en-US" smtClean="0"/>
              <a:t>そう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FF0000"/>
                </a:solidFill>
              </a:rPr>
              <a:t>しずか</a:t>
            </a:r>
            <a:r>
              <a:rPr lang="ja-JP" altLang="en-US" smtClean="0"/>
              <a:t>じゃない</a:t>
            </a:r>
            <a:r>
              <a:rPr lang="en-US" altLang="ja-JP" dirty="0" smtClean="0"/>
              <a:t>	</a:t>
            </a:r>
            <a:r>
              <a:rPr lang="ja-JP" altLang="en-US" smtClean="0">
                <a:solidFill>
                  <a:srgbClr val="FF0000"/>
                </a:solidFill>
              </a:rPr>
              <a:t>しずか</a:t>
            </a:r>
            <a:r>
              <a:rPr lang="ja-JP" altLang="en-US" smtClean="0"/>
              <a:t>そうじゃない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00B050"/>
                </a:solidFill>
              </a:rPr>
              <a:t>しずかじゃな</a:t>
            </a:r>
            <a:r>
              <a:rPr lang="ja-JP" altLang="en-US" smtClean="0"/>
              <a:t>い</a:t>
            </a:r>
            <a:r>
              <a:rPr lang="en-US" altLang="ja-JP" dirty="0" smtClean="0"/>
              <a:t>	</a:t>
            </a:r>
            <a:r>
              <a:rPr lang="ja-JP" altLang="en-US" smtClean="0">
                <a:solidFill>
                  <a:srgbClr val="00B050"/>
                </a:solidFill>
              </a:rPr>
              <a:t>しずかじゃな</a:t>
            </a:r>
            <a:r>
              <a:rPr lang="ja-JP" altLang="en-US" smtClean="0"/>
              <a:t>さそう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げんきな　　たいへんな　　ざんねんな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altLang="ja-JP" u="sng" dirty="0" smtClean="0"/>
              <a:t>verbs</a:t>
            </a:r>
          </a:p>
          <a:p>
            <a:r>
              <a:rPr lang="ja-JP" altLang="en-US" smtClean="0">
                <a:solidFill>
                  <a:srgbClr val="FF0000"/>
                </a:solidFill>
              </a:rPr>
              <a:t>たべ</a:t>
            </a:r>
            <a:r>
              <a:rPr lang="ja-JP" altLang="en-US" smtClean="0"/>
              <a:t>る</a:t>
            </a:r>
            <a:r>
              <a:rPr lang="en-US" altLang="ja-JP" dirty="0" smtClean="0"/>
              <a:t>			</a:t>
            </a:r>
            <a:r>
              <a:rPr lang="ja-JP" altLang="en-US" smtClean="0">
                <a:solidFill>
                  <a:srgbClr val="FF0000"/>
                </a:solidFill>
              </a:rPr>
              <a:t>たべ</a:t>
            </a:r>
            <a:r>
              <a:rPr lang="ja-JP" altLang="en-US" smtClean="0"/>
              <a:t>そう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FF0000"/>
                </a:solidFill>
              </a:rPr>
              <a:t>たべ</a:t>
            </a:r>
            <a:r>
              <a:rPr lang="ja-JP" altLang="en-US" smtClean="0"/>
              <a:t>ない</a:t>
            </a:r>
            <a:r>
              <a:rPr lang="en-US" altLang="ja-JP" dirty="0" smtClean="0"/>
              <a:t>		</a:t>
            </a:r>
            <a:r>
              <a:rPr lang="ja-JP" altLang="en-US" smtClean="0">
                <a:solidFill>
                  <a:srgbClr val="FF0000"/>
                </a:solidFill>
              </a:rPr>
              <a:t>たべ</a:t>
            </a:r>
            <a:r>
              <a:rPr lang="ja-JP" altLang="en-US" smtClean="0"/>
              <a:t>そう</a:t>
            </a:r>
            <a:r>
              <a:rPr lang="ja-JP" altLang="en-US" u="sng" smtClean="0"/>
              <a:t>に</a:t>
            </a:r>
            <a:r>
              <a:rPr lang="ja-JP" altLang="en-US" smtClean="0"/>
              <a:t>ない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00B050"/>
                </a:solidFill>
              </a:rPr>
              <a:t>たべな</a:t>
            </a:r>
            <a:r>
              <a:rPr lang="ja-JP" altLang="en-US" smtClean="0"/>
              <a:t>い</a:t>
            </a:r>
            <a:r>
              <a:rPr lang="en-US" altLang="ja-JP" dirty="0" smtClean="0"/>
              <a:t>		</a:t>
            </a:r>
            <a:r>
              <a:rPr lang="ja-JP" altLang="en-US" smtClean="0">
                <a:solidFill>
                  <a:srgbClr val="00B050"/>
                </a:solidFill>
              </a:rPr>
              <a:t>たべな</a:t>
            </a:r>
            <a:r>
              <a:rPr lang="ja-JP" altLang="en-US" smtClean="0"/>
              <a:t>さそう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FF0000"/>
                </a:solidFill>
              </a:rPr>
              <a:t>か</a:t>
            </a:r>
            <a:r>
              <a:rPr lang="ja-JP" altLang="en-US" smtClean="0"/>
              <a:t>う</a:t>
            </a:r>
            <a:r>
              <a:rPr lang="en-US" altLang="ja-JP" dirty="0" smtClean="0"/>
              <a:t>			</a:t>
            </a:r>
            <a:r>
              <a:rPr lang="ja-JP" altLang="en-US" smtClean="0">
                <a:solidFill>
                  <a:srgbClr val="FF0000"/>
                </a:solidFill>
              </a:rPr>
              <a:t>か</a:t>
            </a:r>
            <a:r>
              <a:rPr lang="ja-JP" altLang="en-US" u="sng" smtClean="0">
                <a:solidFill>
                  <a:srgbClr val="FF0000"/>
                </a:solidFill>
              </a:rPr>
              <a:t>い</a:t>
            </a:r>
            <a:r>
              <a:rPr lang="ja-JP" altLang="en-US" smtClean="0"/>
              <a:t>そう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FF0000"/>
                </a:solidFill>
              </a:rPr>
              <a:t>か</a:t>
            </a:r>
            <a:r>
              <a:rPr lang="ja-JP" altLang="en-US" smtClean="0"/>
              <a:t>わない</a:t>
            </a:r>
            <a:r>
              <a:rPr lang="en-US" altLang="ja-JP" dirty="0" smtClean="0"/>
              <a:t>		</a:t>
            </a:r>
            <a:r>
              <a:rPr lang="ja-JP" altLang="en-US" smtClean="0">
                <a:solidFill>
                  <a:srgbClr val="FF0000"/>
                </a:solidFill>
              </a:rPr>
              <a:t>か</a:t>
            </a:r>
            <a:r>
              <a:rPr lang="ja-JP" altLang="en-US" u="sng" smtClean="0">
                <a:solidFill>
                  <a:srgbClr val="FF0000"/>
                </a:solidFill>
              </a:rPr>
              <a:t>い</a:t>
            </a:r>
            <a:r>
              <a:rPr lang="ja-JP" altLang="en-US" smtClean="0"/>
              <a:t>そうにない</a:t>
            </a:r>
            <a:endParaRPr lang="en-US" altLang="ja-JP" dirty="0" smtClean="0"/>
          </a:p>
          <a:p>
            <a:r>
              <a:rPr lang="ja-JP" altLang="en-US" smtClean="0">
                <a:solidFill>
                  <a:srgbClr val="00B050"/>
                </a:solidFill>
              </a:rPr>
              <a:t>かわな</a:t>
            </a:r>
            <a:r>
              <a:rPr lang="ja-JP" altLang="en-US" smtClean="0"/>
              <a:t>い</a:t>
            </a:r>
            <a:r>
              <a:rPr lang="en-US" altLang="ja-JP" dirty="0" smtClean="0"/>
              <a:t>		</a:t>
            </a:r>
            <a:r>
              <a:rPr lang="ja-JP" altLang="en-US" smtClean="0">
                <a:solidFill>
                  <a:srgbClr val="00B050"/>
                </a:solidFill>
              </a:rPr>
              <a:t>かわな</a:t>
            </a:r>
            <a:r>
              <a:rPr lang="ja-JP" altLang="en-US" u="sng" smtClean="0"/>
              <a:t>さ</a:t>
            </a:r>
            <a:r>
              <a:rPr lang="ja-JP" altLang="en-US" smtClean="0"/>
              <a:t>そう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ねる　　のむ　　くる　　べんきょうする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lookslike"/>
          <p:cNvPicPr>
            <a:picLocks noChangeAspect="1" noChangeArrowheads="1"/>
          </p:cNvPicPr>
          <p:nvPr/>
        </p:nvPicPr>
        <p:blipFill>
          <a:blip r:embed="rId3">
            <a:lum bright="-32000" contrast="70000"/>
          </a:blip>
          <a:srcRect/>
          <a:stretch>
            <a:fillRect/>
          </a:stretch>
        </p:blipFill>
        <p:spPr bwMode="auto">
          <a:xfrm>
            <a:off x="1371600" y="0"/>
            <a:ext cx="663733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5" descr="lookslike2"/>
          <p:cNvPicPr>
            <a:picLocks noChangeAspect="1" noChangeArrowheads="1"/>
          </p:cNvPicPr>
          <p:nvPr/>
        </p:nvPicPr>
        <p:blipFill>
          <a:blip r:embed="rId4">
            <a:lum bright="-34000" contrast="54000"/>
          </a:blip>
          <a:srcRect l="47049" r="5060"/>
          <a:stretch>
            <a:fillRect/>
          </a:stretch>
        </p:blipFill>
        <p:spPr bwMode="auto">
          <a:xfrm rot="5379986">
            <a:off x="3364706" y="2453482"/>
            <a:ext cx="217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1654628" y="4233377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E090C"/>
                </a:solidFill>
              </a:rPr>
              <a:t>きびしい</a:t>
            </a:r>
            <a:endParaRPr lang="ja-JP" altLang="en-US"/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4983843" y="4233377"/>
            <a:ext cx="881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E090C"/>
                </a:solidFill>
              </a:rPr>
              <a:t>こわい</a:t>
            </a:r>
            <a:endParaRPr lang="ja-JP" altLang="en-US"/>
          </a:p>
        </p:txBody>
      </p:sp>
      <p:sp>
        <p:nvSpPr>
          <p:cNvPr id="66568" name="Rectangle 10"/>
          <p:cNvSpPr>
            <a:spLocks noChangeArrowheads="1"/>
          </p:cNvSpPr>
          <p:nvPr/>
        </p:nvSpPr>
        <p:spPr bwMode="auto">
          <a:xfrm>
            <a:off x="1654628" y="6457890"/>
            <a:ext cx="161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E090C"/>
                </a:solidFill>
              </a:rPr>
              <a:t>あたまがいい</a:t>
            </a:r>
            <a:endParaRPr lang="ja-JP" altLang="en-US"/>
          </a:p>
        </p:txBody>
      </p:sp>
      <p:sp>
        <p:nvSpPr>
          <p:cNvPr id="66569" name="Rectangle 11"/>
          <p:cNvSpPr>
            <a:spLocks noChangeArrowheads="1"/>
          </p:cNvSpPr>
          <p:nvPr/>
        </p:nvSpPr>
        <p:spPr bwMode="auto">
          <a:xfrm>
            <a:off x="3494314" y="6457890"/>
            <a:ext cx="92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E090C"/>
                </a:solidFill>
              </a:rPr>
              <a:t>ねむい</a:t>
            </a:r>
            <a:endParaRPr lang="ja-JP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46172" y="6457890"/>
            <a:ext cx="1399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smtClean="0">
                <a:solidFill>
                  <a:srgbClr val="FE090C"/>
                </a:solidFill>
              </a:rPr>
              <a:t>あたたかい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P123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96" y="1774372"/>
            <a:ext cx="8889674" cy="43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-60000">
            <a:off x="3377" y="2945678"/>
            <a:ext cx="14963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あまい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-60000">
            <a:off x="7521" y="3425857"/>
            <a:ext cx="1495521" cy="365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たのしい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-60000">
            <a:off x="7821" y="4030672"/>
            <a:ext cx="149191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むずかしい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94" y="2486025"/>
            <a:ext cx="7391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-60000">
            <a:off x="1735371" y="2946169"/>
            <a:ext cx="155253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 rot="-60000">
            <a:off x="1735350" y="3388733"/>
            <a:ext cx="181359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-60000">
            <a:off x="1735323" y="3953029"/>
            <a:ext cx="216209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～そうなＮ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25789" y="1674516"/>
          <a:ext cx="5128697" cy="2372022"/>
        </p:xfrm>
        <a:graphic>
          <a:graphicData uri="http://schemas.openxmlformats.org/presentationml/2006/ole">
            <p:oleObj spid="_x0000_s7170" name="ビットマップ イメージ" r:id="rId3" imgW="4885714" imgH="1724266" progId="PBrush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97189" y="4370161"/>
          <a:ext cx="6804777" cy="2351314"/>
        </p:xfrm>
        <a:graphic>
          <a:graphicData uri="http://schemas.openxmlformats.org/presentationml/2006/ole">
            <p:oleObj spid="_x0000_s7171" name="ビットマップ イメージ" r:id="rId4" imgW="4963218" imgH="171473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P123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26" y="3461657"/>
            <a:ext cx="8878874" cy="31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1797050"/>
            <a:ext cx="1762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464" y="1797050"/>
            <a:ext cx="1562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7493" y="1873250"/>
            <a:ext cx="1314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1607" y="1873250"/>
            <a:ext cx="955221" cy="127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lang="en-US" altLang="ja-JP" sz="2800" dirty="0" smtClean="0">
                <a:latin typeface="+mj-lt"/>
                <a:ea typeface="+mj-ea"/>
                <a:cs typeface="+mj-cs"/>
              </a:rPr>
              <a:t>: Expressing opposition or hesitation 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+mj-lt"/>
                <a:ea typeface="+mj-ea"/>
                <a:cs typeface="+mj-cs"/>
              </a:rPr>
              <a:t> </a:t>
            </a:r>
            <a:r>
              <a:rPr lang="ja-JP" altLang="en-US" sz="2800" smtClean="0">
                <a:latin typeface="+mj-lt"/>
                <a:ea typeface="+mj-ea"/>
                <a:cs typeface="+mj-cs"/>
              </a:rPr>
              <a:t>　　　　　　　けど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22" y="1770944"/>
            <a:ext cx="8353778" cy="32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lang="en-US" altLang="ja-JP" sz="2800" dirty="0" smtClean="0">
                <a:latin typeface="+mj-lt"/>
                <a:ea typeface="+mj-ea"/>
                <a:cs typeface="+mj-cs"/>
              </a:rPr>
              <a:t>: Expressing opposition or hesitation 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+mj-lt"/>
                <a:ea typeface="+mj-ea"/>
                <a:cs typeface="+mj-cs"/>
              </a:rPr>
              <a:t> </a:t>
            </a:r>
            <a:r>
              <a:rPr lang="ja-JP" altLang="en-US" sz="2800" smtClean="0">
                <a:latin typeface="+mj-lt"/>
                <a:ea typeface="+mj-ea"/>
                <a:cs typeface="+mj-cs"/>
              </a:rPr>
              <a:t>　　　　　　　けど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501"/>
            <a:ext cx="6334194" cy="519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lang="en-US" altLang="ja-JP" sz="2800" dirty="0" smtClean="0">
                <a:latin typeface="+mj-lt"/>
                <a:ea typeface="+mj-ea"/>
                <a:cs typeface="+mj-cs"/>
              </a:rPr>
              <a:t>: Expressing opposition or hesitation 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+mj-lt"/>
                <a:ea typeface="+mj-ea"/>
                <a:cs typeface="+mj-cs"/>
              </a:rPr>
              <a:t> </a:t>
            </a:r>
            <a:r>
              <a:rPr lang="ja-JP" altLang="en-US" sz="2800" smtClean="0">
                <a:latin typeface="+mj-lt"/>
                <a:ea typeface="+mj-ea"/>
                <a:cs typeface="+mj-cs"/>
              </a:rPr>
              <a:t>　　　　　　　けど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657" y="4577983"/>
            <a:ext cx="20356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（お）すし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9756" y="4577983"/>
            <a:ext cx="20356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さしみ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8592" y="4577983"/>
            <a:ext cx="20356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てんぷら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971" y="2396218"/>
            <a:ext cx="2623199" cy="197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96218"/>
            <a:ext cx="2627085" cy="197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8592" y="2394857"/>
            <a:ext cx="197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31571" y="1589314"/>
            <a:ext cx="20356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カロリー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7571" y="1589314"/>
            <a:ext cx="20356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あぶら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lang="en-US" altLang="ja-JP" sz="2800" dirty="0" smtClean="0">
                <a:latin typeface="+mj-lt"/>
                <a:ea typeface="+mj-ea"/>
                <a:cs typeface="+mj-cs"/>
              </a:rPr>
              <a:t>: Expressing opposition or hesitation using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+mj-lt"/>
                <a:ea typeface="+mj-ea"/>
                <a:cs typeface="+mj-cs"/>
              </a:rPr>
              <a:t> </a:t>
            </a:r>
            <a:r>
              <a:rPr lang="ja-JP" altLang="en-US" sz="2800" smtClean="0">
                <a:latin typeface="+mj-lt"/>
                <a:ea typeface="+mj-ea"/>
                <a:cs typeface="+mj-cs"/>
              </a:rPr>
              <a:t>　　　　　　　けど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911" y="1617740"/>
            <a:ext cx="7834489" cy="510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9934222" y="537351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週末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どこかに　行きますか。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何か　おいしいものを　食べに　行きませんか。　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いっしょに　日本語の　べんきょうを　したいですから、どこかで　会いませんか。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だれかに　でんわを　かけますか。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か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+(P)+affirmative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   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1800" dirty="0" smtClean="0">
                <a:ea typeface="DFGKyoKaSho-W4" pitchFamily="18" charset="-128"/>
              </a:rPr>
              <a:t>Ask each other why you think the following.</a:t>
            </a:r>
          </a:p>
          <a:p>
            <a:pPr>
              <a:buNone/>
            </a:pPr>
            <a:r>
              <a:rPr lang="en-US" altLang="ja-JP" sz="1800" dirty="0" smtClean="0">
                <a:ea typeface="DFGKyoKaSho-W4" pitchFamily="18" charset="-128"/>
              </a:rPr>
              <a:t>Example:  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あさごはんを食べません。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GKyoKaSho-W4" pitchFamily="18" charset="-128"/>
                <a:ea typeface="DFGKyoKaSho-W4" pitchFamily="18" charset="-128"/>
              </a:rPr>
              <a:t>		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Ａ：私は　あさごはんを　食べません。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GKyoKaSho-W4" pitchFamily="18" charset="-128"/>
                <a:ea typeface="DFGKyoKaSho-W4" pitchFamily="18" charset="-128"/>
              </a:rPr>
              <a:t>		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Ｂ：どうしてですか。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GKyoKaSho-W4" pitchFamily="18" charset="-128"/>
                <a:ea typeface="DFGKyoKaSho-W4" pitchFamily="18" charset="-128"/>
              </a:rPr>
              <a:t>		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Ａ：あまりお金がありませんから。Ｂさんは？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GKyoKaSho-W4" pitchFamily="18" charset="-128"/>
                <a:ea typeface="DFGKyoKaSho-W4" pitchFamily="18" charset="-128"/>
              </a:rPr>
              <a:t>		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Ｂ：私もあさごはんを食べません。あさ、いそがしいですから。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りょうりを　作りません。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 smtClean="0">
                <a:latin typeface="DFGKyoKaSho-W4" pitchFamily="18" charset="-128"/>
                <a:ea typeface="DFGKyoKaSho-W4" pitchFamily="18" charset="-128"/>
              </a:rPr>
              <a:t>としょか</a:t>
            </a: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んで　べんきょうしません。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ビールを　飲みません。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明日は　ひまです。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冬休みに　うちに　帰りませんでした。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来年は　日本語を　べんきょうしません。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ぶんぽう４</a:t>
            </a:r>
            <a:r>
              <a:rPr kumimoji="0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:Giving reasons using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から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42" y="1600200"/>
            <a:ext cx="2079171" cy="44087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食べる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読む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書く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話す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会う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起きる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68484" y="1600200"/>
            <a:ext cx="2079171" cy="4408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寝る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来る</a:t>
            </a:r>
            <a:endParaRPr kumimoji="0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作る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聞く</a:t>
            </a:r>
            <a:endParaRPr kumimoji="0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見る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入る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7513" y="1600200"/>
            <a:ext cx="2079171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飲む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買う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帰る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出る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000" b="1" smtClean="0">
                <a:latin typeface="DFPKyoKaSho-W4" pitchFamily="18" charset="-128"/>
                <a:ea typeface="DFPKyoKaSho-W4" pitchFamily="18" charset="-128"/>
              </a:rPr>
              <a:t>行</a:t>
            </a:r>
            <a:r>
              <a:rPr lang="ja-JP" altLang="en-US" sz="4000" b="1" dirty="0" smtClean="0">
                <a:latin typeface="DFPKyoKaSho-W4" pitchFamily="18" charset="-128"/>
                <a:ea typeface="DFPKyoKaSho-W4" pitchFamily="18" charset="-128"/>
              </a:rPr>
              <a:t>く</a:t>
            </a:r>
            <a:endParaRPr lang="en-US" altLang="ja-JP" sz="40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はな（す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友だちと日本語で話すのが好きです。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会話のれんしゅう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(practice)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nas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11287"/>
            <a:ext cx="4081380" cy="306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で（る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、で（かける）、だ（す）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週末、友だちと出かけます。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しゅくだいを出してください。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d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11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あ（う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人に会って、カフェで話をします。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9791" y="1142999"/>
            <a:ext cx="4029327" cy="302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か（う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買いものが好きです。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947637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お（きる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毎あさ、六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時に起きます。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ki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8092" y="985282"/>
            <a:ext cx="3903429" cy="292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ね（る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十二時ごろ寝ます。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n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7589" y="1101949"/>
            <a:ext cx="3747874" cy="281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4037</TotalTime>
  <Words>612</Words>
  <Application>Microsoft Office PowerPoint</Application>
  <PresentationFormat>On-screen Show (4:3)</PresentationFormat>
  <Paragraphs>173</Paragraphs>
  <Slides>29</Slides>
  <Notes>2</Notes>
  <HiddenSlides>0</HiddenSlides>
  <MMClips>8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Equity</vt:lpstr>
      <vt:lpstr>ビットマップ イメージ</vt:lpstr>
      <vt:lpstr>日本語 JPN102</vt:lpstr>
      <vt:lpstr>かんじ</vt:lpstr>
      <vt:lpstr>読んでください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読んでください</vt:lpstr>
      <vt:lpstr>書いてください</vt:lpstr>
      <vt:lpstr>ぶんぽう５:Making inferences based on direct observation using verb and adjective stems + そうだ</vt:lpstr>
      <vt:lpstr>ぶんぽう５:Making inferences based on direct observation using verb and adjective stems + そうだ</vt:lpstr>
      <vt:lpstr>ぶんぽう５:Making inferences based on direct observation using verb and adjective stems + そうだ</vt:lpstr>
      <vt:lpstr>ぶんぽう５:Making inferences based on direct observation using verb and adjective stems + そうだ</vt:lpstr>
      <vt:lpstr>ぶんぽう５:Making inferences based on direct observation using verb and adjective stems + そうだ</vt:lpstr>
      <vt:lpstr>Slide 19</vt:lpstr>
      <vt:lpstr>P123 Activity 2</vt:lpstr>
      <vt:lpstr>ぶんぽう５:Making inferences based on direct observation using verb and adjective stems + そうだ</vt:lpstr>
      <vt:lpstr>～そうなＮ</vt:lpstr>
      <vt:lpstr>P123 Activity 3</vt:lpstr>
      <vt:lpstr>Slide 24</vt:lpstr>
      <vt:lpstr>Slide 25</vt:lpstr>
      <vt:lpstr>Slide 26</vt:lpstr>
      <vt:lpstr>Slide 27</vt:lpstr>
      <vt:lpstr>Slide 28</vt:lpstr>
      <vt:lpstr>Slide 29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485</cp:revision>
  <dcterms:created xsi:type="dcterms:W3CDTF">2010-02-03T05:50:03Z</dcterms:created>
  <dcterms:modified xsi:type="dcterms:W3CDTF">2011-09-25T00:10:43Z</dcterms:modified>
</cp:coreProperties>
</file>