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7"/>
  </p:notesMasterIdLst>
  <p:handoutMasterIdLst>
    <p:handoutMasterId r:id="rId38"/>
  </p:handoutMasterIdLst>
  <p:sldIdLst>
    <p:sldId id="300" r:id="rId3"/>
    <p:sldId id="477" r:id="rId4"/>
    <p:sldId id="494" r:id="rId5"/>
    <p:sldId id="628" r:id="rId6"/>
    <p:sldId id="629" r:id="rId7"/>
    <p:sldId id="625" r:id="rId8"/>
    <p:sldId id="627" r:id="rId9"/>
    <p:sldId id="633" r:id="rId10"/>
    <p:sldId id="626" r:id="rId11"/>
    <p:sldId id="634" r:id="rId12"/>
    <p:sldId id="630" r:id="rId13"/>
    <p:sldId id="631" r:id="rId14"/>
    <p:sldId id="632" r:id="rId15"/>
    <p:sldId id="495" r:id="rId16"/>
    <p:sldId id="492" r:id="rId17"/>
    <p:sldId id="539" r:id="rId18"/>
    <p:sldId id="502" r:id="rId19"/>
    <p:sldId id="503" r:id="rId20"/>
    <p:sldId id="616" r:id="rId21"/>
    <p:sldId id="504" r:id="rId22"/>
    <p:sldId id="505" r:id="rId23"/>
    <p:sldId id="617" r:id="rId24"/>
    <p:sldId id="540" r:id="rId25"/>
    <p:sldId id="534" r:id="rId26"/>
    <p:sldId id="619" r:id="rId27"/>
    <p:sldId id="554" r:id="rId28"/>
    <p:sldId id="621" r:id="rId29"/>
    <p:sldId id="622" r:id="rId30"/>
    <p:sldId id="635" r:id="rId31"/>
    <p:sldId id="636" r:id="rId32"/>
    <p:sldId id="541" r:id="rId33"/>
    <p:sldId id="513" r:id="rId34"/>
    <p:sldId id="623" r:id="rId35"/>
    <p:sldId id="624" r:id="rId3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85575" autoAdjust="0"/>
  </p:normalViewPr>
  <p:slideViewPr>
    <p:cSldViewPr snapToGrid="0" snapToObjects="1">
      <p:cViewPr>
        <p:scale>
          <a:sx n="75" d="100"/>
          <a:sy n="75" d="100"/>
        </p:scale>
        <p:origin x="-37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065CF57D-9219-EE40-885D-22FAB768DC00}" type="datetimeFigureOut">
              <a:rPr lang="en-US" altLang="ja-JP" smtClean="0"/>
              <a:pPr/>
              <a:t>9/24/2011</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DFF11DC8-25C7-D84D-8CAF-E01A579A5332}"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A4D4D1A3-1AFD-874B-B580-1C5F174CECC2}" type="datetimeFigureOut">
              <a:rPr lang="en-US" altLang="ja-JP" smtClean="0"/>
              <a:pPr/>
              <a:t>9/24/2011</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1E44D442-2351-4443-9842-9C3E56295B8A}"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ED2E24-A65C-45BA-B11E-D6861C29CAB0}"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3ED2E24-A65C-45BA-B11E-D6861C29CAB0}" type="datetime1">
              <a:rPr lang="en-US" altLang="ja-JP" smtClean="0"/>
              <a:pPr/>
              <a:t>9/24/2011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D9E3E14-38A0-0946-BEFB-FD0F2B06ADD2}"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9/24/2011</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49AC24D-BD55-4D62-9EFB-46E27BEEC46C}" type="datetime1">
              <a:rPr lang="en-US" altLang="ja-JP" smtClean="0"/>
              <a:pPr/>
              <a:t>9/24/2011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9/24/2011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9/24/2011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9/24/2011</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9/24/2011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9AC24D-BD55-4D62-9EFB-46E27BEEC46C}" type="datetime1">
              <a:rPr lang="en-US" altLang="ja-JP" smtClean="0"/>
              <a:pPr/>
              <a:t>9/24/2011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9/24/2011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9/24/2011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9/24/2011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FBFC5-3415-4410-B00C-4814CB032DDD}" type="datetime1">
              <a:rPr lang="en-US" altLang="ja-JP" smtClean="0"/>
              <a:pPr/>
              <a:t>9/24/2011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E3E14-38A0-0946-BEFB-FD0F2B06AD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1AFBFC5-3415-4410-B00C-4814CB032DDD}" type="datetime1">
              <a:rPr lang="en-US" altLang="ja-JP" smtClean="0"/>
              <a:pPr/>
              <a:t>9/24/2011</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D9E3E14-38A0-0946-BEFB-FD0F2B06AD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file:///\\localhost\Users\yukari\Desktop\JPN101\ppt\ch7\ch7-dialogue-listening.mov"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ideo" Target="file:///\\localhost\Users\yukari\Desktop\JPN101\ppt\ch7\ch7-listening1.mov" TargetMode="Externa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file:///\\localhost\Users\yukari\Desktop\JPN101\ppt\ch7\ch7-listening1.mov" TargetMode="Externa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ltLang="ja-JP" b="1" dirty="0" smtClean="0"/>
              <a:t>Feb. 8, 2010</a:t>
            </a:r>
          </a:p>
          <a:p>
            <a:r>
              <a:rPr lang="en-US" altLang="ja-JP" b="1" dirty="0" smtClean="0"/>
              <a:t>(Monday)</a:t>
            </a:r>
            <a:endParaRPr lang="en-US" altLang="ja-JP" b="1" dirty="0"/>
          </a:p>
        </p:txBody>
      </p:sp>
      <p:sp>
        <p:nvSpPr>
          <p:cNvPr id="2050" name="Rectangle 2"/>
          <p:cNvSpPr>
            <a:spLocks noGrp="1" noChangeArrowheads="1"/>
          </p:cNvSpPr>
          <p:nvPr>
            <p:ph type="ctrTitle"/>
          </p:nvPr>
        </p:nvSpPr>
        <p:spPr/>
        <p:txBody>
          <a:bodyPr/>
          <a:lstStyle/>
          <a:p>
            <a:r>
              <a:rPr lang="ja-JP" altLang="en-US" dirty="0" smtClean="0"/>
              <a:t>日本語</a:t>
            </a:r>
            <a:br>
              <a:rPr lang="ja-JP" altLang="en-US" dirty="0" smtClean="0"/>
            </a:br>
            <a:r>
              <a:rPr lang="en-US" altLang="ja-JP" dirty="0" smtClean="0"/>
              <a:t>JPN102</a:t>
            </a:r>
            <a:endParaRPr lang="en-US" altLang="ja-JP"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箸（はし）</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10</a:t>
            </a:fld>
            <a:endParaRPr lang="en-US" dirty="0"/>
          </a:p>
        </p:txBody>
      </p:sp>
      <p:pic>
        <p:nvPicPr>
          <p:cNvPr id="1026" name="Picture 2"/>
          <p:cNvPicPr>
            <a:picLocks noChangeAspect="1" noChangeArrowheads="1"/>
          </p:cNvPicPr>
          <p:nvPr/>
        </p:nvPicPr>
        <p:blipFill>
          <a:blip r:embed="rId2"/>
          <a:srcRect/>
          <a:stretch>
            <a:fillRect/>
          </a:stretch>
        </p:blipFill>
        <p:spPr bwMode="auto">
          <a:xfrm>
            <a:off x="457200" y="4178300"/>
            <a:ext cx="2463800" cy="18478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457200" y="1775625"/>
            <a:ext cx="2406269" cy="1602575"/>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3450167" y="4200525"/>
            <a:ext cx="2463800" cy="1847850"/>
          </a:xfrm>
          <a:prstGeom prst="rect">
            <a:avLst/>
          </a:prstGeom>
          <a:noFill/>
          <a:ln w="9525">
            <a:noFill/>
            <a:miter lim="800000"/>
            <a:headEnd/>
            <a:tailEnd/>
          </a:ln>
        </p:spPr>
      </p:pic>
      <p:pic>
        <p:nvPicPr>
          <p:cNvPr id="1031" name="Picture 7"/>
          <p:cNvPicPr>
            <a:picLocks noChangeAspect="1" noChangeArrowheads="1"/>
          </p:cNvPicPr>
          <p:nvPr/>
        </p:nvPicPr>
        <p:blipFill>
          <a:blip r:embed="rId5"/>
          <a:srcRect/>
          <a:stretch>
            <a:fillRect/>
          </a:stretch>
        </p:blipFill>
        <p:spPr bwMode="auto">
          <a:xfrm>
            <a:off x="6252634" y="4222750"/>
            <a:ext cx="2434166" cy="1825625"/>
          </a:xfrm>
          <a:prstGeom prst="rect">
            <a:avLst/>
          </a:prstGeom>
          <a:noFill/>
          <a:ln w="9525">
            <a:noFill/>
            <a:miter lim="800000"/>
            <a:headEnd/>
            <a:tailEnd/>
          </a:ln>
        </p:spPr>
      </p:pic>
      <p:pic>
        <p:nvPicPr>
          <p:cNvPr id="1032" name="Picture 8"/>
          <p:cNvPicPr>
            <a:picLocks noChangeAspect="1" noChangeArrowheads="1"/>
          </p:cNvPicPr>
          <p:nvPr/>
        </p:nvPicPr>
        <p:blipFill>
          <a:blip r:embed="rId6"/>
          <a:srcRect/>
          <a:stretch>
            <a:fillRect/>
          </a:stretch>
        </p:blipFill>
        <p:spPr bwMode="auto">
          <a:xfrm>
            <a:off x="4101926" y="1958769"/>
            <a:ext cx="3683173" cy="2019596"/>
          </a:xfrm>
          <a:prstGeom prst="rect">
            <a:avLst/>
          </a:prstGeom>
          <a:noFill/>
          <a:ln w="9525">
            <a:noFill/>
            <a:miter lim="800000"/>
            <a:headEnd/>
            <a:tailEnd/>
          </a:ln>
        </p:spPr>
      </p:pic>
      <p:sp>
        <p:nvSpPr>
          <p:cNvPr id="12" name="TextBox 11"/>
          <p:cNvSpPr txBox="1"/>
          <p:nvPr/>
        </p:nvSpPr>
        <p:spPr>
          <a:xfrm>
            <a:off x="514731" y="3578255"/>
            <a:ext cx="2406269" cy="400110"/>
          </a:xfrm>
          <a:prstGeom prst="rect">
            <a:avLst/>
          </a:prstGeom>
          <a:solidFill>
            <a:schemeClr val="accent2">
              <a:lumMod val="40000"/>
              <a:lumOff val="60000"/>
            </a:schemeClr>
          </a:solidFill>
        </p:spPr>
        <p:txBody>
          <a:bodyPr wrap="square" rtlCol="0">
            <a:spAutoFit/>
          </a:bodyPr>
          <a:lstStyle/>
          <a:p>
            <a:pPr algn="ctr"/>
            <a:r>
              <a:rPr lang="ja-JP" altLang="en-US" sz="2000" b="1" smtClean="0">
                <a:latin typeface="DFPKyoKaSho-W4" pitchFamily="18" charset="-128"/>
                <a:ea typeface="DFPKyoKaSho-W4" pitchFamily="18" charset="-128"/>
              </a:rPr>
              <a:t>かんこくりょうり</a:t>
            </a:r>
            <a:endParaRPr lang="en-US" sz="2000" b="1" dirty="0">
              <a:latin typeface="DFPKyoKaSho-W4" pitchFamily="18" charset="-128"/>
              <a:ea typeface="DFPKyoKaSho-W4" pitchFamily="18" charset="-128"/>
            </a:endParaRPr>
          </a:p>
        </p:txBody>
      </p:sp>
      <p:sp>
        <p:nvSpPr>
          <p:cNvPr id="13" name="TextBox 12"/>
          <p:cNvSpPr txBox="1"/>
          <p:nvPr/>
        </p:nvSpPr>
        <p:spPr>
          <a:xfrm>
            <a:off x="457200" y="6156295"/>
            <a:ext cx="2406269" cy="400110"/>
          </a:xfrm>
          <a:prstGeom prst="rect">
            <a:avLst/>
          </a:prstGeom>
          <a:solidFill>
            <a:schemeClr val="accent2">
              <a:lumMod val="40000"/>
              <a:lumOff val="60000"/>
            </a:schemeClr>
          </a:solidFill>
        </p:spPr>
        <p:txBody>
          <a:bodyPr wrap="square" rtlCol="0">
            <a:spAutoFit/>
          </a:bodyPr>
          <a:lstStyle/>
          <a:p>
            <a:pPr algn="ctr"/>
            <a:r>
              <a:rPr lang="ja-JP" altLang="en-US" sz="2000" b="1" smtClean="0">
                <a:latin typeface="DFPKyoKaSho-W4" pitchFamily="18" charset="-128"/>
                <a:ea typeface="DFPKyoKaSho-W4" pitchFamily="18" charset="-128"/>
              </a:rPr>
              <a:t>ちゅうかりょうり</a:t>
            </a:r>
            <a:endParaRPr lang="en-US" sz="2000" b="1" dirty="0">
              <a:latin typeface="DFPKyoKaSho-W4" pitchFamily="18" charset="-128"/>
              <a:ea typeface="DFPKyoKaSho-W4" pitchFamily="18" charset="-128"/>
            </a:endParaRPr>
          </a:p>
        </p:txBody>
      </p:sp>
      <p:sp>
        <p:nvSpPr>
          <p:cNvPr id="14" name="TextBox 13"/>
          <p:cNvSpPr txBox="1"/>
          <p:nvPr/>
        </p:nvSpPr>
        <p:spPr>
          <a:xfrm>
            <a:off x="3450167" y="6156295"/>
            <a:ext cx="2406269" cy="707886"/>
          </a:xfrm>
          <a:prstGeom prst="rect">
            <a:avLst/>
          </a:prstGeom>
          <a:solidFill>
            <a:schemeClr val="accent2">
              <a:lumMod val="40000"/>
              <a:lumOff val="60000"/>
            </a:schemeClr>
          </a:solidFill>
        </p:spPr>
        <p:txBody>
          <a:bodyPr wrap="square" rtlCol="0">
            <a:spAutoFit/>
          </a:bodyPr>
          <a:lstStyle/>
          <a:p>
            <a:pPr algn="ctr"/>
            <a:r>
              <a:rPr lang="ja-JP" altLang="en-US" sz="2000" b="1" smtClean="0">
                <a:latin typeface="DFPKyoKaSho-W4" pitchFamily="18" charset="-128"/>
                <a:ea typeface="DFPKyoKaSho-W4" pitchFamily="18" charset="-128"/>
              </a:rPr>
              <a:t>箸置き</a:t>
            </a:r>
            <a:endParaRPr lang="en-US" altLang="ja-JP" sz="2000" b="1" dirty="0" smtClean="0">
              <a:latin typeface="DFPKyoKaSho-W4" pitchFamily="18" charset="-128"/>
              <a:ea typeface="DFPKyoKaSho-W4" pitchFamily="18" charset="-128"/>
            </a:endParaRPr>
          </a:p>
          <a:p>
            <a:pPr algn="ctr"/>
            <a:r>
              <a:rPr lang="ja-JP" altLang="en-US" sz="2000" b="1" smtClean="0">
                <a:latin typeface="DFPKyoKaSho-W4" pitchFamily="18" charset="-128"/>
                <a:ea typeface="DFPKyoKaSho-W4" pitchFamily="18" charset="-128"/>
              </a:rPr>
              <a:t>（はしおき）</a:t>
            </a:r>
            <a:endParaRPr lang="en-US" sz="2000" b="1" dirty="0">
              <a:latin typeface="DFPKyoKaSho-W4" pitchFamily="18" charset="-128"/>
              <a:ea typeface="DFPKyoKaSho-W4" pitchFamily="18" charset="-128"/>
            </a:endParaRPr>
          </a:p>
        </p:txBody>
      </p:sp>
      <p:sp>
        <p:nvSpPr>
          <p:cNvPr id="15" name="TextBox 14"/>
          <p:cNvSpPr txBox="1"/>
          <p:nvPr/>
        </p:nvSpPr>
        <p:spPr>
          <a:xfrm>
            <a:off x="6280531" y="6150114"/>
            <a:ext cx="2406269" cy="707886"/>
          </a:xfrm>
          <a:prstGeom prst="rect">
            <a:avLst/>
          </a:prstGeom>
          <a:solidFill>
            <a:schemeClr val="accent2">
              <a:lumMod val="40000"/>
              <a:lumOff val="60000"/>
            </a:schemeClr>
          </a:solidFill>
        </p:spPr>
        <p:txBody>
          <a:bodyPr wrap="square" rtlCol="0">
            <a:spAutoFit/>
          </a:bodyPr>
          <a:lstStyle/>
          <a:p>
            <a:pPr algn="ctr"/>
            <a:r>
              <a:rPr lang="ja-JP" altLang="en-US" sz="2000" b="1" smtClean="0">
                <a:latin typeface="DFPKyoKaSho-W4" pitchFamily="18" charset="-128"/>
                <a:ea typeface="DFPKyoKaSho-W4" pitchFamily="18" charset="-128"/>
              </a:rPr>
              <a:t>割り箸</a:t>
            </a:r>
            <a:endParaRPr lang="en-US" altLang="ja-JP" sz="2000" b="1" dirty="0" smtClean="0">
              <a:latin typeface="DFPKyoKaSho-W4" pitchFamily="18" charset="-128"/>
              <a:ea typeface="DFPKyoKaSho-W4" pitchFamily="18" charset="-128"/>
            </a:endParaRPr>
          </a:p>
          <a:p>
            <a:pPr algn="ctr"/>
            <a:r>
              <a:rPr lang="ja-JP" altLang="en-US" sz="2000" b="1" smtClean="0">
                <a:latin typeface="DFPKyoKaSho-W4" pitchFamily="18" charset="-128"/>
                <a:ea typeface="DFPKyoKaSho-W4" pitchFamily="18" charset="-128"/>
              </a:rPr>
              <a:t>（わりばし）</a:t>
            </a:r>
            <a:endParaRPr lang="en-US" sz="2000" b="1" dirty="0">
              <a:latin typeface="DFPKyoKaSho-W4" pitchFamily="18" charset="-128"/>
              <a:ea typeface="DFPKyoKaSho-W4" pitchFamily="18"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箸（はし）</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11</a:t>
            </a:fld>
            <a:endParaRPr lang="en-US" dirty="0"/>
          </a:p>
        </p:txBody>
      </p:sp>
      <p:pic>
        <p:nvPicPr>
          <p:cNvPr id="19459" name="Picture 3" descr="F:\ピクチャ 13.png"/>
          <p:cNvPicPr>
            <a:picLocks noChangeAspect="1" noChangeArrowheads="1"/>
          </p:cNvPicPr>
          <p:nvPr/>
        </p:nvPicPr>
        <p:blipFill>
          <a:blip r:embed="rId2"/>
          <a:srcRect/>
          <a:stretch>
            <a:fillRect/>
          </a:stretch>
        </p:blipFill>
        <p:spPr bwMode="auto">
          <a:xfrm>
            <a:off x="3225800" y="1625600"/>
            <a:ext cx="2451100" cy="3949700"/>
          </a:xfrm>
          <a:prstGeom prst="rect">
            <a:avLst/>
          </a:prstGeom>
          <a:noFill/>
        </p:spPr>
      </p:pic>
      <p:sp>
        <p:nvSpPr>
          <p:cNvPr id="7" name="TextBox 6"/>
          <p:cNvSpPr txBox="1"/>
          <p:nvPr/>
        </p:nvSpPr>
        <p:spPr>
          <a:xfrm>
            <a:off x="3225800" y="6202461"/>
            <a:ext cx="5245100" cy="307777"/>
          </a:xfrm>
          <a:prstGeom prst="rect">
            <a:avLst/>
          </a:prstGeom>
          <a:noFill/>
        </p:spPr>
        <p:txBody>
          <a:bodyPr wrap="square" rtlCol="0">
            <a:spAutoFit/>
          </a:bodyPr>
          <a:lstStyle/>
          <a:p>
            <a:r>
              <a:rPr lang="en-US" sz="1400" dirty="0" smtClean="0"/>
              <a:t>http://japanesefood.about.com/library/weekly/aa051401a.htm</a:t>
            </a:r>
            <a:endParaRPr lang="en-US" sz="1400" dirty="0"/>
          </a:p>
        </p:txBody>
      </p:sp>
      <p:sp>
        <p:nvSpPr>
          <p:cNvPr id="8" name="TextBox 7"/>
          <p:cNvSpPr txBox="1"/>
          <p:nvPr/>
        </p:nvSpPr>
        <p:spPr>
          <a:xfrm>
            <a:off x="5727700" y="1625600"/>
            <a:ext cx="3200400" cy="3970318"/>
          </a:xfrm>
          <a:prstGeom prst="rect">
            <a:avLst/>
          </a:prstGeom>
          <a:solidFill>
            <a:schemeClr val="accent2">
              <a:lumMod val="40000"/>
              <a:lumOff val="60000"/>
            </a:schemeClr>
          </a:solidFill>
        </p:spPr>
        <p:txBody>
          <a:bodyPr wrap="square" rtlCol="0">
            <a:spAutoFit/>
          </a:bodyPr>
          <a:lstStyle/>
          <a:p>
            <a:r>
              <a:rPr lang="en-US" b="1" dirty="0" smtClean="0"/>
              <a:t>Basics: How to Hold Chopsticks:</a:t>
            </a:r>
            <a:endParaRPr lang="en-US" dirty="0" smtClean="0"/>
          </a:p>
          <a:p>
            <a:r>
              <a:rPr lang="en-US" dirty="0" smtClean="0"/>
              <a:t>Hold the upper chopstick with the index finger, the middle finger, and the thumb.</a:t>
            </a:r>
          </a:p>
          <a:p>
            <a:r>
              <a:rPr lang="en-US" dirty="0" smtClean="0"/>
              <a:t>Put the other chopstick between the bottom of the thumb and the tip of the ring finger.</a:t>
            </a:r>
          </a:p>
          <a:p>
            <a:r>
              <a:rPr lang="en-US" dirty="0" smtClean="0"/>
              <a:t>Move the upper chopstick only when you pick up food.</a:t>
            </a:r>
          </a:p>
          <a:p>
            <a:r>
              <a:rPr lang="en-US" dirty="0" smtClean="0"/>
              <a:t>*It's impolite to hold chopsticks with five fingers in Japan.</a:t>
            </a:r>
            <a:br>
              <a:rPr lang="en-US" dirty="0" smtClean="0"/>
            </a:br>
            <a:r>
              <a:rPr lang="en-US" dirty="0" smtClean="0"/>
              <a:t>*See the photos for your reference.</a:t>
            </a:r>
            <a:endParaRPr lang="en-US" dirty="0"/>
          </a:p>
        </p:txBody>
      </p:sp>
      <p:pic>
        <p:nvPicPr>
          <p:cNvPr id="19460" name="Picture 4"/>
          <p:cNvPicPr>
            <a:picLocks noChangeAspect="1" noChangeArrowheads="1"/>
          </p:cNvPicPr>
          <p:nvPr/>
        </p:nvPicPr>
        <p:blipFill>
          <a:blip r:embed="rId3"/>
          <a:srcRect/>
          <a:stretch>
            <a:fillRect/>
          </a:stretch>
        </p:blipFill>
        <p:spPr bwMode="auto">
          <a:xfrm>
            <a:off x="215068" y="2763839"/>
            <a:ext cx="2845632" cy="1808162"/>
          </a:xfrm>
          <a:prstGeom prst="rect">
            <a:avLst/>
          </a:prstGeom>
          <a:noFill/>
          <a:ln w="9525">
            <a:solidFill>
              <a:schemeClr val="accent1"/>
            </a:solidFill>
            <a:miter lim="800000"/>
            <a:headEnd/>
            <a:tailEnd/>
          </a:ln>
        </p:spPr>
      </p:pic>
      <p:sp>
        <p:nvSpPr>
          <p:cNvPr id="10" name="TextBox 9"/>
          <p:cNvSpPr txBox="1"/>
          <p:nvPr/>
        </p:nvSpPr>
        <p:spPr>
          <a:xfrm>
            <a:off x="3225800" y="6510238"/>
            <a:ext cx="5295900" cy="307777"/>
          </a:xfrm>
          <a:prstGeom prst="rect">
            <a:avLst/>
          </a:prstGeom>
          <a:noFill/>
        </p:spPr>
        <p:txBody>
          <a:bodyPr wrap="square" rtlCol="0">
            <a:spAutoFit/>
          </a:bodyPr>
          <a:lstStyle/>
          <a:p>
            <a:r>
              <a:rPr lang="en-US" sz="1400" dirty="0" smtClean="0"/>
              <a:t>http://www.my-hashi.jp/chopsticks/index.html</a:t>
            </a:r>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箸（はし）</a:t>
            </a:r>
            <a:endParaRPr lang="en-US" dirty="0"/>
          </a:p>
        </p:txBody>
      </p:sp>
      <p:sp>
        <p:nvSpPr>
          <p:cNvPr id="3" name="Content Placeholder 2"/>
          <p:cNvSpPr>
            <a:spLocks noGrp="1"/>
          </p:cNvSpPr>
          <p:nvPr>
            <p:ph idx="1"/>
          </p:nvPr>
        </p:nvSpPr>
        <p:spPr>
          <a:xfrm>
            <a:off x="0" y="3771900"/>
            <a:ext cx="9144000" cy="4525963"/>
          </a:xfrm>
        </p:spPr>
        <p:txBody>
          <a:bodyPr>
            <a:normAutofit/>
          </a:bodyPr>
          <a:lstStyle/>
          <a:p>
            <a:r>
              <a:rPr lang="en-US" sz="2000" b="1" dirty="0" smtClean="0"/>
              <a:t>Bad manners:</a:t>
            </a:r>
            <a:endParaRPr lang="en-US" sz="2000" dirty="0" smtClean="0"/>
          </a:p>
          <a:p>
            <a:r>
              <a:rPr lang="en-US" sz="2000" dirty="0" smtClean="0"/>
              <a:t>Waving chopsticks above food dishes.</a:t>
            </a:r>
          </a:p>
          <a:p>
            <a:r>
              <a:rPr lang="en-US" sz="2000" dirty="0" smtClean="0"/>
              <a:t>Sticking chopsticks into food instead of picking them up.</a:t>
            </a:r>
          </a:p>
          <a:p>
            <a:r>
              <a:rPr lang="en-US" sz="2000" dirty="0" smtClean="0"/>
              <a:t>Picking up a cup/bowl with the hand that is holding your chopsticks.</a:t>
            </a:r>
          </a:p>
          <a:p>
            <a:r>
              <a:rPr lang="en-US" sz="2000" dirty="0" smtClean="0"/>
              <a:t>Sucking chopsticks.</a:t>
            </a:r>
          </a:p>
          <a:p>
            <a:r>
              <a:rPr lang="en-US" sz="2000" dirty="0" smtClean="0"/>
              <a:t>Sticking chopsticks vertically into a bowl of rice.</a:t>
            </a:r>
          </a:p>
          <a:p>
            <a:r>
              <a:rPr lang="en-US" sz="2000" dirty="0" smtClean="0"/>
              <a:t>Passing food from your chopsticks to somebody else's chopsticks.</a:t>
            </a:r>
          </a:p>
          <a:p>
            <a:pPr>
              <a:buNone/>
            </a:pP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12</a:t>
            </a:fld>
            <a:endParaRPr lang="en-US" dirty="0"/>
          </a:p>
        </p:txBody>
      </p:sp>
      <p:pic>
        <p:nvPicPr>
          <p:cNvPr id="20482" name="Picture 2" descr="F:\ピクチャ 11.png"/>
          <p:cNvPicPr>
            <a:picLocks noChangeAspect="1" noChangeArrowheads="1"/>
          </p:cNvPicPr>
          <p:nvPr/>
        </p:nvPicPr>
        <p:blipFill>
          <a:blip r:embed="rId2"/>
          <a:srcRect/>
          <a:stretch>
            <a:fillRect/>
          </a:stretch>
        </p:blipFill>
        <p:spPr bwMode="auto">
          <a:xfrm>
            <a:off x="4692152" y="1674877"/>
            <a:ext cx="1339850" cy="2021955"/>
          </a:xfrm>
          <a:prstGeom prst="rect">
            <a:avLst/>
          </a:prstGeom>
          <a:noFill/>
        </p:spPr>
      </p:pic>
      <p:pic>
        <p:nvPicPr>
          <p:cNvPr id="20483" name="Picture 3" descr="F:\ピクチャ 10.png"/>
          <p:cNvPicPr>
            <a:picLocks noChangeAspect="1" noChangeArrowheads="1"/>
          </p:cNvPicPr>
          <p:nvPr/>
        </p:nvPicPr>
        <p:blipFill>
          <a:blip r:embed="rId3"/>
          <a:srcRect/>
          <a:stretch>
            <a:fillRect/>
          </a:stretch>
        </p:blipFill>
        <p:spPr bwMode="auto">
          <a:xfrm>
            <a:off x="6553199" y="2052363"/>
            <a:ext cx="1367813" cy="1719537"/>
          </a:xfrm>
          <a:prstGeom prst="rect">
            <a:avLst/>
          </a:prstGeom>
          <a:noFill/>
        </p:spPr>
      </p:pic>
      <p:pic>
        <p:nvPicPr>
          <p:cNvPr id="20484" name="Picture 4" descr="F:\ピクチャ 9.png"/>
          <p:cNvPicPr>
            <a:picLocks noChangeAspect="1" noChangeArrowheads="1"/>
          </p:cNvPicPr>
          <p:nvPr/>
        </p:nvPicPr>
        <p:blipFill>
          <a:blip r:embed="rId4"/>
          <a:srcRect/>
          <a:stretch>
            <a:fillRect/>
          </a:stretch>
        </p:blipFill>
        <p:spPr bwMode="auto">
          <a:xfrm>
            <a:off x="927992" y="1984131"/>
            <a:ext cx="1549400" cy="1787769"/>
          </a:xfrm>
          <a:prstGeom prst="rect">
            <a:avLst/>
          </a:prstGeom>
          <a:noFill/>
        </p:spPr>
      </p:pic>
      <p:pic>
        <p:nvPicPr>
          <p:cNvPr id="20485" name="Picture 5" descr="F:\ピクチャ 8.png"/>
          <p:cNvPicPr>
            <a:picLocks noChangeAspect="1" noChangeArrowheads="1"/>
          </p:cNvPicPr>
          <p:nvPr/>
        </p:nvPicPr>
        <p:blipFill>
          <a:blip r:embed="rId5"/>
          <a:srcRect/>
          <a:stretch>
            <a:fillRect/>
          </a:stretch>
        </p:blipFill>
        <p:spPr bwMode="auto">
          <a:xfrm>
            <a:off x="3023046" y="1674877"/>
            <a:ext cx="1091308" cy="209702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しょくじのマナー</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13</a:t>
            </a:fld>
            <a:endParaRPr lang="en-US" dirty="0"/>
          </a:p>
        </p:txBody>
      </p:sp>
      <p:pic>
        <p:nvPicPr>
          <p:cNvPr id="2050" name="Picture 2" descr="F:\ピクチャ 14.png"/>
          <p:cNvPicPr>
            <a:picLocks noChangeAspect="1" noChangeArrowheads="1"/>
          </p:cNvPicPr>
          <p:nvPr/>
        </p:nvPicPr>
        <p:blipFill>
          <a:blip r:embed="rId2"/>
          <a:srcRect/>
          <a:stretch>
            <a:fillRect/>
          </a:stretch>
        </p:blipFill>
        <p:spPr bwMode="auto">
          <a:xfrm>
            <a:off x="1373187" y="1568450"/>
            <a:ext cx="6348413" cy="47879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338"/>
            <a:ext cx="8229600" cy="1143000"/>
          </a:xfrm>
          <a:solidFill>
            <a:schemeClr val="accent2">
              <a:lumMod val="60000"/>
              <a:lumOff val="40000"/>
            </a:schemeClr>
          </a:solidFill>
        </p:spPr>
        <p:txBody>
          <a:bodyPr/>
          <a:lstStyle/>
          <a:p>
            <a:r>
              <a:rPr lang="ja-JP" altLang="en-US" smtClean="0"/>
              <a:t>聞き上手話し上手</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P125 </a:t>
            </a:r>
            <a:r>
              <a:rPr lang="ja-JP" altLang="en-US" smtClean="0"/>
              <a:t>聞き上手話上手</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15</a:t>
            </a:fld>
            <a:endParaRPr lang="en-US" dirty="0"/>
          </a:p>
        </p:txBody>
      </p:sp>
      <p:pic>
        <p:nvPicPr>
          <p:cNvPr id="1026" name="Picture 2"/>
          <p:cNvPicPr>
            <a:picLocks noChangeAspect="1" noChangeArrowheads="1"/>
          </p:cNvPicPr>
          <p:nvPr/>
        </p:nvPicPr>
        <p:blipFill>
          <a:blip r:embed="rId2"/>
          <a:srcRect/>
          <a:stretch>
            <a:fillRect/>
          </a:stretch>
        </p:blipFill>
        <p:spPr bwMode="auto">
          <a:xfrm>
            <a:off x="1193801" y="1417638"/>
            <a:ext cx="6501912" cy="5303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16</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dirty="0" smtClean="0"/>
              <a:t>ダイアローグ</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altLang="ja-JP" dirty="0" smtClean="0"/>
              <a:t>P99 </a:t>
            </a:r>
            <a:r>
              <a:rPr lang="ja-JP" altLang="en-US" dirty="0" smtClean="0"/>
              <a:t>ダイアローグ</a:t>
            </a:r>
            <a:endParaRPr lang="en-US" dirty="0"/>
          </a:p>
        </p:txBody>
      </p:sp>
      <p:sp>
        <p:nvSpPr>
          <p:cNvPr id="3" name="Content Placeholder 2"/>
          <p:cNvSpPr>
            <a:spLocks noGrp="1"/>
          </p:cNvSpPr>
          <p:nvPr>
            <p:ph idx="1"/>
          </p:nvPr>
        </p:nvSpPr>
        <p:spPr/>
        <p:txBody>
          <a:bodyPr/>
          <a:lstStyle/>
          <a:p>
            <a:r>
              <a:rPr lang="ja-JP" altLang="en-US" b="1" smtClean="0">
                <a:latin typeface="DFPKyoKaSho-W4" pitchFamily="18" charset="-128"/>
                <a:ea typeface="DFPKyoKaSho-W4" pitchFamily="18" charset="-128"/>
              </a:rPr>
              <a:t>「レストランで」</a:t>
            </a:r>
            <a:endParaRPr lang="en-US" altLang="ja-JP" b="1" dirty="0" smtClean="0">
              <a:latin typeface="DFPKyoKaSho-W4" pitchFamily="18" charset="-128"/>
              <a:ea typeface="DFPKyoKaSho-W4" pitchFamily="18" charset="-128"/>
            </a:endParaRPr>
          </a:p>
          <a:p>
            <a:pPr>
              <a:buNone/>
            </a:pPr>
            <a:endParaRPr lang="en-US" dirty="0"/>
          </a:p>
        </p:txBody>
      </p:sp>
      <p:pic>
        <p:nvPicPr>
          <p:cNvPr id="2050" name="Picture 2" descr="F:\ピクチャ 1.png"/>
          <p:cNvPicPr>
            <a:picLocks noChangeAspect="1" noChangeArrowheads="1"/>
          </p:cNvPicPr>
          <p:nvPr/>
        </p:nvPicPr>
        <p:blipFill>
          <a:blip r:embed="rId2"/>
          <a:srcRect/>
          <a:stretch>
            <a:fillRect/>
          </a:stretch>
        </p:blipFill>
        <p:spPr bwMode="auto">
          <a:xfrm>
            <a:off x="0" y="2520296"/>
            <a:ext cx="2977844" cy="2016786"/>
          </a:xfrm>
          <a:prstGeom prst="rect">
            <a:avLst/>
          </a:prstGeom>
          <a:noFill/>
          <a:ln>
            <a:solidFill>
              <a:schemeClr val="accent1"/>
            </a:solidFill>
          </a:ln>
        </p:spPr>
      </p:pic>
      <p:pic>
        <p:nvPicPr>
          <p:cNvPr id="2052" name="Picture 4" descr="F:\ピクチャ 2.png"/>
          <p:cNvPicPr>
            <a:picLocks noChangeAspect="1" noChangeArrowheads="1"/>
          </p:cNvPicPr>
          <p:nvPr/>
        </p:nvPicPr>
        <p:blipFill>
          <a:blip r:embed="rId3"/>
          <a:srcRect/>
          <a:stretch>
            <a:fillRect/>
          </a:stretch>
        </p:blipFill>
        <p:spPr bwMode="auto">
          <a:xfrm>
            <a:off x="3061283" y="2520296"/>
            <a:ext cx="2934128" cy="2016786"/>
          </a:xfrm>
          <a:prstGeom prst="rect">
            <a:avLst/>
          </a:prstGeom>
          <a:noFill/>
          <a:ln>
            <a:solidFill>
              <a:schemeClr val="accent1"/>
            </a:solidFill>
          </a:ln>
        </p:spPr>
      </p:pic>
      <p:pic>
        <p:nvPicPr>
          <p:cNvPr id="2053" name="Picture 5" descr="F:\ピクチャ 3.png"/>
          <p:cNvPicPr>
            <a:picLocks noChangeAspect="1" noChangeArrowheads="1"/>
          </p:cNvPicPr>
          <p:nvPr/>
        </p:nvPicPr>
        <p:blipFill>
          <a:blip r:embed="rId4"/>
          <a:srcRect/>
          <a:stretch>
            <a:fillRect/>
          </a:stretch>
        </p:blipFill>
        <p:spPr bwMode="auto">
          <a:xfrm>
            <a:off x="6172200" y="2520296"/>
            <a:ext cx="2971800" cy="2016786"/>
          </a:xfrm>
          <a:prstGeom prst="rect">
            <a:avLst/>
          </a:prstGeom>
          <a:noFill/>
          <a:ln>
            <a:solidFill>
              <a:schemeClr val="accent1"/>
            </a:solidFill>
          </a:ln>
        </p:spPr>
      </p:pic>
      <p:sp>
        <p:nvSpPr>
          <p:cNvPr id="9" name="TextBox 8"/>
          <p:cNvSpPr txBox="1"/>
          <p:nvPr/>
        </p:nvSpPr>
        <p:spPr>
          <a:xfrm>
            <a:off x="203200" y="4774168"/>
            <a:ext cx="2565400"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GKyoKaSho-W4" pitchFamily="18" charset="-128"/>
                <a:ea typeface="DFGKyoKaSho-W4" pitchFamily="18" charset="-128"/>
              </a:rPr>
              <a:t>そろそろ十二時です。</a:t>
            </a:r>
            <a:endParaRPr lang="en-US" altLang="ja-JP" sz="2400" b="1" dirty="0" smtClean="0">
              <a:latin typeface="DFGKyoKaSho-W4" pitchFamily="18" charset="-128"/>
              <a:ea typeface="DFGKyoKaSho-W4" pitchFamily="18" charset="-128"/>
            </a:endParaRPr>
          </a:p>
        </p:txBody>
      </p:sp>
      <p:sp>
        <p:nvSpPr>
          <p:cNvPr id="10" name="TextBox 9"/>
          <p:cNvSpPr txBox="1"/>
          <p:nvPr/>
        </p:nvSpPr>
        <p:spPr>
          <a:xfrm>
            <a:off x="3225800" y="4774168"/>
            <a:ext cx="2565400" cy="830997"/>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GKyoKaSho-W4" pitchFamily="18" charset="-128"/>
                <a:ea typeface="DFGKyoKaSho-W4" pitchFamily="18" charset="-128"/>
              </a:rPr>
              <a:t>ほかに</a:t>
            </a:r>
            <a:endParaRPr lang="en-US" altLang="ja-JP" sz="2400" b="1" dirty="0" smtClean="0">
              <a:latin typeface="DFGKyoKaSho-W4" pitchFamily="18" charset="-128"/>
              <a:ea typeface="DFGKyoKaSho-W4" pitchFamily="18" charset="-128"/>
            </a:endParaRPr>
          </a:p>
          <a:p>
            <a:pPr algn="ctr"/>
            <a:r>
              <a:rPr lang="ja-JP" altLang="en-US" sz="2400" b="1" smtClean="0">
                <a:latin typeface="DFGKyoKaSho-W4" pitchFamily="18" charset="-128"/>
                <a:ea typeface="DFGKyoKaSho-W4" pitchFamily="18" charset="-128"/>
              </a:rPr>
              <a:t>のどがかわきました。</a:t>
            </a:r>
            <a:endParaRPr lang="en-US" altLang="ja-JP" sz="2400" b="1" dirty="0" smtClean="0">
              <a:latin typeface="DFGKyoKaSho-W4" pitchFamily="18" charset="-128"/>
              <a:ea typeface="DFGKyoKaSho-W4" pitchFamily="18" charset="-128"/>
            </a:endParaRPr>
          </a:p>
        </p:txBody>
      </p:sp>
      <p:sp>
        <p:nvSpPr>
          <p:cNvPr id="11" name="TextBox 10"/>
          <p:cNvSpPr txBox="1"/>
          <p:nvPr/>
        </p:nvSpPr>
        <p:spPr>
          <a:xfrm>
            <a:off x="6324600" y="4820334"/>
            <a:ext cx="2565400" cy="830997"/>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GKyoKaSho-W4" pitchFamily="18" charset="-128"/>
                <a:ea typeface="DFGKyoKaSho-W4" pitchFamily="18" charset="-128"/>
              </a:rPr>
              <a:t>ごちゅうもんは？</a:t>
            </a:r>
            <a:endParaRPr lang="en-US" altLang="ja-JP" sz="2400" b="1" dirty="0" smtClean="0">
              <a:latin typeface="DFGKyoKaSho-W4" pitchFamily="18" charset="-128"/>
              <a:ea typeface="DFGKyoKaSho-W4" pitchFamily="18" charset="-128"/>
            </a:endParaRPr>
          </a:p>
          <a:p>
            <a:pPr algn="ctr"/>
            <a:r>
              <a:rPr lang="ja-JP" altLang="en-US" sz="2400" b="1" smtClean="0">
                <a:latin typeface="DFGKyoKaSho-W4" pitchFamily="18" charset="-128"/>
                <a:ea typeface="DFGKyoKaSho-W4" pitchFamily="18" charset="-128"/>
              </a:rPr>
              <a:t>かしこまりました。</a:t>
            </a:r>
            <a:endParaRPr lang="en-US" altLang="ja-JP" sz="2400" b="1" dirty="0" smtClean="0">
              <a:latin typeface="DFGKyoKaSho-W4" pitchFamily="18" charset="-128"/>
              <a:ea typeface="DFGKyoKaSho-W4" pitchFamily="18"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ja-JP" altLang="en-US" dirty="0" smtClean="0"/>
              <a:t>きいてください。</a:t>
            </a:r>
            <a:endParaRPr lang="ja-JP" alt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18</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a:t>
            </a:r>
            <a:r>
              <a:rPr lang="en-US" altLang="ja-JP" sz="4400" noProof="0" dirty="0" smtClean="0">
                <a:latin typeface="+mj-lt"/>
                <a:ea typeface="+mj-ea"/>
                <a:cs typeface="+mj-cs"/>
              </a:rPr>
              <a:t>99</a:t>
            </a: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ch7-dialogue-listening.mov">
            <a:hlinkClick r:id="" action="ppaction://media"/>
          </p:cNvPr>
          <p:cNvPicPr>
            <a:picLocks noRot="1" noChangeAspect="1"/>
          </p:cNvPicPr>
          <p:nvPr>
            <a:videoFile r:link="rId1"/>
          </p:nvPr>
        </p:nvPicPr>
        <p:blipFill>
          <a:blip r:embed="rId3"/>
          <a:stretch>
            <a:fillRect/>
          </a:stretch>
        </p:blipFill>
        <p:spPr>
          <a:xfrm>
            <a:off x="3894667" y="1600200"/>
            <a:ext cx="584200" cy="584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23"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P101 </a:t>
            </a:r>
            <a:r>
              <a:rPr lang="ja-JP" altLang="en-US" smtClean="0"/>
              <a:t>ダイアローグの後で</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19</a:t>
            </a:fld>
            <a:endParaRPr lang="en-US" dirty="0"/>
          </a:p>
        </p:txBody>
      </p:sp>
      <p:pic>
        <p:nvPicPr>
          <p:cNvPr id="3074" name="Picture 2"/>
          <p:cNvPicPr>
            <a:picLocks noChangeAspect="1" noChangeArrowheads="1"/>
          </p:cNvPicPr>
          <p:nvPr/>
        </p:nvPicPr>
        <p:blipFill>
          <a:blip r:embed="rId2"/>
          <a:srcRect/>
          <a:stretch>
            <a:fillRect/>
          </a:stretch>
        </p:blipFill>
        <p:spPr bwMode="auto">
          <a:xfrm>
            <a:off x="-1" y="2124074"/>
            <a:ext cx="9147059" cy="284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ja-JP" altLang="en-US" dirty="0" smtClean="0"/>
              <a:t>２月８日月曜日</a:t>
            </a:r>
            <a:endParaRPr lang="en-US" dirty="0"/>
          </a:p>
        </p:txBody>
      </p:sp>
      <p:sp>
        <p:nvSpPr>
          <p:cNvPr id="3" name="Content Placeholder 2"/>
          <p:cNvSpPr>
            <a:spLocks noGrp="1"/>
          </p:cNvSpPr>
          <p:nvPr>
            <p:ph idx="1"/>
          </p:nvPr>
        </p:nvSpPr>
        <p:spPr/>
        <p:txBody>
          <a:bodyPr/>
          <a:lstStyle/>
          <a:p>
            <a:r>
              <a:rPr lang="ja-JP" altLang="en-US" dirty="0" smtClean="0"/>
              <a:t>日</a:t>
            </a:r>
            <a:r>
              <a:rPr lang="ja-JP" altLang="en-US" smtClean="0"/>
              <a:t>本の文化</a:t>
            </a:r>
            <a:endParaRPr lang="en-US" altLang="ja-JP" dirty="0" smtClean="0"/>
          </a:p>
          <a:p>
            <a:r>
              <a:rPr lang="ja-JP" altLang="en-US" smtClean="0"/>
              <a:t>聞き上手話し上手</a:t>
            </a:r>
            <a:endParaRPr lang="en-US" altLang="ja-JP" dirty="0" smtClean="0"/>
          </a:p>
          <a:p>
            <a:r>
              <a:rPr lang="ja-JP" altLang="en-US" dirty="0" smtClean="0"/>
              <a:t>ダイアローグ</a:t>
            </a:r>
            <a:endParaRPr lang="en-US" altLang="ja-JP" dirty="0" smtClean="0"/>
          </a:p>
          <a:p>
            <a:r>
              <a:rPr lang="ja-JP" altLang="en-US" smtClean="0"/>
              <a:t>読むれんしゅう</a:t>
            </a:r>
            <a:endParaRPr lang="en-US" altLang="ja-JP" dirty="0" smtClean="0"/>
          </a:p>
          <a:p>
            <a:r>
              <a:rPr lang="ja-JP" altLang="en-US" smtClean="0"/>
              <a:t>聞くれんしゅう</a:t>
            </a:r>
            <a:endParaRPr lang="en-US" altLang="ja-JP" dirty="0" smtClean="0"/>
          </a:p>
        </p:txBody>
      </p:sp>
      <p:sp>
        <p:nvSpPr>
          <p:cNvPr id="4" name="Slide Number Placeholder 3"/>
          <p:cNvSpPr>
            <a:spLocks noGrp="1"/>
          </p:cNvSpPr>
          <p:nvPr>
            <p:ph type="sldNum" sz="quarter" idx="12"/>
          </p:nvPr>
        </p:nvSpPr>
        <p:spPr/>
        <p:txBody>
          <a:bodyPr/>
          <a:lstStyle/>
          <a:p>
            <a:fld id="{DD9E3E14-38A0-0946-BEFB-FD0F2B06ADD2}"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20</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P99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descr="F:\ピクチャ 1.png"/>
          <p:cNvPicPr>
            <a:picLocks noChangeAspect="1" noChangeArrowheads="1"/>
          </p:cNvPicPr>
          <p:nvPr/>
        </p:nvPicPr>
        <p:blipFill>
          <a:blip r:embed="rId2"/>
          <a:srcRect/>
          <a:stretch>
            <a:fillRect/>
          </a:stretch>
        </p:blipFill>
        <p:spPr bwMode="auto">
          <a:xfrm>
            <a:off x="1679422" y="1923396"/>
            <a:ext cx="5842190" cy="3956704"/>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21</a:t>
            </a:fld>
            <a:endParaRPr lang="en-US" dirty="0"/>
          </a:p>
        </p:txBody>
      </p:sp>
      <p:sp>
        <p:nvSpPr>
          <p:cNvPr id="5" name="Title 1"/>
          <p:cNvSpPr txBox="1">
            <a:spLocks/>
          </p:cNvSpPr>
          <p:nvPr/>
        </p:nvSpPr>
        <p:spPr>
          <a:xfrm>
            <a:off x="457200" y="1730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P99 </a:t>
            </a:r>
            <a:r>
              <a:rPr kumimoji="0" lang="ja-JP" altLang="en-US" sz="4400" b="0" i="0" u="none" strike="noStrike" kern="1200" cap="none" spc="0" normalizeH="0" baseline="0" noProof="0" dirty="0" smtClean="0">
                <a:ln>
                  <a:noFill/>
                </a:ln>
                <a:solidFill>
                  <a:schemeClr val="tx1"/>
                </a:solidFill>
                <a:effectLst/>
                <a:uLnTx/>
                <a:uFillTx/>
                <a:latin typeface="+mj-lt"/>
                <a:ea typeface="+mj-ea"/>
                <a:cs typeface="+mj-cs"/>
              </a:rPr>
              <a:t>ダイアローグ</a:t>
            </a:r>
            <a:r>
              <a:rPr kumimoji="0" lang="en-US" altLang="ja-JP" sz="4400" b="0" i="0" u="none" strike="noStrike" kern="1200" cap="none" spc="0" normalizeH="0" baseline="0" noProof="0" dirty="0" smtClean="0">
                <a:ln>
                  <a:noFill/>
                </a:ln>
                <a:solidFill>
                  <a:schemeClr val="tx1"/>
                </a:solidFill>
                <a:effectLst/>
                <a:uLnTx/>
                <a:uFillTx/>
                <a:latin typeface="+mj-lt"/>
                <a:ea typeface="+mj-ea"/>
                <a:cs typeface="+mj-cs"/>
              </a:rPr>
              <a:t> </a:t>
            </a:r>
            <a:r>
              <a:rPr lang="ja-JP" altLang="en-US" sz="4400" dirty="0" smtClean="0">
                <a:latin typeface="+mj-lt"/>
                <a:ea typeface="+mj-ea"/>
                <a:cs typeface="+mj-cs"/>
              </a:rPr>
              <a:t>（じまく）</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2" descr="F:\ピクチャ 1.png"/>
          <p:cNvPicPr>
            <a:picLocks noChangeAspect="1" noChangeArrowheads="1"/>
          </p:cNvPicPr>
          <p:nvPr/>
        </p:nvPicPr>
        <p:blipFill>
          <a:blip r:embed="rId2"/>
          <a:srcRect/>
          <a:stretch>
            <a:fillRect/>
          </a:stretch>
        </p:blipFill>
        <p:spPr bwMode="auto">
          <a:xfrm>
            <a:off x="1679422" y="1923396"/>
            <a:ext cx="5842190" cy="3956704"/>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P101 </a:t>
            </a:r>
            <a:r>
              <a:rPr lang="ja-JP" altLang="en-US" smtClean="0"/>
              <a:t>ダイアローグの後で</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22</a:t>
            </a:fld>
            <a:endParaRPr lang="en-US" dirty="0"/>
          </a:p>
        </p:txBody>
      </p:sp>
      <p:pic>
        <p:nvPicPr>
          <p:cNvPr id="4098" name="Picture 2"/>
          <p:cNvPicPr>
            <a:picLocks noChangeAspect="1" noChangeArrowheads="1"/>
          </p:cNvPicPr>
          <p:nvPr/>
        </p:nvPicPr>
        <p:blipFill>
          <a:blip r:embed="rId3"/>
          <a:srcRect/>
          <a:stretch>
            <a:fillRect/>
          </a:stretch>
        </p:blipFill>
        <p:spPr bwMode="auto">
          <a:xfrm>
            <a:off x="0" y="1852613"/>
            <a:ext cx="9144000" cy="2938509"/>
          </a:xfrm>
          <a:prstGeom prst="rect">
            <a:avLst/>
          </a:prstGeom>
          <a:noFill/>
          <a:ln w="9525">
            <a:noFill/>
            <a:miter lim="800000"/>
            <a:headEnd/>
            <a:tailEnd/>
          </a:ln>
        </p:spPr>
      </p:pic>
      <p:sp>
        <p:nvSpPr>
          <p:cNvPr id="6" name="TextBox 5"/>
          <p:cNvSpPr txBox="1"/>
          <p:nvPr/>
        </p:nvSpPr>
        <p:spPr>
          <a:xfrm>
            <a:off x="1339850" y="2537767"/>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と</a:t>
            </a:r>
            <a:endParaRPr lang="en-US" sz="2400" b="1" dirty="0">
              <a:solidFill>
                <a:srgbClr val="FF0000"/>
              </a:solidFill>
              <a:latin typeface="DFGKyoKaSho-W4" pitchFamily="18" charset="-128"/>
              <a:ea typeface="DFGKyoKaSho-W4" pitchFamily="18" charset="-128"/>
            </a:endParaRPr>
          </a:p>
        </p:txBody>
      </p:sp>
      <p:sp>
        <p:nvSpPr>
          <p:cNvPr id="7" name="TextBox 6"/>
          <p:cNvSpPr txBox="1"/>
          <p:nvPr/>
        </p:nvSpPr>
        <p:spPr>
          <a:xfrm>
            <a:off x="3149600" y="2537767"/>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と</a:t>
            </a:r>
            <a:endParaRPr lang="en-US" sz="2400" b="1" dirty="0">
              <a:solidFill>
                <a:srgbClr val="FF0000"/>
              </a:solidFill>
              <a:latin typeface="DFGKyoKaSho-W4" pitchFamily="18" charset="-128"/>
              <a:ea typeface="DFGKyoKaSho-W4" pitchFamily="18" charset="-128"/>
            </a:endParaRPr>
          </a:p>
        </p:txBody>
      </p:sp>
      <p:sp>
        <p:nvSpPr>
          <p:cNvPr id="8" name="TextBox 7"/>
          <p:cNvSpPr txBox="1"/>
          <p:nvPr/>
        </p:nvSpPr>
        <p:spPr>
          <a:xfrm>
            <a:off x="6210300" y="2537767"/>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に</a:t>
            </a:r>
            <a:endParaRPr lang="en-US" sz="2400" b="1" dirty="0">
              <a:solidFill>
                <a:srgbClr val="FF0000"/>
              </a:solidFill>
              <a:latin typeface="DFGKyoKaSho-W4" pitchFamily="18" charset="-128"/>
              <a:ea typeface="DFGKyoKaSho-W4" pitchFamily="18" charset="-128"/>
            </a:endParaRPr>
          </a:p>
        </p:txBody>
      </p:sp>
      <p:sp>
        <p:nvSpPr>
          <p:cNvPr id="9" name="TextBox 8"/>
          <p:cNvSpPr txBox="1"/>
          <p:nvPr/>
        </p:nvSpPr>
        <p:spPr>
          <a:xfrm>
            <a:off x="7518400" y="2537767"/>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に</a:t>
            </a:r>
            <a:endParaRPr lang="en-US" sz="2400" b="1" dirty="0">
              <a:solidFill>
                <a:srgbClr val="FF0000"/>
              </a:solidFill>
              <a:latin typeface="DFGKyoKaSho-W4" pitchFamily="18" charset="-128"/>
              <a:ea typeface="DFGKyoKaSho-W4" pitchFamily="18" charset="-128"/>
            </a:endParaRPr>
          </a:p>
        </p:txBody>
      </p:sp>
      <p:sp>
        <p:nvSpPr>
          <p:cNvPr id="10" name="TextBox 9"/>
          <p:cNvSpPr txBox="1"/>
          <p:nvPr/>
        </p:nvSpPr>
        <p:spPr>
          <a:xfrm>
            <a:off x="1168400" y="3077865"/>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に</a:t>
            </a:r>
            <a:endParaRPr lang="en-US" sz="2400" b="1" dirty="0">
              <a:solidFill>
                <a:srgbClr val="FF0000"/>
              </a:solidFill>
              <a:latin typeface="DFGKyoKaSho-W4" pitchFamily="18" charset="-128"/>
              <a:ea typeface="DFGKyoKaSho-W4" pitchFamily="18" charset="-128"/>
            </a:endParaRPr>
          </a:p>
        </p:txBody>
      </p:sp>
      <p:sp>
        <p:nvSpPr>
          <p:cNvPr id="11" name="TextBox 10"/>
          <p:cNvSpPr txBox="1"/>
          <p:nvPr/>
        </p:nvSpPr>
        <p:spPr>
          <a:xfrm>
            <a:off x="1682750" y="3539530"/>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に</a:t>
            </a:r>
            <a:endParaRPr lang="en-US" sz="2400" b="1" dirty="0">
              <a:solidFill>
                <a:srgbClr val="FF0000"/>
              </a:solidFill>
              <a:latin typeface="DFGKyoKaSho-W4" pitchFamily="18" charset="-128"/>
              <a:ea typeface="DFGKyoKaSho-W4" pitchFamily="18" charset="-128"/>
            </a:endParaRPr>
          </a:p>
        </p:txBody>
      </p:sp>
      <p:sp>
        <p:nvSpPr>
          <p:cNvPr id="12" name="TextBox 11"/>
          <p:cNvSpPr txBox="1"/>
          <p:nvPr/>
        </p:nvSpPr>
        <p:spPr>
          <a:xfrm>
            <a:off x="3924300" y="3539530"/>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と</a:t>
            </a:r>
            <a:endParaRPr lang="en-US" sz="2400" b="1" dirty="0">
              <a:solidFill>
                <a:srgbClr val="FF0000"/>
              </a:solidFill>
              <a:latin typeface="DFGKyoKaSho-W4" pitchFamily="18" charset="-128"/>
              <a:ea typeface="DFGKyoKaSho-W4" pitchFamily="18" charset="-128"/>
            </a:endParaRPr>
          </a:p>
        </p:txBody>
      </p:sp>
      <p:sp>
        <p:nvSpPr>
          <p:cNvPr id="13" name="TextBox 12"/>
          <p:cNvSpPr txBox="1"/>
          <p:nvPr/>
        </p:nvSpPr>
        <p:spPr>
          <a:xfrm>
            <a:off x="6553200" y="3539530"/>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を</a:t>
            </a:r>
            <a:endParaRPr lang="en-US" sz="2400" b="1" dirty="0">
              <a:solidFill>
                <a:srgbClr val="FF0000"/>
              </a:solidFill>
              <a:latin typeface="DFGKyoKaSho-W4" pitchFamily="18" charset="-128"/>
              <a:ea typeface="DFGKyoKaSho-W4" pitchFamily="18" charset="-128"/>
            </a:endParaRPr>
          </a:p>
        </p:txBody>
      </p:sp>
      <p:sp>
        <p:nvSpPr>
          <p:cNvPr id="14" name="TextBox 13"/>
          <p:cNvSpPr txBox="1"/>
          <p:nvPr/>
        </p:nvSpPr>
        <p:spPr>
          <a:xfrm>
            <a:off x="1511300" y="4232027"/>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と</a:t>
            </a:r>
            <a:endParaRPr lang="en-US" sz="2400" b="1" dirty="0">
              <a:solidFill>
                <a:srgbClr val="FF0000"/>
              </a:solidFill>
              <a:latin typeface="DFGKyoKaSho-W4" pitchFamily="18" charset="-128"/>
              <a:ea typeface="DFGKyoKaSho-W4" pitchFamily="18" charset="-128"/>
            </a:endParaRPr>
          </a:p>
        </p:txBody>
      </p:sp>
      <p:sp>
        <p:nvSpPr>
          <p:cNvPr id="15" name="TextBox 14"/>
          <p:cNvSpPr txBox="1"/>
          <p:nvPr/>
        </p:nvSpPr>
        <p:spPr>
          <a:xfrm>
            <a:off x="3149600" y="4232027"/>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は</a:t>
            </a:r>
            <a:endParaRPr lang="en-US" sz="2400" b="1" dirty="0">
              <a:solidFill>
                <a:srgbClr val="FF0000"/>
              </a:solidFill>
              <a:latin typeface="DFGKyoKaSho-W4" pitchFamily="18" charset="-128"/>
              <a:ea typeface="DFGKyoKaSho-W4" pitchFamily="18" charset="-128"/>
            </a:endParaRPr>
          </a:p>
        </p:txBody>
      </p:sp>
      <p:sp>
        <p:nvSpPr>
          <p:cNvPr id="16" name="TextBox 15"/>
          <p:cNvSpPr txBox="1"/>
          <p:nvPr/>
        </p:nvSpPr>
        <p:spPr>
          <a:xfrm>
            <a:off x="4565650" y="4232027"/>
            <a:ext cx="342900" cy="461665"/>
          </a:xfrm>
          <a:prstGeom prst="rect">
            <a:avLst/>
          </a:prstGeom>
          <a:noFill/>
        </p:spPr>
        <p:txBody>
          <a:bodyPr wrap="square" rtlCol="0">
            <a:spAutoFit/>
          </a:bodyPr>
          <a:lstStyle/>
          <a:p>
            <a:r>
              <a:rPr lang="ja-JP" altLang="en-US" sz="2400" b="1" smtClean="0">
                <a:solidFill>
                  <a:srgbClr val="FF0000"/>
                </a:solidFill>
                <a:latin typeface="DFGKyoKaSho-W4" pitchFamily="18" charset="-128"/>
                <a:ea typeface="DFGKyoKaSho-W4" pitchFamily="18" charset="-128"/>
              </a:rPr>
              <a:t>を</a:t>
            </a:r>
            <a:endParaRPr lang="en-US" sz="2400" b="1" dirty="0">
              <a:solidFill>
                <a:srgbClr val="FF0000"/>
              </a:solidFill>
              <a:latin typeface="DFGKyoKaSho-W4" pitchFamily="18" charset="-128"/>
              <a:ea typeface="DFG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23</a:t>
            </a:fld>
            <a:endParaRPr lang="en-US" dirty="0"/>
          </a:p>
        </p:txBody>
      </p:sp>
      <p:sp>
        <p:nvSpPr>
          <p:cNvPr id="5" name="Title 1"/>
          <p:cNvSpPr txBox="1">
            <a:spLocks/>
          </p:cNvSpPr>
          <p:nvPr/>
        </p:nvSpPr>
        <p:spPr>
          <a:xfrm>
            <a:off x="457200" y="2335427"/>
            <a:ext cx="8229600" cy="1143000"/>
          </a:xfrm>
          <a:prstGeom prst="rect">
            <a:avLst/>
          </a:prstGeom>
          <a:solidFill>
            <a:schemeClr val="accent2">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smtClean="0">
                <a:latin typeface="+mj-lt"/>
                <a:ea typeface="+mj-ea"/>
                <a:cs typeface="+mj-cs"/>
              </a:rPr>
              <a:t>読む</a:t>
            </a:r>
            <a:r>
              <a:rPr lang="ja-JP" altLang="en-US" sz="4400" noProof="0" smtClean="0">
                <a:latin typeface="+mj-lt"/>
                <a:ea typeface="+mj-ea"/>
                <a:cs typeface="+mj-cs"/>
              </a:rPr>
              <a:t>れ</a:t>
            </a:r>
            <a:r>
              <a:rPr lang="ja-JP" altLang="en-US" sz="4400" noProof="0" dirty="0" smtClean="0">
                <a:latin typeface="+mj-lt"/>
                <a:ea typeface="+mj-ea"/>
                <a:cs typeface="+mj-cs"/>
              </a:rPr>
              <a:t>んしゅう</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P130 </a:t>
            </a:r>
            <a:r>
              <a:rPr lang="ja-JP" altLang="en-US" smtClean="0"/>
              <a:t>読むれ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24</a:t>
            </a:fld>
            <a:endParaRPr lang="en-US" dirty="0"/>
          </a:p>
        </p:txBody>
      </p:sp>
      <p:pic>
        <p:nvPicPr>
          <p:cNvPr id="5122" name="Picture 2"/>
          <p:cNvPicPr>
            <a:picLocks noChangeAspect="1" noChangeArrowheads="1"/>
          </p:cNvPicPr>
          <p:nvPr/>
        </p:nvPicPr>
        <p:blipFill>
          <a:blip r:embed="rId2"/>
          <a:srcRect/>
          <a:stretch>
            <a:fillRect/>
          </a:stretch>
        </p:blipFill>
        <p:spPr bwMode="auto">
          <a:xfrm>
            <a:off x="1668463" y="1574800"/>
            <a:ext cx="5633141" cy="514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P130 </a:t>
            </a:r>
            <a:r>
              <a:rPr lang="ja-JP" altLang="en-US" smtClean="0"/>
              <a:t>読むれ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25</a:t>
            </a:fld>
            <a:endParaRPr lang="en-US" dirty="0"/>
          </a:p>
        </p:txBody>
      </p:sp>
      <p:pic>
        <p:nvPicPr>
          <p:cNvPr id="6147" name="Picture 3"/>
          <p:cNvPicPr>
            <a:picLocks noChangeAspect="1" noChangeArrowheads="1"/>
          </p:cNvPicPr>
          <p:nvPr/>
        </p:nvPicPr>
        <p:blipFill>
          <a:blip r:embed="rId2"/>
          <a:srcRect/>
          <a:stretch>
            <a:fillRect/>
          </a:stretch>
        </p:blipFill>
        <p:spPr bwMode="auto">
          <a:xfrm>
            <a:off x="241300" y="1819275"/>
            <a:ext cx="4648200" cy="4743450"/>
          </a:xfrm>
          <a:prstGeom prst="rect">
            <a:avLst/>
          </a:prstGeom>
          <a:noFill/>
          <a:ln w="9525">
            <a:noFill/>
            <a:miter lim="800000"/>
            <a:headEnd/>
            <a:tailEnd/>
          </a:ln>
        </p:spPr>
      </p:pic>
      <p:pic>
        <p:nvPicPr>
          <p:cNvPr id="6149" name="Picture 5"/>
          <p:cNvPicPr>
            <a:picLocks noChangeAspect="1" noChangeArrowheads="1"/>
          </p:cNvPicPr>
          <p:nvPr/>
        </p:nvPicPr>
        <p:blipFill>
          <a:blip r:embed="rId3"/>
          <a:srcRect/>
          <a:stretch>
            <a:fillRect/>
          </a:stretch>
        </p:blipFill>
        <p:spPr bwMode="auto">
          <a:xfrm>
            <a:off x="4889500" y="2486024"/>
            <a:ext cx="3124510" cy="2911475"/>
          </a:xfrm>
          <a:prstGeom prst="rect">
            <a:avLst/>
          </a:prstGeom>
          <a:noFill/>
          <a:ln w="9525">
            <a:noFill/>
            <a:miter lim="800000"/>
            <a:headEnd/>
            <a:tailEnd/>
          </a:ln>
        </p:spPr>
      </p:pic>
      <p:sp>
        <p:nvSpPr>
          <p:cNvPr id="9" name="TextBox 8"/>
          <p:cNvSpPr txBox="1"/>
          <p:nvPr/>
        </p:nvSpPr>
        <p:spPr>
          <a:xfrm>
            <a:off x="7340600" y="2486024"/>
            <a:ext cx="1193800" cy="338554"/>
          </a:xfrm>
          <a:prstGeom prst="rect">
            <a:avLst/>
          </a:prstGeom>
          <a:solidFill>
            <a:schemeClr val="accent2">
              <a:lumMod val="40000"/>
              <a:lumOff val="60000"/>
            </a:schemeClr>
          </a:solidFill>
        </p:spPr>
        <p:txBody>
          <a:bodyPr wrap="square" rtlCol="0">
            <a:spAutoFit/>
          </a:bodyPr>
          <a:lstStyle/>
          <a:p>
            <a:r>
              <a:rPr lang="en-US" sz="1600" dirty="0" smtClean="0"/>
              <a:t>insert</a:t>
            </a:r>
            <a:endParaRPr lang="en-US" sz="1600" dirty="0"/>
          </a:p>
        </p:txBody>
      </p:sp>
      <p:sp>
        <p:nvSpPr>
          <p:cNvPr id="10" name="TextBox 9"/>
          <p:cNvSpPr txBox="1"/>
          <p:nvPr/>
        </p:nvSpPr>
        <p:spPr>
          <a:xfrm>
            <a:off x="7340600" y="2855356"/>
            <a:ext cx="1193800" cy="338554"/>
          </a:xfrm>
          <a:prstGeom prst="rect">
            <a:avLst/>
          </a:prstGeom>
          <a:solidFill>
            <a:schemeClr val="accent2">
              <a:lumMod val="40000"/>
              <a:lumOff val="60000"/>
            </a:schemeClr>
          </a:solidFill>
        </p:spPr>
        <p:txBody>
          <a:bodyPr wrap="square" rtlCol="0">
            <a:spAutoFit/>
          </a:bodyPr>
          <a:lstStyle/>
          <a:p>
            <a:r>
              <a:rPr lang="en-US" sz="1600" dirty="0" smtClean="0"/>
              <a:t>format</a:t>
            </a:r>
            <a:endParaRPr lang="en-US" sz="1600" dirty="0"/>
          </a:p>
        </p:txBody>
      </p:sp>
      <p:sp>
        <p:nvSpPr>
          <p:cNvPr id="11" name="TextBox 10"/>
          <p:cNvSpPr txBox="1"/>
          <p:nvPr/>
        </p:nvSpPr>
        <p:spPr>
          <a:xfrm>
            <a:off x="7340600" y="3291840"/>
            <a:ext cx="1193800" cy="338554"/>
          </a:xfrm>
          <a:prstGeom prst="rect">
            <a:avLst/>
          </a:prstGeom>
          <a:solidFill>
            <a:schemeClr val="accent2">
              <a:lumMod val="40000"/>
              <a:lumOff val="60000"/>
            </a:schemeClr>
          </a:solidFill>
        </p:spPr>
        <p:txBody>
          <a:bodyPr wrap="square" rtlCol="0">
            <a:spAutoFit/>
          </a:bodyPr>
          <a:lstStyle/>
          <a:p>
            <a:r>
              <a:rPr lang="en-US" sz="1600" dirty="0" smtClean="0"/>
              <a:t>message</a:t>
            </a:r>
            <a:endParaRPr lang="en-US" sz="1600" dirty="0"/>
          </a:p>
        </p:txBody>
      </p:sp>
      <p:sp>
        <p:nvSpPr>
          <p:cNvPr id="12" name="TextBox 11"/>
          <p:cNvSpPr txBox="1"/>
          <p:nvPr/>
        </p:nvSpPr>
        <p:spPr>
          <a:xfrm>
            <a:off x="7340600" y="3684864"/>
            <a:ext cx="1193800" cy="338554"/>
          </a:xfrm>
          <a:prstGeom prst="rect">
            <a:avLst/>
          </a:prstGeom>
          <a:solidFill>
            <a:schemeClr val="accent2">
              <a:lumMod val="40000"/>
              <a:lumOff val="60000"/>
            </a:schemeClr>
          </a:solidFill>
        </p:spPr>
        <p:txBody>
          <a:bodyPr wrap="square" rtlCol="0">
            <a:spAutoFit/>
          </a:bodyPr>
          <a:lstStyle/>
          <a:p>
            <a:r>
              <a:rPr lang="en-US" sz="1600" dirty="0" smtClean="0"/>
              <a:t>tool</a:t>
            </a:r>
            <a:endParaRPr lang="en-US" sz="1600" dirty="0"/>
          </a:p>
        </p:txBody>
      </p:sp>
      <p:sp>
        <p:nvSpPr>
          <p:cNvPr id="13" name="TextBox 12"/>
          <p:cNvSpPr txBox="1"/>
          <p:nvPr/>
        </p:nvSpPr>
        <p:spPr>
          <a:xfrm>
            <a:off x="7772400" y="4178300"/>
            <a:ext cx="1193800" cy="338554"/>
          </a:xfrm>
          <a:prstGeom prst="rect">
            <a:avLst/>
          </a:prstGeom>
          <a:solidFill>
            <a:schemeClr val="accent2">
              <a:lumMod val="40000"/>
              <a:lumOff val="60000"/>
            </a:schemeClr>
          </a:solidFill>
        </p:spPr>
        <p:txBody>
          <a:bodyPr wrap="square" rtlCol="0">
            <a:spAutoFit/>
          </a:bodyPr>
          <a:lstStyle/>
          <a:p>
            <a:r>
              <a:rPr lang="en-US" sz="1600" dirty="0" smtClean="0"/>
              <a:t>sender</a:t>
            </a:r>
            <a:endParaRPr lang="en-US" sz="1600" dirty="0"/>
          </a:p>
        </p:txBody>
      </p:sp>
      <p:sp>
        <p:nvSpPr>
          <p:cNvPr id="14" name="TextBox 13"/>
          <p:cNvSpPr txBox="1"/>
          <p:nvPr/>
        </p:nvSpPr>
        <p:spPr>
          <a:xfrm>
            <a:off x="7772400" y="4572000"/>
            <a:ext cx="1193800" cy="338554"/>
          </a:xfrm>
          <a:prstGeom prst="rect">
            <a:avLst/>
          </a:prstGeom>
          <a:solidFill>
            <a:schemeClr val="accent2">
              <a:lumMod val="40000"/>
              <a:lumOff val="60000"/>
            </a:schemeClr>
          </a:solidFill>
        </p:spPr>
        <p:txBody>
          <a:bodyPr wrap="square" rtlCol="0">
            <a:spAutoFit/>
          </a:bodyPr>
          <a:lstStyle/>
          <a:p>
            <a:r>
              <a:rPr lang="en-US" sz="1600" dirty="0" smtClean="0"/>
              <a:t>recipient</a:t>
            </a:r>
            <a:endParaRPr lang="en-US" sz="1600" dirty="0"/>
          </a:p>
        </p:txBody>
      </p:sp>
      <p:sp>
        <p:nvSpPr>
          <p:cNvPr id="15" name="TextBox 14"/>
          <p:cNvSpPr txBox="1"/>
          <p:nvPr/>
        </p:nvSpPr>
        <p:spPr>
          <a:xfrm>
            <a:off x="7772400" y="5029200"/>
            <a:ext cx="1193800" cy="338554"/>
          </a:xfrm>
          <a:prstGeom prst="rect">
            <a:avLst/>
          </a:prstGeom>
          <a:solidFill>
            <a:schemeClr val="accent2">
              <a:lumMod val="40000"/>
              <a:lumOff val="60000"/>
            </a:schemeClr>
          </a:solidFill>
        </p:spPr>
        <p:txBody>
          <a:bodyPr wrap="square" rtlCol="0">
            <a:spAutoFit/>
          </a:bodyPr>
          <a:lstStyle/>
          <a:p>
            <a:r>
              <a:rPr lang="en-US" sz="1600" dirty="0" smtClean="0"/>
              <a:t>subject</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P131 </a:t>
            </a:r>
            <a:r>
              <a:rPr lang="ja-JP" altLang="en-US" smtClean="0"/>
              <a:t>読むれ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26</a:t>
            </a:fld>
            <a:endParaRPr lang="en-US" dirty="0"/>
          </a:p>
        </p:txBody>
      </p:sp>
      <p:pic>
        <p:nvPicPr>
          <p:cNvPr id="8196" name="Picture 4"/>
          <p:cNvPicPr>
            <a:picLocks noChangeAspect="1" noChangeArrowheads="1"/>
          </p:cNvPicPr>
          <p:nvPr/>
        </p:nvPicPr>
        <p:blipFill>
          <a:blip r:embed="rId2"/>
          <a:srcRect/>
          <a:stretch>
            <a:fillRect/>
          </a:stretch>
        </p:blipFill>
        <p:spPr bwMode="auto">
          <a:xfrm>
            <a:off x="1836738" y="1417638"/>
            <a:ext cx="5516561" cy="53776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P131 </a:t>
            </a:r>
            <a:r>
              <a:rPr lang="ja-JP" altLang="en-US" smtClean="0"/>
              <a:t>読むれ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27</a:t>
            </a:fld>
            <a:endParaRPr lang="en-US" dirty="0"/>
          </a:p>
        </p:txBody>
      </p:sp>
      <p:pic>
        <p:nvPicPr>
          <p:cNvPr id="8195" name="Picture 3"/>
          <p:cNvPicPr>
            <a:picLocks noChangeAspect="1" noChangeArrowheads="1"/>
          </p:cNvPicPr>
          <p:nvPr/>
        </p:nvPicPr>
        <p:blipFill>
          <a:blip r:embed="rId2"/>
          <a:srcRect/>
          <a:stretch>
            <a:fillRect/>
          </a:stretch>
        </p:blipFill>
        <p:spPr bwMode="auto">
          <a:xfrm>
            <a:off x="714375" y="1619250"/>
            <a:ext cx="7715250" cy="361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P131 </a:t>
            </a:r>
            <a:r>
              <a:rPr lang="ja-JP" altLang="en-US" smtClean="0"/>
              <a:t>読むれ</a:t>
            </a:r>
            <a:r>
              <a:rPr lang="ja-JP" altLang="en-US" dirty="0" smtClean="0"/>
              <a:t>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28</a:t>
            </a:fld>
            <a:endParaRPr lang="en-US" dirty="0"/>
          </a:p>
        </p:txBody>
      </p:sp>
      <p:pic>
        <p:nvPicPr>
          <p:cNvPr id="9219" name="Picture 3"/>
          <p:cNvPicPr>
            <a:picLocks noChangeAspect="1" noChangeArrowheads="1"/>
          </p:cNvPicPr>
          <p:nvPr/>
        </p:nvPicPr>
        <p:blipFill>
          <a:blip r:embed="rId2"/>
          <a:srcRect/>
          <a:stretch>
            <a:fillRect/>
          </a:stretch>
        </p:blipFill>
        <p:spPr bwMode="auto">
          <a:xfrm>
            <a:off x="138113" y="1751013"/>
            <a:ext cx="8867775" cy="4067175"/>
          </a:xfrm>
          <a:prstGeom prst="rect">
            <a:avLst/>
          </a:prstGeom>
          <a:noFill/>
          <a:ln w="9525">
            <a:noFill/>
            <a:miter lim="800000"/>
            <a:headEnd/>
            <a:tailEnd/>
          </a:ln>
        </p:spPr>
      </p:pic>
      <p:sp>
        <p:nvSpPr>
          <p:cNvPr id="7" name="Rectangle 6"/>
          <p:cNvSpPr/>
          <p:nvPr/>
        </p:nvSpPr>
        <p:spPr>
          <a:xfrm>
            <a:off x="825500" y="32639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95715" y="32639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63686" y="32639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48086" y="32639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199086" y="32639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690586" y="3721100"/>
            <a:ext cx="464456" cy="290286"/>
            <a:chOff x="2690586" y="3721100"/>
            <a:chExt cx="464456" cy="290286"/>
          </a:xfrm>
        </p:grpSpPr>
        <p:sp>
          <p:nvSpPr>
            <p:cNvPr id="12" name="Rectangle 11"/>
            <p:cNvSpPr/>
            <p:nvPr/>
          </p:nvSpPr>
          <p:spPr>
            <a:xfrm>
              <a:off x="2690586" y="37211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22814" y="37211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4189186" y="37211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721600" y="37211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531259" y="41148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95914" y="41148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057728" y="47752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421414" y="4775200"/>
            <a:ext cx="232228" cy="290286"/>
          </a:xfrm>
          <a:prstGeom prst="rect">
            <a:avLst/>
          </a:prstGeom>
          <a:solidFill>
            <a:schemeClr val="bg1"/>
          </a:solid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0"/>
                                        </p:tgtEl>
                                        <p:attrNameLst>
                                          <p:attrName>ppt_x</p:attrName>
                                        </p:attrNameLst>
                                      </p:cBhvr>
                                      <p:tavLst>
                                        <p:tav tm="0">
                                          <p:val>
                                            <p:strVal val="ppt_x"/>
                                          </p:val>
                                        </p:tav>
                                        <p:tav tm="100000">
                                          <p:val>
                                            <p:strVal val="ppt_x"/>
                                          </p:val>
                                        </p:tav>
                                      </p:tavLst>
                                    </p:anim>
                                    <p:anim calcmode="lin" valueType="num">
                                      <p:cBhvr additive="base">
                                        <p:cTn id="37" dur="500"/>
                                        <p:tgtEl>
                                          <p:spTgt spid="20"/>
                                        </p:tgtEl>
                                        <p:attrNameLst>
                                          <p:attrName>ppt_y</p:attrName>
                                        </p:attrNameLst>
                                      </p:cBhvr>
                                      <p:tavLst>
                                        <p:tav tm="0">
                                          <p:val>
                                            <p:strVal val="ppt_y"/>
                                          </p:val>
                                        </p:tav>
                                        <p:tav tm="100000">
                                          <p:val>
                                            <p:strVal val="1+ppt_h/2"/>
                                          </p:val>
                                        </p:tav>
                                      </p:tavLst>
                                    </p:anim>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4"/>
                                        </p:tgtEl>
                                        <p:attrNameLst>
                                          <p:attrName>ppt_x</p:attrName>
                                        </p:attrNameLst>
                                      </p:cBhvr>
                                      <p:tavLst>
                                        <p:tav tm="0">
                                          <p:val>
                                            <p:strVal val="ppt_x"/>
                                          </p:val>
                                        </p:tav>
                                        <p:tav tm="100000">
                                          <p:val>
                                            <p:strVal val="ppt_x"/>
                                          </p:val>
                                        </p:tav>
                                      </p:tavLst>
                                    </p:anim>
                                    <p:anim calcmode="lin" valueType="num">
                                      <p:cBhvr additive="base">
                                        <p:cTn id="43" dur="500"/>
                                        <p:tgtEl>
                                          <p:spTgt spid="14"/>
                                        </p:tgtEl>
                                        <p:attrNameLst>
                                          <p:attrName>ppt_y</p:attrName>
                                        </p:attrNameLst>
                                      </p:cBhvr>
                                      <p:tavLst>
                                        <p:tav tm="0">
                                          <p:val>
                                            <p:strVal val="ppt_y"/>
                                          </p:val>
                                        </p:tav>
                                        <p:tav tm="100000">
                                          <p:val>
                                            <p:strVal val="1+ppt_h/2"/>
                                          </p:val>
                                        </p:tav>
                                      </p:tavLst>
                                    </p:anim>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1+ppt_h/2"/>
                                          </p:val>
                                        </p:tav>
                                      </p:tavLst>
                                    </p:anim>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6"/>
                                        </p:tgtEl>
                                        <p:attrNameLst>
                                          <p:attrName>ppt_x</p:attrName>
                                        </p:attrNameLst>
                                      </p:cBhvr>
                                      <p:tavLst>
                                        <p:tav tm="0">
                                          <p:val>
                                            <p:strVal val="ppt_x"/>
                                          </p:val>
                                        </p:tav>
                                        <p:tav tm="100000">
                                          <p:val>
                                            <p:strVal val="ppt_x"/>
                                          </p:val>
                                        </p:tav>
                                      </p:tavLst>
                                    </p:anim>
                                    <p:anim calcmode="lin" valueType="num">
                                      <p:cBhvr additive="base">
                                        <p:cTn id="55" dur="500"/>
                                        <p:tgtEl>
                                          <p:spTgt spid="16"/>
                                        </p:tgtEl>
                                        <p:attrNameLst>
                                          <p:attrName>ppt_y</p:attrName>
                                        </p:attrNameLst>
                                      </p:cBhvr>
                                      <p:tavLst>
                                        <p:tav tm="0">
                                          <p:val>
                                            <p:strVal val="ppt_y"/>
                                          </p:val>
                                        </p:tav>
                                        <p:tav tm="100000">
                                          <p:val>
                                            <p:strVal val="1+ppt_h/2"/>
                                          </p:val>
                                        </p:tav>
                                      </p:tavLst>
                                    </p:anim>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18"/>
                                        </p:tgtEl>
                                        <p:attrNameLst>
                                          <p:attrName>ppt_x</p:attrName>
                                        </p:attrNameLst>
                                      </p:cBhvr>
                                      <p:tavLst>
                                        <p:tav tm="0">
                                          <p:val>
                                            <p:strVal val="ppt_x"/>
                                          </p:val>
                                        </p:tav>
                                        <p:tav tm="100000">
                                          <p:val>
                                            <p:strVal val="ppt_x"/>
                                          </p:val>
                                        </p:tav>
                                      </p:tavLst>
                                    </p:anim>
                                    <p:anim calcmode="lin" valueType="num">
                                      <p:cBhvr additive="base">
                                        <p:cTn id="67" dur="500"/>
                                        <p:tgtEl>
                                          <p:spTgt spid="18"/>
                                        </p:tgtEl>
                                        <p:attrNameLst>
                                          <p:attrName>ppt_y</p:attrName>
                                        </p:attrNameLst>
                                      </p:cBhvr>
                                      <p:tavLst>
                                        <p:tav tm="0">
                                          <p:val>
                                            <p:strVal val="ppt_y"/>
                                          </p:val>
                                        </p:tav>
                                        <p:tav tm="100000">
                                          <p:val>
                                            <p:strVal val="1+ppt_h/2"/>
                                          </p:val>
                                        </p:tav>
                                      </p:tavLst>
                                    </p:anim>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19"/>
                                        </p:tgtEl>
                                        <p:attrNameLst>
                                          <p:attrName>ppt_x</p:attrName>
                                        </p:attrNameLst>
                                      </p:cBhvr>
                                      <p:tavLst>
                                        <p:tav tm="0">
                                          <p:val>
                                            <p:strVal val="ppt_x"/>
                                          </p:val>
                                        </p:tav>
                                        <p:tav tm="100000">
                                          <p:val>
                                            <p:strVal val="ppt_x"/>
                                          </p:val>
                                        </p:tav>
                                      </p:tavLst>
                                    </p:anim>
                                    <p:anim calcmode="lin" valueType="num">
                                      <p:cBhvr additive="base">
                                        <p:cTn id="73" dur="500"/>
                                        <p:tgtEl>
                                          <p:spTgt spid="19"/>
                                        </p:tgtEl>
                                        <p:attrNameLst>
                                          <p:attrName>ppt_y</p:attrName>
                                        </p:attrNameLst>
                                      </p:cBhvr>
                                      <p:tavLst>
                                        <p:tav tm="0">
                                          <p:val>
                                            <p:strVal val="ppt_y"/>
                                          </p:val>
                                        </p:tav>
                                        <p:tav tm="100000">
                                          <p:val>
                                            <p:strVal val="1+ppt_h/2"/>
                                          </p:val>
                                        </p:tav>
                                      </p:tavLst>
                                    </p:anim>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ja-JP" altLang="en-US" sz="3200" smtClean="0"/>
              <a:t>まきの先生からＥメイルがきました。</a:t>
            </a:r>
            <a:endParaRPr lang="en-US" sz="3200" dirty="0"/>
          </a:p>
        </p:txBody>
      </p:sp>
      <p:sp>
        <p:nvSpPr>
          <p:cNvPr id="3" name="Content Placeholder 2"/>
          <p:cNvSpPr>
            <a:spLocks noGrp="1"/>
          </p:cNvSpPr>
          <p:nvPr>
            <p:ph idx="1"/>
          </p:nvPr>
        </p:nvSpPr>
        <p:spPr>
          <a:xfrm>
            <a:off x="0" y="1600200"/>
            <a:ext cx="9144000" cy="5257800"/>
          </a:xfrm>
        </p:spPr>
        <p:txBody>
          <a:bodyPr>
            <a:normAutofit fontScale="47500" lnSpcReduction="20000"/>
          </a:bodyPr>
          <a:lstStyle/>
          <a:p>
            <a:pPr>
              <a:buNone/>
            </a:pPr>
            <a:r>
              <a:rPr lang="ja-JP" altLang="en-US" sz="4200" b="1" smtClean="0">
                <a:latin typeface="DFPKyoKaSho-W4" pitchFamily="18" charset="-128"/>
                <a:ea typeface="DFPKyoKaSho-W4" pitchFamily="18" charset="-128"/>
              </a:rPr>
              <a:t>日本語１０２のみなさんへ：</a:t>
            </a:r>
            <a:endParaRPr lang="en-US" sz="4200" b="1" dirty="0" smtClean="0">
              <a:latin typeface="DFPKyoKaSho-W4" pitchFamily="18" charset="-128"/>
              <a:ea typeface="DFPKyoKaSho-W4" pitchFamily="18" charset="-128"/>
            </a:endParaRPr>
          </a:p>
          <a:p>
            <a:pPr>
              <a:buNone/>
            </a:pPr>
            <a:r>
              <a:rPr lang="en-US" sz="4200" b="1" dirty="0" smtClean="0">
                <a:latin typeface="DFPKyoKaSho-W4" pitchFamily="18" charset="-128"/>
                <a:ea typeface="DFPKyoKaSho-W4" pitchFamily="18" charset="-128"/>
              </a:rPr>
              <a:t> </a:t>
            </a:r>
          </a:p>
          <a:p>
            <a:pPr>
              <a:buNone/>
            </a:pPr>
            <a:r>
              <a:rPr lang="ja-JP" altLang="en-US" sz="4200" b="1" smtClean="0">
                <a:latin typeface="DFPKyoKaSho-W4" pitchFamily="18" charset="-128"/>
                <a:ea typeface="DFPKyoKaSho-W4" pitchFamily="18" charset="-128"/>
              </a:rPr>
              <a:t>みなさん、おしらせがあります。あした火曜日のごご４時半からホイットマ</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ン・カレッジで日本のたいこのパフォーマンスがあります。とてもおもしろい</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ですから、行きませんか。</a:t>
            </a:r>
            <a:endParaRPr lang="en-US"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「たいこ」はえい語でドラムといいます。プリンストン大学のおんがくの先生</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のわたなべかおる先生がたいこのパフォーマンスをします。よく分かりません</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が、むかし、むかし、日本のたいこはかんこくから日本に来ました。かんこく</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のたいこはちゅうごくから来ました。でも、日本のたいこのリズムはユニーク</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です。</a:t>
            </a:r>
            <a:endParaRPr lang="en-US"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私のたいこの話よりもたいこのパフォーマンスの方がおもしろいですから、ぜ</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ひ見に行ってください。火曜日は６時から日本語テーブルもあります。先週の</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日本語テーブルには１６人来ました。今週も来てください。</a:t>
            </a:r>
            <a:endParaRPr lang="en-US"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　</a:t>
            </a:r>
            <a:r>
              <a:rPr lang="en-US" sz="4200" b="1" dirty="0" smtClean="0">
                <a:latin typeface="DFPKyoKaSho-W4" pitchFamily="18" charset="-128"/>
                <a:ea typeface="DFPKyoKaSho-W4" pitchFamily="18" charset="-128"/>
              </a:rPr>
              <a:t>							</a:t>
            </a:r>
            <a:r>
              <a:rPr lang="ja-JP" altLang="en-US" sz="4200" b="1" smtClean="0">
                <a:latin typeface="DFPKyoKaSho-W4" pitchFamily="18" charset="-128"/>
                <a:ea typeface="DFPKyoKaSho-W4" pitchFamily="18" charset="-128"/>
              </a:rPr>
              <a:t>　　　　　　　　　　　　　</a:t>
            </a:r>
            <a:endParaRPr lang="en-US" altLang="ja-JP"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まきの　せいいち</a:t>
            </a:r>
            <a:endParaRPr lang="en-US" altLang="ja-JP" sz="4200" b="1" dirty="0" smtClean="0">
              <a:latin typeface="DFPKyoKaSho-W4" pitchFamily="18" charset="-128"/>
              <a:ea typeface="DFPKyoKaSho-W4" pitchFamily="18" charset="-128"/>
            </a:endParaRPr>
          </a:p>
          <a:p>
            <a:pPr>
              <a:buNone/>
            </a:pPr>
            <a:endParaRPr lang="en-US" sz="4200" b="1" dirty="0" smtClean="0">
              <a:latin typeface="DFPKyoKaSho-W4" pitchFamily="18" charset="-128"/>
              <a:ea typeface="DFPKyoKaSho-W4" pitchFamily="18" charset="-128"/>
            </a:endParaRPr>
          </a:p>
          <a:p>
            <a:pPr>
              <a:buNone/>
            </a:pPr>
            <a:r>
              <a:rPr lang="ja-JP" altLang="en-US" sz="4200" b="1" smtClean="0">
                <a:latin typeface="DFPKyoKaSho-W4" pitchFamily="18" charset="-128"/>
                <a:ea typeface="DFPKyoKaSho-W4" pitchFamily="18" charset="-128"/>
              </a:rPr>
              <a:t>むかし、むかし　</a:t>
            </a:r>
            <a:r>
              <a:rPr lang="en-US" sz="4200" b="1" dirty="0" smtClean="0">
                <a:latin typeface="DFPKyoKaSho-W4" pitchFamily="18" charset="-128"/>
                <a:ea typeface="DFPKyoKaSho-W4" pitchFamily="18" charset="-128"/>
              </a:rPr>
              <a:t>= long, long time ago</a:t>
            </a:r>
          </a:p>
          <a:p>
            <a:pPr>
              <a:buNone/>
            </a:pP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3</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dirty="0" smtClean="0"/>
              <a:t>日</a:t>
            </a:r>
            <a:r>
              <a:rPr lang="ja-JP" altLang="en-US" smtClean="0"/>
              <a:t>本の文化</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sz="2000" b="1" dirty="0" smtClean="0"/>
              <a:t>KATACHI: The Shape of Sounds in Silence</a:t>
            </a:r>
            <a:br>
              <a:rPr lang="en-US" sz="2000" b="1" dirty="0" smtClean="0"/>
            </a:br>
            <a:r>
              <a:rPr lang="en-US" sz="2000" b="1" dirty="0" smtClean="0"/>
              <a:t>Japanese </a:t>
            </a:r>
            <a:r>
              <a:rPr lang="en-US" sz="2000" b="1" dirty="0" err="1" smtClean="0"/>
              <a:t>taiko</a:t>
            </a:r>
            <a:r>
              <a:rPr lang="en-US" sz="2000" b="1" dirty="0" smtClean="0"/>
              <a:t> drumming with Kaoru Watanabe and Barbara </a:t>
            </a:r>
            <a:r>
              <a:rPr lang="en-US" sz="2000" b="1" dirty="0" err="1" smtClean="0"/>
              <a:t>Merjan</a:t>
            </a:r>
            <a:endParaRPr lang="en-US" sz="2000" dirty="0"/>
          </a:p>
        </p:txBody>
      </p:sp>
      <p:sp>
        <p:nvSpPr>
          <p:cNvPr id="3" name="Content Placeholder 2"/>
          <p:cNvSpPr>
            <a:spLocks noGrp="1"/>
          </p:cNvSpPr>
          <p:nvPr>
            <p:ph idx="1"/>
          </p:nvPr>
        </p:nvSpPr>
        <p:spPr>
          <a:xfrm>
            <a:off x="457200" y="1600201"/>
            <a:ext cx="8229600" cy="3314699"/>
          </a:xfrm>
        </p:spPr>
        <p:txBody>
          <a:bodyPr>
            <a:normAutofit fontScale="47500" lnSpcReduction="20000"/>
          </a:bodyPr>
          <a:lstStyle/>
          <a:p>
            <a:r>
              <a:rPr lang="en-US" b="1" dirty="0" smtClean="0"/>
              <a:t>Tuesday, February 9, 4:30 p.m.</a:t>
            </a:r>
            <a:br>
              <a:rPr lang="en-US" b="1" dirty="0" smtClean="0"/>
            </a:br>
            <a:r>
              <a:rPr lang="en-US" dirty="0" smtClean="0"/>
              <a:t>Princeton University, Class of 1970 Theater at Whitman College, 1981 Hall, Level 00</a:t>
            </a:r>
            <a:br>
              <a:rPr lang="en-US" dirty="0" smtClean="0"/>
            </a:br>
            <a:r>
              <a:rPr lang="en-US" dirty="0" smtClean="0"/>
              <a:t>Co-sponsored by the Department of Music and the Humanities Council,</a:t>
            </a:r>
            <a:br>
              <a:rPr lang="en-US" dirty="0" smtClean="0"/>
            </a:br>
            <a:r>
              <a:rPr lang="en-US" dirty="0" smtClean="0"/>
              <a:t> supported by the Departments of East Asian Studies and Comparative Literature</a:t>
            </a:r>
            <a:br>
              <a:rPr lang="en-US" dirty="0" smtClean="0"/>
            </a:br>
            <a:r>
              <a:rPr lang="en-US" dirty="0" smtClean="0"/>
              <a:t>Free and open to the public </a:t>
            </a:r>
          </a:p>
          <a:p>
            <a:pPr>
              <a:buNone/>
            </a:pPr>
            <a:endParaRPr lang="en-US" dirty="0" smtClean="0"/>
          </a:p>
          <a:p>
            <a:r>
              <a:rPr lang="en-US" dirty="0" smtClean="0"/>
              <a:t>Kaoru Watanabe, former member of </a:t>
            </a:r>
            <a:r>
              <a:rPr lang="en-US" dirty="0" err="1" smtClean="0"/>
              <a:t>Kodo</a:t>
            </a:r>
            <a:r>
              <a:rPr lang="en-US" dirty="0" smtClean="0"/>
              <a:t>, Japan's foremost </a:t>
            </a:r>
            <a:r>
              <a:rPr lang="en-US" dirty="0" err="1" smtClean="0"/>
              <a:t>taiko</a:t>
            </a:r>
            <a:r>
              <a:rPr lang="en-US" dirty="0" smtClean="0"/>
              <a:t> drum ensemble, will present a concert of music for Japanese </a:t>
            </a:r>
            <a:r>
              <a:rPr lang="en-US" dirty="0" err="1" smtClean="0"/>
              <a:t>taiko</a:t>
            </a:r>
            <a:r>
              <a:rPr lang="en-US" dirty="0" smtClean="0"/>
              <a:t> and bamboo flutes.  Repertoire will range from arrangements of traditional </a:t>
            </a:r>
            <a:r>
              <a:rPr lang="en-US" i="1" dirty="0" err="1" smtClean="0"/>
              <a:t>hôgaku</a:t>
            </a:r>
            <a:r>
              <a:rPr lang="en-US" i="1" dirty="0" smtClean="0"/>
              <a:t> </a:t>
            </a:r>
            <a:r>
              <a:rPr lang="en-US" dirty="0" smtClean="0"/>
              <a:t>(classical) and </a:t>
            </a:r>
            <a:r>
              <a:rPr lang="en-US" i="1" dirty="0" err="1" smtClean="0"/>
              <a:t>minzoku</a:t>
            </a:r>
            <a:r>
              <a:rPr lang="en-US" i="1" dirty="0" smtClean="0"/>
              <a:t> </a:t>
            </a:r>
            <a:r>
              <a:rPr lang="en-US" i="1" dirty="0" err="1" smtClean="0"/>
              <a:t>geinô</a:t>
            </a:r>
            <a:r>
              <a:rPr lang="en-US" i="1" dirty="0" smtClean="0"/>
              <a:t> </a:t>
            </a:r>
            <a:r>
              <a:rPr lang="en-US" dirty="0" smtClean="0"/>
              <a:t>(folk) pieces to contemporary compositions and jazz-influenced improvisations. New York percussionist Barbara </a:t>
            </a:r>
            <a:r>
              <a:rPr lang="en-US" dirty="0" err="1" smtClean="0"/>
              <a:t>Merjan</a:t>
            </a:r>
            <a:r>
              <a:rPr lang="en-US" dirty="0" smtClean="0"/>
              <a:t> will also perform. </a:t>
            </a:r>
            <a:br>
              <a:rPr lang="en-US" dirty="0" smtClean="0"/>
            </a:br>
            <a:r>
              <a:rPr lang="en-US" dirty="0" smtClean="0"/>
              <a:t/>
            </a:r>
            <a:br>
              <a:rPr lang="en-US" dirty="0" smtClean="0"/>
            </a:br>
            <a:r>
              <a:rPr lang="en-US" dirty="0" smtClean="0"/>
              <a:t>Taiko—literally, large drum—has been featured in Japanese music since ancient times; in the late 1950s, a new ensemble style emerged that featured drums as the primary instrument and combined drumming with athletic choreography. This performance of both traditional and contemporary styles will demonstrate the balance between showmanship and traditional aesthetic sensibilities, such as </a:t>
            </a:r>
            <a:r>
              <a:rPr lang="en-US" i="1" dirty="0" smtClean="0"/>
              <a:t>ma </a:t>
            </a:r>
            <a:r>
              <a:rPr lang="en-US" dirty="0" smtClean="0"/>
              <a:t>(space).</a:t>
            </a:r>
            <a:br>
              <a:rPr lang="en-US" dirty="0" smtClean="0"/>
            </a:br>
            <a:endParaRPr lang="en-US" dirty="0" smtClean="0"/>
          </a:p>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30</a:t>
            </a:fld>
            <a:endParaRPr lang="en-US" dirty="0"/>
          </a:p>
        </p:txBody>
      </p:sp>
      <p:pic>
        <p:nvPicPr>
          <p:cNvPr id="3074" name="Picture 2" descr="C:\Users\tokumasu\Desktop\image.png"/>
          <p:cNvPicPr>
            <a:picLocks noChangeAspect="1" noChangeArrowheads="1"/>
          </p:cNvPicPr>
          <p:nvPr/>
        </p:nvPicPr>
        <p:blipFill>
          <a:blip r:embed="rId2"/>
          <a:srcRect/>
          <a:stretch>
            <a:fillRect/>
          </a:stretch>
        </p:blipFill>
        <p:spPr bwMode="auto">
          <a:xfrm>
            <a:off x="3189288" y="4914900"/>
            <a:ext cx="2727930" cy="182534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31</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smtClean="0"/>
              <a:t>聞くれ</a:t>
            </a:r>
            <a:r>
              <a:rPr lang="ja-JP" altLang="en-US" dirty="0" smtClean="0"/>
              <a:t>んしゅう</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P124 </a:t>
            </a:r>
            <a:r>
              <a:rPr lang="ja-JP" altLang="en-US" dirty="0" smtClean="0"/>
              <a:t>きくれんしゅう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32</a:t>
            </a:fld>
            <a:endParaRPr lang="en-US" dirty="0"/>
          </a:p>
        </p:txBody>
      </p:sp>
      <p:pic>
        <p:nvPicPr>
          <p:cNvPr id="10242" name="Picture 2"/>
          <p:cNvPicPr>
            <a:picLocks noChangeAspect="1" noChangeArrowheads="1"/>
          </p:cNvPicPr>
          <p:nvPr/>
        </p:nvPicPr>
        <p:blipFill>
          <a:blip r:embed="rId2"/>
          <a:srcRect/>
          <a:stretch>
            <a:fillRect/>
          </a:stretch>
        </p:blipFill>
        <p:spPr bwMode="auto">
          <a:xfrm>
            <a:off x="0" y="2314575"/>
            <a:ext cx="9144000" cy="20613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P124 </a:t>
            </a:r>
            <a:r>
              <a:rPr lang="ja-JP" altLang="en-US" dirty="0" smtClean="0"/>
              <a:t>きくれんしゅう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33</a:t>
            </a:fld>
            <a:endParaRPr lang="en-US" dirty="0"/>
          </a:p>
        </p:txBody>
      </p:sp>
      <p:pic>
        <p:nvPicPr>
          <p:cNvPr id="11266" name="Picture 2"/>
          <p:cNvPicPr>
            <a:picLocks noChangeAspect="1" noChangeArrowheads="1"/>
          </p:cNvPicPr>
          <p:nvPr/>
        </p:nvPicPr>
        <p:blipFill>
          <a:blip r:embed="rId3"/>
          <a:srcRect/>
          <a:stretch>
            <a:fillRect/>
          </a:stretch>
        </p:blipFill>
        <p:spPr bwMode="auto">
          <a:xfrm>
            <a:off x="0" y="1747838"/>
            <a:ext cx="9038316" cy="4411661"/>
          </a:xfrm>
          <a:prstGeom prst="rect">
            <a:avLst/>
          </a:prstGeom>
          <a:noFill/>
          <a:ln w="9525">
            <a:noFill/>
            <a:miter lim="800000"/>
            <a:headEnd/>
            <a:tailEnd/>
          </a:ln>
        </p:spPr>
      </p:pic>
      <p:pic>
        <p:nvPicPr>
          <p:cNvPr id="6" name="ch7-listening1.mov">
            <a:hlinkClick r:id="" action="ppaction://media"/>
          </p:cNvPr>
          <p:cNvPicPr>
            <a:picLocks noRot="1" noChangeAspect="1"/>
          </p:cNvPicPr>
          <p:nvPr>
            <a:videoFile r:link="rId1"/>
          </p:nvPr>
        </p:nvPicPr>
        <p:blipFill>
          <a:blip r:embed="rId4"/>
          <a:stretch>
            <a:fillRect/>
          </a:stretch>
        </p:blipFill>
        <p:spPr>
          <a:xfrm>
            <a:off x="0" y="1747838"/>
            <a:ext cx="508000" cy="50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0"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altLang="ja-JP" dirty="0" smtClean="0"/>
              <a:t>P124 </a:t>
            </a:r>
            <a:r>
              <a:rPr lang="ja-JP" altLang="en-US" dirty="0" smtClean="0"/>
              <a:t>きくれんしゅう</a:t>
            </a:r>
            <a:endParaRPr lang="en-US" dirty="0"/>
          </a:p>
        </p:txBody>
      </p:sp>
      <p:pic>
        <p:nvPicPr>
          <p:cNvPr id="12290" name="Picture 2"/>
          <p:cNvPicPr>
            <a:picLocks noChangeAspect="1" noChangeArrowheads="1"/>
          </p:cNvPicPr>
          <p:nvPr/>
        </p:nvPicPr>
        <p:blipFill>
          <a:blip r:embed="rId3"/>
          <a:srcRect/>
          <a:stretch>
            <a:fillRect/>
          </a:stretch>
        </p:blipFill>
        <p:spPr bwMode="auto">
          <a:xfrm>
            <a:off x="457200" y="1832960"/>
            <a:ext cx="8394699" cy="4652876"/>
          </a:xfrm>
          <a:prstGeom prst="rect">
            <a:avLst/>
          </a:prstGeom>
          <a:noFill/>
          <a:ln w="9525">
            <a:noFill/>
            <a:miter lim="800000"/>
            <a:headEnd/>
            <a:tailEnd/>
          </a:ln>
        </p:spPr>
      </p:pic>
      <p:pic>
        <p:nvPicPr>
          <p:cNvPr id="6" name="ch7-listening1.mov">
            <a:hlinkClick r:id="" action="ppaction://media"/>
          </p:cNvPr>
          <p:cNvPicPr>
            <a:picLocks noRot="1" noChangeAspect="1"/>
          </p:cNvPicPr>
          <p:nvPr>
            <a:videoFile r:link="rId1"/>
          </p:nvPr>
        </p:nvPicPr>
        <p:blipFill>
          <a:blip r:embed="rId4"/>
          <a:stretch>
            <a:fillRect/>
          </a:stretch>
        </p:blipFill>
        <p:spPr>
          <a:xfrm>
            <a:off x="0" y="1625600"/>
            <a:ext cx="508000" cy="50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0"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lstStyle/>
          <a:p>
            <a:r>
              <a:rPr lang="ja-JP" altLang="en-US" smtClean="0"/>
              <a:t>食べもの</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a:t>
            </a:fld>
            <a:endParaRPr lang="en-US" dirty="0"/>
          </a:p>
        </p:txBody>
      </p:sp>
      <p:pic>
        <p:nvPicPr>
          <p:cNvPr id="17410" name="Picture 2"/>
          <p:cNvPicPr>
            <a:picLocks noChangeAspect="1" noChangeArrowheads="1"/>
          </p:cNvPicPr>
          <p:nvPr/>
        </p:nvPicPr>
        <p:blipFill>
          <a:blip r:embed="rId2"/>
          <a:srcRect/>
          <a:stretch>
            <a:fillRect/>
          </a:stretch>
        </p:blipFill>
        <p:spPr bwMode="auto">
          <a:xfrm>
            <a:off x="6553200" y="1857375"/>
            <a:ext cx="1711325" cy="1711325"/>
          </a:xfrm>
          <a:prstGeom prst="rect">
            <a:avLst/>
          </a:prstGeom>
          <a:noFill/>
          <a:ln w="9525">
            <a:no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3098800" y="4493780"/>
            <a:ext cx="2508630" cy="1543772"/>
          </a:xfrm>
          <a:prstGeom prst="rect">
            <a:avLst/>
          </a:prstGeom>
          <a:noFill/>
          <a:ln w="9525">
            <a:noFill/>
            <a:miter lim="800000"/>
            <a:headEnd/>
            <a:tailEnd/>
          </a:ln>
        </p:spPr>
      </p:pic>
      <p:pic>
        <p:nvPicPr>
          <p:cNvPr id="17412" name="Picture 4"/>
          <p:cNvPicPr>
            <a:picLocks noChangeAspect="1" noChangeArrowheads="1"/>
          </p:cNvPicPr>
          <p:nvPr/>
        </p:nvPicPr>
        <p:blipFill>
          <a:blip r:embed="rId4"/>
          <a:srcRect/>
          <a:stretch>
            <a:fillRect/>
          </a:stretch>
        </p:blipFill>
        <p:spPr bwMode="auto">
          <a:xfrm>
            <a:off x="457200" y="4493780"/>
            <a:ext cx="2248211" cy="1543772"/>
          </a:xfrm>
          <a:prstGeom prst="rect">
            <a:avLst/>
          </a:prstGeom>
          <a:noFill/>
          <a:ln w="9525">
            <a:noFill/>
            <a:miter lim="800000"/>
            <a:headEnd/>
            <a:tailEnd/>
          </a:ln>
        </p:spPr>
      </p:pic>
      <p:pic>
        <p:nvPicPr>
          <p:cNvPr id="17413" name="Picture 5"/>
          <p:cNvPicPr>
            <a:picLocks noChangeAspect="1" noChangeArrowheads="1"/>
          </p:cNvPicPr>
          <p:nvPr/>
        </p:nvPicPr>
        <p:blipFill>
          <a:blip r:embed="rId5"/>
          <a:srcRect/>
          <a:stretch>
            <a:fillRect/>
          </a:stretch>
        </p:blipFill>
        <p:spPr bwMode="auto">
          <a:xfrm>
            <a:off x="457200" y="1857375"/>
            <a:ext cx="2248211" cy="1711325"/>
          </a:xfrm>
          <a:prstGeom prst="rect">
            <a:avLst/>
          </a:prstGeom>
          <a:noFill/>
          <a:ln w="9525">
            <a:noFill/>
            <a:miter lim="800000"/>
            <a:headEnd/>
            <a:tailEnd/>
          </a:ln>
        </p:spPr>
      </p:pic>
      <p:pic>
        <p:nvPicPr>
          <p:cNvPr id="17414" name="Picture 6"/>
          <p:cNvPicPr>
            <a:picLocks noChangeAspect="1" noChangeArrowheads="1"/>
          </p:cNvPicPr>
          <p:nvPr/>
        </p:nvPicPr>
        <p:blipFill>
          <a:blip r:embed="rId6"/>
          <a:srcRect/>
          <a:stretch>
            <a:fillRect/>
          </a:stretch>
        </p:blipFill>
        <p:spPr bwMode="auto">
          <a:xfrm>
            <a:off x="3507168" y="1763713"/>
            <a:ext cx="2100262" cy="2100262"/>
          </a:xfrm>
          <a:prstGeom prst="rect">
            <a:avLst/>
          </a:prstGeom>
          <a:noFill/>
          <a:ln w="9525">
            <a:noFill/>
            <a:miter lim="800000"/>
            <a:headEnd/>
            <a:tailEnd/>
          </a:ln>
        </p:spPr>
      </p:pic>
      <p:pic>
        <p:nvPicPr>
          <p:cNvPr id="17415" name="Picture 7"/>
          <p:cNvPicPr>
            <a:picLocks noChangeAspect="1" noChangeArrowheads="1"/>
          </p:cNvPicPr>
          <p:nvPr/>
        </p:nvPicPr>
        <p:blipFill>
          <a:blip r:embed="rId7"/>
          <a:srcRect/>
          <a:stretch>
            <a:fillRect/>
          </a:stretch>
        </p:blipFill>
        <p:spPr bwMode="auto">
          <a:xfrm>
            <a:off x="6261100" y="4493781"/>
            <a:ext cx="2053366" cy="1543772"/>
          </a:xfrm>
          <a:prstGeom prst="rect">
            <a:avLst/>
          </a:prstGeom>
          <a:noFill/>
          <a:ln w="9525">
            <a:noFill/>
            <a:miter lim="800000"/>
            <a:headEnd/>
            <a:tailEnd/>
          </a:ln>
        </p:spPr>
      </p:pic>
      <p:sp>
        <p:nvSpPr>
          <p:cNvPr id="12" name="TextBox 11"/>
          <p:cNvSpPr txBox="1"/>
          <p:nvPr/>
        </p:nvSpPr>
        <p:spPr>
          <a:xfrm>
            <a:off x="381000" y="3863975"/>
            <a:ext cx="2324412"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みそしる</a:t>
            </a:r>
            <a:endParaRPr lang="en-US" sz="2400" b="1" dirty="0">
              <a:latin typeface="DFPKyoKaSho-W4" pitchFamily="18" charset="-128"/>
              <a:ea typeface="DFPKyoKaSho-W4" pitchFamily="18" charset="-128"/>
            </a:endParaRPr>
          </a:p>
        </p:txBody>
      </p:sp>
      <p:sp>
        <p:nvSpPr>
          <p:cNvPr id="13" name="TextBox 12"/>
          <p:cNvSpPr txBox="1"/>
          <p:nvPr/>
        </p:nvSpPr>
        <p:spPr>
          <a:xfrm>
            <a:off x="3283018" y="3863975"/>
            <a:ext cx="2324412"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とうふ</a:t>
            </a:r>
            <a:endParaRPr lang="en-US" sz="2400" b="1" dirty="0">
              <a:latin typeface="DFPKyoKaSho-W4" pitchFamily="18" charset="-128"/>
              <a:ea typeface="DFPKyoKaSho-W4" pitchFamily="18" charset="-128"/>
            </a:endParaRPr>
          </a:p>
        </p:txBody>
      </p:sp>
      <p:sp>
        <p:nvSpPr>
          <p:cNvPr id="14" name="TextBox 13"/>
          <p:cNvSpPr txBox="1"/>
          <p:nvPr/>
        </p:nvSpPr>
        <p:spPr>
          <a:xfrm>
            <a:off x="6159188" y="3863975"/>
            <a:ext cx="2324412"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なっとう</a:t>
            </a:r>
            <a:endParaRPr lang="en-US" sz="2400" b="1" dirty="0">
              <a:latin typeface="DFPKyoKaSho-W4" pitchFamily="18" charset="-128"/>
              <a:ea typeface="DFPKyoKaSho-W4" pitchFamily="18" charset="-128"/>
            </a:endParaRPr>
          </a:p>
        </p:txBody>
      </p:sp>
      <p:sp>
        <p:nvSpPr>
          <p:cNvPr id="15" name="TextBox 14"/>
          <p:cNvSpPr txBox="1"/>
          <p:nvPr/>
        </p:nvSpPr>
        <p:spPr>
          <a:xfrm>
            <a:off x="457200" y="6164711"/>
            <a:ext cx="2324412"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たまごやき</a:t>
            </a:r>
            <a:endParaRPr lang="en-US" sz="2400" b="1" dirty="0">
              <a:latin typeface="DFPKyoKaSho-W4" pitchFamily="18" charset="-128"/>
              <a:ea typeface="DFPKyoKaSho-W4" pitchFamily="18" charset="-128"/>
            </a:endParaRPr>
          </a:p>
        </p:txBody>
      </p:sp>
      <p:sp>
        <p:nvSpPr>
          <p:cNvPr id="16" name="TextBox 15"/>
          <p:cNvSpPr txBox="1"/>
          <p:nvPr/>
        </p:nvSpPr>
        <p:spPr>
          <a:xfrm>
            <a:off x="3283018" y="6164711"/>
            <a:ext cx="2324412"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つけもの</a:t>
            </a:r>
            <a:endParaRPr lang="en-US" sz="2400" b="1" dirty="0">
              <a:latin typeface="DFPKyoKaSho-W4" pitchFamily="18" charset="-128"/>
              <a:ea typeface="DFPKyoKaSho-W4" pitchFamily="18" charset="-128"/>
            </a:endParaRPr>
          </a:p>
        </p:txBody>
      </p:sp>
      <p:sp>
        <p:nvSpPr>
          <p:cNvPr id="17" name="TextBox 16"/>
          <p:cNvSpPr txBox="1"/>
          <p:nvPr/>
        </p:nvSpPr>
        <p:spPr>
          <a:xfrm>
            <a:off x="6159188" y="6164711"/>
            <a:ext cx="2324412"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のり</a:t>
            </a:r>
            <a:endParaRPr lang="en-US" sz="2400" b="1" dirty="0">
              <a:latin typeface="DFPKyoKaSho-W4" pitchFamily="18" charset="-128"/>
              <a:ea typeface="DFPKyoKaSho-W4" pitchFamily="18"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あさごはん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5</a:t>
            </a:fld>
            <a:endParaRPr lang="en-US" dirty="0"/>
          </a:p>
        </p:txBody>
      </p:sp>
      <p:pic>
        <p:nvPicPr>
          <p:cNvPr id="18434" name="Picture 2"/>
          <p:cNvPicPr>
            <a:picLocks noChangeAspect="1" noChangeArrowheads="1"/>
          </p:cNvPicPr>
          <p:nvPr/>
        </p:nvPicPr>
        <p:blipFill>
          <a:blip r:embed="rId2"/>
          <a:srcRect/>
          <a:stretch>
            <a:fillRect/>
          </a:stretch>
        </p:blipFill>
        <p:spPr bwMode="auto">
          <a:xfrm>
            <a:off x="1524000" y="1784350"/>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あさごはん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6</a:t>
            </a:fld>
            <a:endParaRPr lang="en-US" dirty="0"/>
          </a:p>
        </p:txBody>
      </p:sp>
      <p:pic>
        <p:nvPicPr>
          <p:cNvPr id="13314" name="Picture 2"/>
          <p:cNvPicPr>
            <a:picLocks noChangeAspect="1" noChangeArrowheads="1"/>
          </p:cNvPicPr>
          <p:nvPr/>
        </p:nvPicPr>
        <p:blipFill>
          <a:blip r:embed="rId2"/>
          <a:srcRect/>
          <a:stretch>
            <a:fillRect/>
          </a:stretch>
        </p:blipFill>
        <p:spPr bwMode="auto">
          <a:xfrm>
            <a:off x="228600" y="2197100"/>
            <a:ext cx="2717801" cy="1970406"/>
          </a:xfrm>
          <a:prstGeom prst="rect">
            <a:avLst/>
          </a:prstGeom>
          <a:noFill/>
          <a:ln w="9525">
            <a:noFill/>
            <a:miter lim="800000"/>
            <a:headEnd/>
            <a:tailEnd/>
          </a:ln>
        </p:spPr>
      </p:pic>
      <p:pic>
        <p:nvPicPr>
          <p:cNvPr id="13315" name="Picture 3"/>
          <p:cNvPicPr>
            <a:picLocks noChangeAspect="1" noChangeArrowheads="1"/>
          </p:cNvPicPr>
          <p:nvPr/>
        </p:nvPicPr>
        <p:blipFill>
          <a:blip r:embed="rId3"/>
          <a:srcRect/>
          <a:stretch>
            <a:fillRect/>
          </a:stretch>
        </p:blipFill>
        <p:spPr bwMode="auto">
          <a:xfrm>
            <a:off x="3206969" y="2197100"/>
            <a:ext cx="2717801" cy="1970406"/>
          </a:xfrm>
          <a:prstGeom prst="rect">
            <a:avLst/>
          </a:prstGeom>
          <a:noFill/>
          <a:ln w="9525">
            <a:noFill/>
            <a:miter lim="800000"/>
            <a:headEnd/>
            <a:tailEnd/>
          </a:ln>
        </p:spPr>
      </p:pic>
      <p:pic>
        <p:nvPicPr>
          <p:cNvPr id="13317" name="Picture 5"/>
          <p:cNvPicPr>
            <a:picLocks noChangeAspect="1" noChangeArrowheads="1"/>
          </p:cNvPicPr>
          <p:nvPr/>
        </p:nvPicPr>
        <p:blipFill>
          <a:blip r:embed="rId4"/>
          <a:srcRect/>
          <a:stretch>
            <a:fillRect/>
          </a:stretch>
        </p:blipFill>
        <p:spPr bwMode="auto">
          <a:xfrm>
            <a:off x="6166069" y="2197100"/>
            <a:ext cx="2717801" cy="1970406"/>
          </a:xfrm>
          <a:prstGeom prst="rect">
            <a:avLst/>
          </a:prstGeom>
          <a:noFill/>
          <a:ln w="9525">
            <a:noFill/>
            <a:miter lim="800000"/>
            <a:headEnd/>
            <a:tailEnd/>
          </a:ln>
        </p:spPr>
      </p:pic>
      <p:sp>
        <p:nvSpPr>
          <p:cNvPr id="13" name="TextBox 12"/>
          <p:cNvSpPr txBox="1"/>
          <p:nvPr/>
        </p:nvSpPr>
        <p:spPr>
          <a:xfrm>
            <a:off x="6166069" y="4518967"/>
            <a:ext cx="2717801"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ファーストフード</a:t>
            </a:r>
            <a:endParaRPr lang="en-US" sz="2400" b="1" dirty="0">
              <a:latin typeface="DFPKyoKaSho-W4" pitchFamily="18" charset="-128"/>
              <a:ea typeface="DFPKyoKaSho-W4" pitchFamily="18" charset="-128"/>
            </a:endParaRPr>
          </a:p>
        </p:txBody>
      </p:sp>
      <p:sp>
        <p:nvSpPr>
          <p:cNvPr id="14" name="TextBox 13"/>
          <p:cNvSpPr txBox="1"/>
          <p:nvPr/>
        </p:nvSpPr>
        <p:spPr>
          <a:xfrm>
            <a:off x="228600" y="4518967"/>
            <a:ext cx="2717801"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わしょく</a:t>
            </a:r>
            <a:endParaRPr lang="en-US" sz="2400" b="1" dirty="0">
              <a:latin typeface="DFPKyoKaSho-W4" pitchFamily="18" charset="-128"/>
              <a:ea typeface="DFPKyoKaSho-W4" pitchFamily="18" charset="-128"/>
            </a:endParaRPr>
          </a:p>
        </p:txBody>
      </p:sp>
      <p:sp>
        <p:nvSpPr>
          <p:cNvPr id="15" name="TextBox 14"/>
          <p:cNvSpPr txBox="1"/>
          <p:nvPr/>
        </p:nvSpPr>
        <p:spPr>
          <a:xfrm>
            <a:off x="3206969" y="4518967"/>
            <a:ext cx="2717801" cy="461665"/>
          </a:xfrm>
          <a:prstGeom prst="rect">
            <a:avLst/>
          </a:prstGeom>
          <a:solidFill>
            <a:schemeClr val="accent2">
              <a:lumMod val="40000"/>
              <a:lumOff val="60000"/>
            </a:schemeClr>
          </a:solidFill>
        </p:spPr>
        <p:txBody>
          <a:bodyPr wrap="square" rtlCol="0">
            <a:spAutoFit/>
          </a:bodyPr>
          <a:lstStyle/>
          <a:p>
            <a:pPr algn="ctr"/>
            <a:r>
              <a:rPr lang="ja-JP" altLang="en-US" sz="2400" b="1" smtClean="0">
                <a:latin typeface="DFPKyoKaSho-W4" pitchFamily="18" charset="-128"/>
                <a:ea typeface="DFPKyoKaSho-W4" pitchFamily="18" charset="-128"/>
              </a:rPr>
              <a:t>ようしょく</a:t>
            </a:r>
            <a:endParaRPr lang="en-US" sz="2400" b="1" dirty="0">
              <a:latin typeface="DFPKyoKaSho-W4" pitchFamily="18" charset="-128"/>
              <a:ea typeface="DFPKyoKaSho-W4" pitchFamily="18"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デニーズのメニュー</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7</a:t>
            </a:fld>
            <a:endParaRPr lang="en-US" dirty="0"/>
          </a:p>
        </p:txBody>
      </p:sp>
      <p:pic>
        <p:nvPicPr>
          <p:cNvPr id="16386" name="Picture 2"/>
          <p:cNvPicPr>
            <a:picLocks noChangeAspect="1" noChangeArrowheads="1"/>
          </p:cNvPicPr>
          <p:nvPr/>
        </p:nvPicPr>
        <p:blipFill>
          <a:blip r:embed="rId2"/>
          <a:srcRect/>
          <a:stretch>
            <a:fillRect/>
          </a:stretch>
        </p:blipFill>
        <p:spPr bwMode="auto">
          <a:xfrm>
            <a:off x="457200" y="2089150"/>
            <a:ext cx="1762125" cy="1585913"/>
          </a:xfrm>
          <a:prstGeom prst="rect">
            <a:avLst/>
          </a:prstGeom>
          <a:noFill/>
          <a:ln w="9525">
            <a:noFill/>
            <a:miter lim="800000"/>
            <a:headEnd/>
            <a:tailEnd/>
          </a:ln>
        </p:spPr>
      </p:pic>
      <p:pic>
        <p:nvPicPr>
          <p:cNvPr id="16387" name="Picture 3"/>
          <p:cNvPicPr>
            <a:picLocks noChangeAspect="1" noChangeArrowheads="1"/>
          </p:cNvPicPr>
          <p:nvPr/>
        </p:nvPicPr>
        <p:blipFill>
          <a:blip r:embed="rId3"/>
          <a:srcRect/>
          <a:stretch>
            <a:fillRect/>
          </a:stretch>
        </p:blipFill>
        <p:spPr bwMode="auto">
          <a:xfrm>
            <a:off x="6979709" y="457200"/>
            <a:ext cx="1504950" cy="628650"/>
          </a:xfrm>
          <a:prstGeom prst="rect">
            <a:avLst/>
          </a:prstGeom>
          <a:noFill/>
          <a:ln w="9525">
            <a:noFill/>
            <a:miter lim="800000"/>
            <a:headEnd/>
            <a:tailEnd/>
          </a:ln>
        </p:spPr>
      </p:pic>
      <p:pic>
        <p:nvPicPr>
          <p:cNvPr id="16388" name="Picture 4"/>
          <p:cNvPicPr>
            <a:picLocks noChangeAspect="1" noChangeArrowheads="1"/>
          </p:cNvPicPr>
          <p:nvPr/>
        </p:nvPicPr>
        <p:blipFill>
          <a:blip r:embed="rId4"/>
          <a:srcRect/>
          <a:stretch>
            <a:fillRect/>
          </a:stretch>
        </p:blipFill>
        <p:spPr bwMode="auto">
          <a:xfrm>
            <a:off x="2380719" y="2089150"/>
            <a:ext cx="1762126" cy="1585913"/>
          </a:xfrm>
          <a:prstGeom prst="rect">
            <a:avLst/>
          </a:prstGeom>
          <a:noFill/>
          <a:ln w="9525">
            <a:noFill/>
            <a:miter lim="800000"/>
            <a:headEnd/>
            <a:tailEnd/>
          </a:ln>
        </p:spPr>
      </p:pic>
      <p:pic>
        <p:nvPicPr>
          <p:cNvPr id="16389" name="Picture 5"/>
          <p:cNvPicPr>
            <a:picLocks noChangeAspect="1" noChangeArrowheads="1"/>
          </p:cNvPicPr>
          <p:nvPr/>
        </p:nvPicPr>
        <p:blipFill>
          <a:blip r:embed="rId5"/>
          <a:srcRect/>
          <a:stretch>
            <a:fillRect/>
          </a:stretch>
        </p:blipFill>
        <p:spPr bwMode="auto">
          <a:xfrm>
            <a:off x="4406370" y="2089150"/>
            <a:ext cx="1931459" cy="1738313"/>
          </a:xfrm>
          <a:prstGeom prst="rect">
            <a:avLst/>
          </a:prstGeom>
          <a:noFill/>
          <a:ln w="9525">
            <a:noFill/>
            <a:miter lim="800000"/>
            <a:headEnd/>
            <a:tailEnd/>
          </a:ln>
        </p:spPr>
      </p:pic>
      <p:pic>
        <p:nvPicPr>
          <p:cNvPr id="16390" name="Picture 6"/>
          <p:cNvPicPr>
            <a:picLocks noGrp="1" noChangeAspect="1" noChangeArrowheads="1"/>
          </p:cNvPicPr>
          <p:nvPr>
            <p:ph idx="1"/>
          </p:nvPr>
        </p:nvPicPr>
        <p:blipFill>
          <a:blip r:embed="rId6"/>
          <a:srcRect/>
          <a:stretch>
            <a:fillRect/>
          </a:stretch>
        </p:blipFill>
        <p:spPr bwMode="auto">
          <a:xfrm>
            <a:off x="6553200" y="2089150"/>
            <a:ext cx="1931459" cy="1738313"/>
          </a:xfrm>
          <a:prstGeom prst="rect">
            <a:avLst/>
          </a:prstGeom>
          <a:noFill/>
          <a:ln w="9525">
            <a:noFill/>
            <a:miter lim="800000"/>
            <a:headEnd/>
            <a:tailEnd/>
          </a:ln>
        </p:spPr>
      </p:pic>
      <p:sp>
        <p:nvSpPr>
          <p:cNvPr id="10" name="TextBox 9"/>
          <p:cNvSpPr txBox="1"/>
          <p:nvPr/>
        </p:nvSpPr>
        <p:spPr>
          <a:xfrm>
            <a:off x="3565525" y="6356350"/>
            <a:ext cx="4777316" cy="307777"/>
          </a:xfrm>
          <a:prstGeom prst="rect">
            <a:avLst/>
          </a:prstGeom>
          <a:noFill/>
        </p:spPr>
        <p:txBody>
          <a:bodyPr wrap="square" rtlCol="0">
            <a:spAutoFit/>
          </a:bodyPr>
          <a:lstStyle/>
          <a:p>
            <a:r>
              <a:rPr lang="en-US" sz="1400" dirty="0" smtClean="0"/>
              <a:t>http://www.dennys.jp/dny/menu/dennys/morning/index.html</a:t>
            </a:r>
            <a:endParaRPr lang="en-US" sz="1400" dirty="0"/>
          </a:p>
        </p:txBody>
      </p:sp>
      <p:pic>
        <p:nvPicPr>
          <p:cNvPr id="16391" name="Picture 7"/>
          <p:cNvPicPr>
            <a:picLocks noChangeAspect="1" noChangeArrowheads="1"/>
          </p:cNvPicPr>
          <p:nvPr/>
        </p:nvPicPr>
        <p:blipFill>
          <a:blip r:embed="rId7"/>
          <a:srcRect/>
          <a:stretch>
            <a:fillRect/>
          </a:stretch>
        </p:blipFill>
        <p:spPr bwMode="auto">
          <a:xfrm>
            <a:off x="447675" y="4295775"/>
            <a:ext cx="3476625" cy="1866900"/>
          </a:xfrm>
          <a:prstGeom prst="rect">
            <a:avLst/>
          </a:prstGeom>
          <a:noFill/>
          <a:ln w="9525">
            <a:noFill/>
            <a:miter lim="800000"/>
            <a:headEnd/>
            <a:tailEnd/>
          </a:ln>
        </p:spPr>
      </p:pic>
      <p:pic>
        <p:nvPicPr>
          <p:cNvPr id="16392" name="Picture 8"/>
          <p:cNvPicPr>
            <a:picLocks noChangeAspect="1" noChangeArrowheads="1"/>
          </p:cNvPicPr>
          <p:nvPr/>
        </p:nvPicPr>
        <p:blipFill>
          <a:blip r:embed="rId8"/>
          <a:srcRect/>
          <a:stretch>
            <a:fillRect/>
          </a:stretch>
        </p:blipFill>
        <p:spPr bwMode="auto">
          <a:xfrm>
            <a:off x="4167187" y="4295775"/>
            <a:ext cx="3476625" cy="1866900"/>
          </a:xfrm>
          <a:prstGeom prst="rect">
            <a:avLst/>
          </a:prstGeom>
          <a:noFill/>
          <a:ln w="9525">
            <a:noFill/>
            <a:miter lim="800000"/>
            <a:headEnd/>
            <a:tailEnd/>
          </a:ln>
        </p:spPr>
      </p:pic>
      <p:pic>
        <p:nvPicPr>
          <p:cNvPr id="16393" name="Picture 9"/>
          <p:cNvPicPr>
            <a:picLocks noChangeAspect="1" noChangeArrowheads="1"/>
          </p:cNvPicPr>
          <p:nvPr/>
        </p:nvPicPr>
        <p:blipFill>
          <a:blip r:embed="rId9"/>
          <a:srcRect/>
          <a:stretch>
            <a:fillRect/>
          </a:stretch>
        </p:blipFill>
        <p:spPr bwMode="auto">
          <a:xfrm>
            <a:off x="457200" y="1765300"/>
            <a:ext cx="5448300" cy="323850"/>
          </a:xfrm>
          <a:prstGeom prst="rect">
            <a:avLst/>
          </a:prstGeom>
          <a:noFill/>
          <a:ln w="9525">
            <a:noFill/>
            <a:miter lim="800000"/>
            <a:headEnd/>
            <a:tailEnd/>
          </a:ln>
        </p:spPr>
      </p:pic>
      <p:pic>
        <p:nvPicPr>
          <p:cNvPr id="16394" name="Picture 10"/>
          <p:cNvPicPr>
            <a:picLocks noChangeAspect="1" noChangeArrowheads="1"/>
          </p:cNvPicPr>
          <p:nvPr/>
        </p:nvPicPr>
        <p:blipFill>
          <a:blip r:embed="rId10"/>
          <a:srcRect/>
          <a:stretch>
            <a:fillRect/>
          </a:stretch>
        </p:blipFill>
        <p:spPr bwMode="auto">
          <a:xfrm>
            <a:off x="447675" y="4038600"/>
            <a:ext cx="5457825" cy="257175"/>
          </a:xfrm>
          <a:prstGeom prst="rect">
            <a:avLst/>
          </a:prstGeom>
          <a:noFill/>
          <a:ln w="9525">
            <a:noFill/>
            <a:miter lim="800000"/>
            <a:headEnd/>
            <a:tailEnd/>
          </a:ln>
        </p:spPr>
      </p:pic>
      <p:pic>
        <p:nvPicPr>
          <p:cNvPr id="16395" name="Picture 11"/>
          <p:cNvPicPr>
            <a:picLocks noChangeAspect="1" noChangeArrowheads="1"/>
          </p:cNvPicPr>
          <p:nvPr/>
        </p:nvPicPr>
        <p:blipFill>
          <a:blip r:embed="rId11"/>
          <a:srcRect/>
          <a:stretch>
            <a:fillRect/>
          </a:stretch>
        </p:blipFill>
        <p:spPr bwMode="auto">
          <a:xfrm>
            <a:off x="4142845" y="4038600"/>
            <a:ext cx="5457825" cy="25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4362"/>
          </a:xfrm>
          <a:solidFill>
            <a:schemeClr val="accent6">
              <a:lumMod val="60000"/>
              <a:lumOff val="40000"/>
            </a:schemeClr>
          </a:solidFill>
        </p:spPr>
        <p:txBody>
          <a:bodyPr>
            <a:normAutofit/>
          </a:bodyPr>
          <a:lstStyle/>
          <a:p>
            <a:r>
              <a:rPr lang="ja-JP" altLang="en-US" sz="3200" smtClean="0"/>
              <a:t>あさごはんは　何を　食べますか。</a:t>
            </a:r>
            <a:endParaRPr lang="en-US" sz="32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8</a:t>
            </a:fld>
            <a:endParaRPr lang="en-US" dirty="0"/>
          </a:p>
        </p:txBody>
      </p:sp>
      <p:pic>
        <p:nvPicPr>
          <p:cNvPr id="21507" name="Picture 3"/>
          <p:cNvPicPr>
            <a:picLocks noChangeAspect="1" noChangeArrowheads="1"/>
          </p:cNvPicPr>
          <p:nvPr/>
        </p:nvPicPr>
        <p:blipFill>
          <a:blip r:embed="rId2"/>
          <a:srcRect/>
          <a:stretch>
            <a:fillRect/>
          </a:stretch>
        </p:blipFill>
        <p:spPr bwMode="auto">
          <a:xfrm>
            <a:off x="314325" y="614362"/>
            <a:ext cx="8829675" cy="5829300"/>
          </a:xfrm>
          <a:prstGeom prst="rect">
            <a:avLst/>
          </a:prstGeom>
          <a:noFill/>
          <a:ln w="9525">
            <a:noFill/>
            <a:miter lim="800000"/>
            <a:headEnd/>
            <a:tailEnd/>
          </a:ln>
        </p:spPr>
      </p:pic>
      <p:sp>
        <p:nvSpPr>
          <p:cNvPr id="7" name="TextBox 6"/>
          <p:cNvSpPr txBox="1"/>
          <p:nvPr/>
        </p:nvSpPr>
        <p:spPr>
          <a:xfrm>
            <a:off x="4102100" y="6510238"/>
            <a:ext cx="4216400" cy="307777"/>
          </a:xfrm>
          <a:prstGeom prst="rect">
            <a:avLst/>
          </a:prstGeom>
          <a:noFill/>
        </p:spPr>
        <p:txBody>
          <a:bodyPr wrap="square" rtlCol="0">
            <a:spAutoFit/>
          </a:bodyPr>
          <a:lstStyle/>
          <a:p>
            <a:r>
              <a:rPr lang="en-US" sz="1400" dirty="0" smtClean="0"/>
              <a:t>http://news.livedoor.com/article/detail/4025732/</a:t>
            </a:r>
            <a:endParaRPr lang="en-US" sz="1400" dirty="0"/>
          </a:p>
        </p:txBody>
      </p:sp>
      <p:sp>
        <p:nvSpPr>
          <p:cNvPr id="8" name="Left Bracket 7"/>
          <p:cNvSpPr/>
          <p:nvPr/>
        </p:nvSpPr>
        <p:spPr>
          <a:xfrm>
            <a:off x="314325" y="1663700"/>
            <a:ext cx="142875" cy="2362200"/>
          </a:xfrm>
          <a:prstGeom prst="leftBracket">
            <a:avLst/>
          </a:prstGeom>
          <a:ln>
            <a:solidFill>
              <a:srgbClr val="00B0F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Left Bracket 9"/>
          <p:cNvSpPr/>
          <p:nvPr/>
        </p:nvSpPr>
        <p:spPr>
          <a:xfrm>
            <a:off x="1333500" y="-673100"/>
            <a:ext cx="73152" cy="914400"/>
          </a:xfrm>
          <a:prstGeom prst="leftBracket">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Left Bracket 11"/>
          <p:cNvSpPr/>
          <p:nvPr/>
        </p:nvSpPr>
        <p:spPr>
          <a:xfrm>
            <a:off x="314325" y="4216400"/>
            <a:ext cx="142875" cy="1943100"/>
          </a:xfrm>
          <a:prstGeom prst="leftBracket">
            <a:avLst/>
          </a:prstGeom>
          <a:noFill/>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レストラン</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9</a:t>
            </a:fld>
            <a:endParaRPr lang="en-US" dirty="0"/>
          </a:p>
        </p:txBody>
      </p:sp>
      <p:pic>
        <p:nvPicPr>
          <p:cNvPr id="14339" name="Picture 3"/>
          <p:cNvPicPr>
            <a:picLocks noChangeAspect="1" noChangeArrowheads="1"/>
          </p:cNvPicPr>
          <p:nvPr/>
        </p:nvPicPr>
        <p:blipFill>
          <a:blip r:embed="rId2"/>
          <a:srcRect/>
          <a:stretch>
            <a:fillRect/>
          </a:stretch>
        </p:blipFill>
        <p:spPr bwMode="auto">
          <a:xfrm>
            <a:off x="457200" y="2458720"/>
            <a:ext cx="4114800" cy="2983230"/>
          </a:xfrm>
          <a:prstGeom prst="rect">
            <a:avLst/>
          </a:prstGeom>
          <a:noFill/>
          <a:ln w="9525">
            <a:noFill/>
            <a:miter lim="800000"/>
            <a:headEnd/>
            <a:tailEnd/>
          </a:ln>
        </p:spPr>
      </p:pic>
      <p:pic>
        <p:nvPicPr>
          <p:cNvPr id="14340" name="Picture 4"/>
          <p:cNvPicPr>
            <a:picLocks noChangeAspect="1" noChangeArrowheads="1"/>
          </p:cNvPicPr>
          <p:nvPr/>
        </p:nvPicPr>
        <p:blipFill>
          <a:blip r:embed="rId3"/>
          <a:srcRect/>
          <a:stretch>
            <a:fillRect/>
          </a:stretch>
        </p:blipFill>
        <p:spPr bwMode="auto">
          <a:xfrm>
            <a:off x="4775200" y="2458720"/>
            <a:ext cx="4114800" cy="2983230"/>
          </a:xfrm>
          <a:prstGeom prst="rect">
            <a:avLst/>
          </a:prstGeom>
          <a:noFill/>
          <a:ln w="9525">
            <a:noFill/>
            <a:miter lim="800000"/>
            <a:headEnd/>
            <a:tailEnd/>
          </a:ln>
        </p:spPr>
      </p:pic>
      <p:sp>
        <p:nvSpPr>
          <p:cNvPr id="9" name="Oval Callout 8"/>
          <p:cNvSpPr/>
          <p:nvPr/>
        </p:nvSpPr>
        <p:spPr>
          <a:xfrm>
            <a:off x="1498600" y="1651000"/>
            <a:ext cx="2476500" cy="1206500"/>
          </a:xfrm>
          <a:prstGeom prst="wedgeEllipseCallou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smtClean="0">
                <a:solidFill>
                  <a:schemeClr val="tx1"/>
                </a:solidFill>
                <a:latin typeface="DFPKyoKaSho-W4" pitchFamily="18" charset="-128"/>
                <a:ea typeface="DFPKyoKaSho-W4" pitchFamily="18" charset="-128"/>
              </a:rPr>
              <a:t>かんぱい！</a:t>
            </a:r>
            <a:endParaRPr lang="en-US" sz="2400" b="1" dirty="0">
              <a:solidFill>
                <a:schemeClr val="tx1"/>
              </a:solidFill>
              <a:latin typeface="DFPKyoKaSho-W4" pitchFamily="18" charset="-128"/>
              <a:ea typeface="DFPKyoKaSho-W4" pitchFamily="18" charset="-128"/>
            </a:endParaRPr>
          </a:p>
        </p:txBody>
      </p:sp>
      <p:sp>
        <p:nvSpPr>
          <p:cNvPr id="10" name="TextBox 9"/>
          <p:cNvSpPr txBox="1"/>
          <p:nvPr/>
        </p:nvSpPr>
        <p:spPr>
          <a:xfrm>
            <a:off x="2489200" y="5710019"/>
            <a:ext cx="5232400"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ごちそうさまでした。</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昨日／先日は　ごちそうさまでした。</a:t>
            </a:r>
            <a:endParaRPr lang="en-US" sz="2400" b="1" dirty="0">
              <a:latin typeface="DFPKyoKaSho-W4" pitchFamily="18" charset="-128"/>
              <a:ea typeface="DFPKyoKaSho-W4" pitchFamily="18" charset="-128"/>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3980</TotalTime>
  <Words>642</Words>
  <Application>Microsoft Office PowerPoint</Application>
  <PresentationFormat>On-screen Show (4:3)</PresentationFormat>
  <Paragraphs>152</Paragraphs>
  <Slides>34</Slides>
  <Notes>1</Notes>
  <HiddenSlides>0</HiddenSlides>
  <MMClips>3</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Equity</vt:lpstr>
      <vt:lpstr>日本語 JPN102</vt:lpstr>
      <vt:lpstr>２月８日月曜日</vt:lpstr>
      <vt:lpstr>日本の文化</vt:lpstr>
      <vt:lpstr>食べもの</vt:lpstr>
      <vt:lpstr>あさごはん</vt:lpstr>
      <vt:lpstr>あさごはん</vt:lpstr>
      <vt:lpstr>デニーズのメニュー</vt:lpstr>
      <vt:lpstr>あさごはんは　何を　食べますか。</vt:lpstr>
      <vt:lpstr>レストラン</vt:lpstr>
      <vt:lpstr>箸（はし）</vt:lpstr>
      <vt:lpstr>箸（はし）</vt:lpstr>
      <vt:lpstr>箸（はし）</vt:lpstr>
      <vt:lpstr>しょくじのマナー</vt:lpstr>
      <vt:lpstr>聞き上手話し上手</vt:lpstr>
      <vt:lpstr>P125 聞き上手話上手</vt:lpstr>
      <vt:lpstr>ダイアローグ</vt:lpstr>
      <vt:lpstr>P99 ダイアローグ</vt:lpstr>
      <vt:lpstr>Slide 18</vt:lpstr>
      <vt:lpstr>P101 ダイアローグの後で</vt:lpstr>
      <vt:lpstr>Slide 20</vt:lpstr>
      <vt:lpstr>Slide 21</vt:lpstr>
      <vt:lpstr>P101 ダイアローグの後で</vt:lpstr>
      <vt:lpstr>Slide 23</vt:lpstr>
      <vt:lpstr>P130 読むれんしゅう</vt:lpstr>
      <vt:lpstr>P130 読むれんしゅう</vt:lpstr>
      <vt:lpstr>P131 読むれんしゅう</vt:lpstr>
      <vt:lpstr>P131 読むれんしゅう</vt:lpstr>
      <vt:lpstr>P131 読むれんしゅう</vt:lpstr>
      <vt:lpstr>まきの先生からＥメイルがきました。</vt:lpstr>
      <vt:lpstr>KATACHI: The Shape of Sounds in Silence Japanese taiko drumming with Kaoru Watanabe and Barbara Merjan</vt:lpstr>
      <vt:lpstr>聞くれんしゅう</vt:lpstr>
      <vt:lpstr>P124 きくれんしゅう</vt:lpstr>
      <vt:lpstr>P124 きくれんしゅう</vt:lpstr>
      <vt:lpstr>P124 きくれんしゅう</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Yukari Tokumasu</dc:creator>
  <cp:lastModifiedBy>tokumasu</cp:lastModifiedBy>
  <cp:revision>383</cp:revision>
  <dcterms:created xsi:type="dcterms:W3CDTF">2010-02-06T20:56:03Z</dcterms:created>
  <dcterms:modified xsi:type="dcterms:W3CDTF">2011-09-25T00:11:45Z</dcterms:modified>
</cp:coreProperties>
</file>