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</p:sldMasterIdLst>
  <p:notesMasterIdLst>
    <p:notesMasterId r:id="rId28"/>
  </p:notesMasterIdLst>
  <p:handoutMasterIdLst>
    <p:handoutMasterId r:id="rId29"/>
  </p:handoutMasterIdLst>
  <p:sldIdLst>
    <p:sldId id="300" r:id="rId3"/>
    <p:sldId id="710" r:id="rId4"/>
    <p:sldId id="711" r:id="rId5"/>
    <p:sldId id="692" r:id="rId6"/>
    <p:sldId id="645" r:id="rId7"/>
    <p:sldId id="713" r:id="rId8"/>
    <p:sldId id="712" r:id="rId9"/>
    <p:sldId id="700" r:id="rId10"/>
    <p:sldId id="714" r:id="rId11"/>
    <p:sldId id="715" r:id="rId12"/>
    <p:sldId id="702" r:id="rId13"/>
    <p:sldId id="703" r:id="rId14"/>
    <p:sldId id="717" r:id="rId15"/>
    <p:sldId id="704" r:id="rId16"/>
    <p:sldId id="709" r:id="rId17"/>
    <p:sldId id="705" r:id="rId18"/>
    <p:sldId id="707" r:id="rId19"/>
    <p:sldId id="697" r:id="rId20"/>
    <p:sldId id="696" r:id="rId21"/>
    <p:sldId id="664" r:id="rId22"/>
    <p:sldId id="670" r:id="rId23"/>
    <p:sldId id="722" r:id="rId24"/>
    <p:sldId id="718" r:id="rId25"/>
    <p:sldId id="719" r:id="rId26"/>
    <p:sldId id="721" r:id="rId2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 autoAdjust="0"/>
    <p:restoredTop sz="82974" autoAdjust="0"/>
  </p:normalViewPr>
  <p:slideViewPr>
    <p:cSldViewPr snapToGrid="0" snapToObjects="1">
      <p:cViewPr varScale="1">
        <p:scale>
          <a:sx n="65" d="100"/>
          <a:sy n="65" d="100"/>
        </p:scale>
        <p:origin x="-67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5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0EBF05-679F-3B4C-8DBE-C89EEFFFBA3F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D1FED-BE0D-9F45-A0BD-A2A6481A6C12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latin typeface="Arial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9E002-2F91-4051-9FF7-E606B11A80D7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A2888B-C117-E242-902E-66F68D0D0F7E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3AFAB-1D87-4714-882F-D01A4AAA0E77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7F3AC-FF45-4E13-B365-0C7300DE0C69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64E253-0D64-0C40-AAFB-FE46385D3854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February 9, 2010</a:t>
            </a:r>
          </a:p>
          <a:p>
            <a:r>
              <a:rPr lang="en-US" altLang="ja-JP" b="1" dirty="0" smtClean="0"/>
              <a:t>(Tuesday)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mtClean="0"/>
              <a:t>日本語</a:t>
            </a:r>
            <a:r>
              <a:rPr lang="ja-JP" altLang="en-US"/>
              <a:t/>
            </a:r>
            <a:br>
              <a:rPr lang="ja-JP" altLang="en-US"/>
            </a:br>
            <a:r>
              <a:rPr lang="en-US" altLang="ja-JP" dirty="0" smtClean="0"/>
              <a:t>JPN102</a:t>
            </a:r>
            <a:endParaRPr lang="en-US" altLang="ja-JP" dirty="0"/>
          </a:p>
        </p:txBody>
      </p:sp>
      <p:sp>
        <p:nvSpPr>
          <p:cNvPr id="4" name="TextBox 3"/>
          <p:cNvSpPr txBox="1"/>
          <p:nvPr/>
        </p:nvSpPr>
        <p:spPr>
          <a:xfrm>
            <a:off x="8523111" y="503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305800" cy="6477000"/>
          </a:xfrm>
          <a:solidFill>
            <a:srgbClr val="CCFFFF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ええ、飲みます。コーヒーをおねがいします。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A1: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ええ、食べました。おいしいフランス料理を食べました。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A2: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せんたくをしました。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A3: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ざっしを買いました。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A4: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いいえ、うちにいました。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A5: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ええ。田中さんに会いました。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A6: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日本語の本を読みました。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b="1" dirty="0" smtClean="0">
                <a:latin typeface="DFGKyoKaSho-W4" pitchFamily="18" charset="-128"/>
                <a:ea typeface="DFGKyoKaSho-W4" pitchFamily="18" charset="-128"/>
              </a:rPr>
              <a:t>A7: </a:t>
            </a: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ええ、見ました。つくえの下で見ました。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81000" y="381000"/>
            <a:ext cx="23342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：何か飲みませんか。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81000" y="1314510"/>
            <a:ext cx="3613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１：きのうのばん、何か食べましたか。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81000" y="2076510"/>
            <a:ext cx="26885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２：週末、何をしましたか。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81000" y="2914710"/>
            <a:ext cx="39917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３：きのう、スーパーで何を買いましたか。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381000" y="3676710"/>
            <a:ext cx="3272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４：週末、どこかに行きましたか。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81000" y="4438710"/>
            <a:ext cx="33505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５：きのう、だれかに会いましたか。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81000" y="5276910"/>
            <a:ext cx="29642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６：きのう、何を読みましたか。</a:t>
            </a: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381000" y="6059547"/>
            <a:ext cx="4294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Q</a:t>
            </a:r>
            <a:r>
              <a:rPr lang="ja-JP" altLang="en-US" sz="2000" b="1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７：私のねこを　どこかで　見ませんでしたか。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7" grpId="0"/>
      <p:bldP spid="20488" grpId="0"/>
      <p:bldP spid="20489" grpId="0"/>
      <p:bldP spid="20490" grpId="0"/>
      <p:bldP spid="20491" grpId="0"/>
      <p:bldP spid="20492" grpId="0"/>
      <p:bldP spid="204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3841295"/>
            <a:ext cx="86772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4912" y="2198914"/>
            <a:ext cx="4408717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 Word + (P) + </a:t>
            </a:r>
            <a:r>
              <a:rPr lang="ja-JP" altLang="en-US" sz="2000" smtClean="0"/>
              <a:t>も～</a:t>
            </a:r>
            <a:r>
              <a:rPr lang="en-US" altLang="ja-JP" sz="2000" dirty="0" smtClean="0"/>
              <a:t> </a:t>
            </a:r>
            <a:r>
              <a:rPr lang="en-US" sz="2000" dirty="0" smtClean="0"/>
              <a:t>negative</a:t>
            </a:r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2000" b="1" dirty="0" smtClean="0">
                <a:latin typeface="DFPKyoKaSho-W4" pitchFamily="18" charset="-128"/>
                <a:ea typeface="DFPKyoKaSho-W4" pitchFamily="18" charset="-128"/>
              </a:rPr>
              <a:t> 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2198914"/>
            <a:ext cx="402771" cy="40011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674912" y="2599024"/>
            <a:ext cx="5186061" cy="677182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particle </a:t>
            </a:r>
            <a:r>
              <a:rPr kumimoji="0" lang="ja-JP" altLang="en-US" sz="20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は、も、が</a:t>
            </a:r>
            <a:r>
              <a:rPr kumimoji="0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ja-JP" altLang="en-US" sz="20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を</a:t>
            </a:r>
            <a:r>
              <a:rPr kumimoji="0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not used.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ja-JP" sz="2000" baseline="0" dirty="0" smtClean="0"/>
              <a:t>Other</a:t>
            </a:r>
            <a:r>
              <a:rPr lang="en-US" altLang="ja-JP" sz="2000" dirty="0" smtClean="0"/>
              <a:t> particle are added before </a:t>
            </a:r>
            <a:r>
              <a:rPr lang="ja-JP" altLang="en-US" sz="2000" smtClean="0"/>
              <a:t>も</a:t>
            </a:r>
            <a:r>
              <a:rPr lang="en-US" altLang="ja-JP" sz="2000" dirty="0" smtClean="0"/>
              <a:t>.</a:t>
            </a:r>
            <a:endParaRPr kumimoji="0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8969" y="3989614"/>
            <a:ext cx="1066802" cy="3374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8969" y="4474028"/>
            <a:ext cx="870859" cy="326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5116284"/>
            <a:ext cx="1066802" cy="326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2512" y="5715000"/>
            <a:ext cx="2220688" cy="326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2512" y="6289448"/>
            <a:ext cx="1295402" cy="326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352540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ぶんぽう３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Question word+(P)+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も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+negative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～に　いきました。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Ａ：週末、（　　　　　　　）いきましたか。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Ｂ：いいえ、（　　　　　　　）いきませんでした。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endParaRPr lang="en-US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～を　しました。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Ａ：週末、（　　　　　　　）しましたか。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Ｂ：いいえ、（　　　　　　　）しませんでした。</a:t>
            </a:r>
            <a:endParaRPr lang="en-US" sz="2800" b="1" dirty="0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1846" y="2148289"/>
            <a:ext cx="135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どこかに</a:t>
            </a:r>
            <a:endParaRPr lang="en-US" sz="2000" b="1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1846" y="2700799"/>
            <a:ext cx="135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どこにも</a:t>
            </a:r>
            <a:endParaRPr lang="en-US" sz="2000" b="1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1846" y="4230477"/>
            <a:ext cx="135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何か</a:t>
            </a:r>
            <a:endParaRPr lang="en-US" sz="2000" b="1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1846" y="4770304"/>
            <a:ext cx="135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何も</a:t>
            </a:r>
            <a:endParaRPr lang="en-US" sz="2000" b="1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ぶんぽう３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Question word+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か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+(P)+affirmative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          Question word+(P)+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も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+negative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１）Ａ：今日のあさ、（　　　　　　　）食べましたか。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Ｂ：いいえ、（　　　　　　　）食べませんでした。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r>
              <a:rPr lang="ja-JP" altLang="en-US" sz="2800" b="1" dirty="0" smtClean="0">
                <a:latin typeface="DFGKyoKaSho-W4" pitchFamily="18" charset="-128"/>
                <a:ea typeface="DFGKyoKaSho-W4" pitchFamily="18" charset="-128"/>
              </a:rPr>
              <a:t>２）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Ａ：きのう、（　　　　　　　）メイルを書きましたか。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Ｂ：いいえ、（　　　　　　　）書きませんでした。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３）Ａ：週末、（　　　　　　　）でんわで　話しましたか。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　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Ｂ：いいえ、（　　　　　　　）　話しませんでした。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４）Ａ：ニューヨークで　（　　　　　　　）会いましたか。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 marL="514350" indent="-514350"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　　Ｂ：いいえ、（　　　　　　　）会いませんでした。</a:t>
            </a:r>
            <a:endParaRPr lang="en-US" sz="2800" b="1" dirty="0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ぶんぽう３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Question word+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か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+(P)+affirmative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          Question word+(P)+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も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+negative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5328" y="1600200"/>
            <a:ext cx="84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何か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8514" y="2061865"/>
            <a:ext cx="84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何も　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3971" y="2993571"/>
            <a:ext cx="127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だれかに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6242" y="3455236"/>
            <a:ext cx="169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だれにも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6242" y="4395333"/>
            <a:ext cx="169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だれかと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6242" y="4856998"/>
            <a:ext cx="137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だれとも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5894685"/>
            <a:ext cx="1306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だれかに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6242" y="6259810"/>
            <a:ext cx="137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だれにも</a:t>
            </a:r>
            <a:endParaRPr lang="en-US" sz="2400" b="1" dirty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752600"/>
            <a:ext cx="31686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533400" y="5562600"/>
            <a:ext cx="4289425" cy="584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The stem of adjectives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 rot="10800000" flipV="1">
            <a:off x="4800600" y="54991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+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5410200" y="5562600"/>
            <a:ext cx="1826141" cy="5847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 b="1">
                <a:latin typeface="DFPKyoKaSho-W4" pitchFamily="18" charset="-128"/>
                <a:ea typeface="DFPKyoKaSho-W4" pitchFamily="18" charset="-128"/>
              </a:rPr>
              <a:t>そうです</a:t>
            </a:r>
          </a:p>
        </p:txBody>
      </p:sp>
      <p:pic>
        <p:nvPicPr>
          <p:cNvPr id="13319" name="Picture 11"/>
          <p:cNvPicPr>
            <a:picLocks noChangeAspect="1"/>
          </p:cNvPicPr>
          <p:nvPr/>
        </p:nvPicPr>
        <p:blipFill>
          <a:blip r:embed="rId4"/>
          <a:srcRect l="32422" t="15625" r="10156" b="9375"/>
          <a:stretch>
            <a:fillRect/>
          </a:stretch>
        </p:blipFill>
        <p:spPr bwMode="auto">
          <a:xfrm>
            <a:off x="4267200" y="1752600"/>
            <a:ext cx="23622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13"/>
          <p:cNvSpPr>
            <a:spLocks noChangeArrowheads="1"/>
          </p:cNvSpPr>
          <p:nvPr/>
        </p:nvSpPr>
        <p:spPr bwMode="auto">
          <a:xfrm>
            <a:off x="2590800" y="4038600"/>
            <a:ext cx="990600" cy="990600"/>
          </a:xfrm>
          <a:prstGeom prst="ellipse">
            <a:avLst/>
          </a:prstGeom>
          <a:solidFill>
            <a:srgbClr val="D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>
              <a:lnSpc>
                <a:spcPts val="800"/>
              </a:lnSpc>
            </a:pPr>
            <a:r>
              <a:rPr lang="en-US" altLang="ja-JP" sz="3200" dirty="0"/>
              <a:t>-</a:t>
            </a:r>
          </a:p>
          <a:p>
            <a:pPr algn="r">
              <a:lnSpc>
                <a:spcPts val="800"/>
              </a:lnSpc>
            </a:pPr>
            <a:r>
              <a:rPr lang="en-US" altLang="ja-JP" sz="3200" dirty="0"/>
              <a:t>.</a:t>
            </a:r>
          </a:p>
          <a:p>
            <a:pPr algn="r">
              <a:lnSpc>
                <a:spcPts val="800"/>
              </a:lnSpc>
            </a:pPr>
            <a:endParaRPr lang="en-US" altLang="ja-JP" dirty="0"/>
          </a:p>
          <a:p>
            <a:pPr algn="r">
              <a:lnSpc>
                <a:spcPts val="800"/>
              </a:lnSpc>
            </a:pPr>
            <a:endParaRPr lang="en-US" altLang="ja-JP" sz="2000" dirty="0"/>
          </a:p>
          <a:p>
            <a:pPr algn="r">
              <a:lnSpc>
                <a:spcPts val="800"/>
              </a:lnSpc>
            </a:pPr>
            <a:endParaRPr lang="en-US" altLang="ja-JP" sz="2000" dirty="0"/>
          </a:p>
          <a:p>
            <a:pPr algn="r">
              <a:lnSpc>
                <a:spcPts val="800"/>
              </a:lnSpc>
            </a:pPr>
            <a:r>
              <a:rPr lang="en-US" altLang="ja-JP" sz="2000" dirty="0"/>
              <a:t>o</a:t>
            </a:r>
          </a:p>
        </p:txBody>
      </p:sp>
      <p:cxnSp>
        <p:nvCxnSpPr>
          <p:cNvPr id="4" name="Straight Arrow Connector 16"/>
          <p:cNvCxnSpPr>
            <a:cxnSpLocks noChangeShapeType="1"/>
          </p:cNvCxnSpPr>
          <p:nvPr/>
        </p:nvCxnSpPr>
        <p:spPr bwMode="auto">
          <a:xfrm flipV="1">
            <a:off x="3505200" y="3733800"/>
            <a:ext cx="1143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Trapezoid 18"/>
          <p:cNvSpPr/>
          <p:nvPr/>
        </p:nvSpPr>
        <p:spPr bwMode="auto">
          <a:xfrm>
            <a:off x="2590800" y="5029200"/>
            <a:ext cx="914400" cy="457200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ぶんぽう５</a:t>
            </a:r>
            <a:r>
              <a:rPr lang="en-US" altLang="ja-JP" sz="2800" dirty="0" smtClean="0"/>
              <a:t>:Making inferences based on direct observation using verb and adjective stems + </a:t>
            </a:r>
            <a:r>
              <a:rPr lang="ja-JP" altLang="en-US" sz="2800" smtClean="0"/>
              <a:t>そうだ</a:t>
            </a:r>
            <a:endParaRPr lang="en-US" sz="2800" dirty="0"/>
          </a:p>
        </p:txBody>
      </p:sp>
      <p:sp>
        <p:nvSpPr>
          <p:cNvPr id="15" name="Rectangular Callout 14"/>
          <p:cNvSpPr/>
          <p:nvPr/>
        </p:nvSpPr>
        <p:spPr>
          <a:xfrm>
            <a:off x="185056" y="3733800"/>
            <a:ext cx="2144487" cy="892629"/>
          </a:xfrm>
          <a:prstGeom prst="wedgeRectCallout">
            <a:avLst>
              <a:gd name="adj1" fmla="val 52923"/>
              <a:gd name="adj2" fmla="val 6859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あのすしは</a:t>
            </a:r>
            <a:endParaRPr lang="en-US" altLang="ja-JP" b="1" dirty="0" smtClean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  <a:p>
            <a:pPr algn="ctr"/>
            <a:r>
              <a:rPr lang="ja-JP" altLang="en-US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おいし</a:t>
            </a:r>
            <a:r>
              <a:rPr lang="ja-JP" altLang="en-US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そう</a:t>
            </a:r>
            <a:r>
              <a:rPr lang="ja-JP" altLang="en-US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です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b="1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lookslike"/>
          <p:cNvPicPr>
            <a:picLocks noChangeAspect="1" noChangeArrowheads="1"/>
          </p:cNvPicPr>
          <p:nvPr/>
        </p:nvPicPr>
        <p:blipFill>
          <a:blip r:embed="rId3">
            <a:lum bright="-32000" contrast="70000"/>
          </a:blip>
          <a:srcRect/>
          <a:stretch>
            <a:fillRect/>
          </a:stretch>
        </p:blipFill>
        <p:spPr bwMode="auto">
          <a:xfrm>
            <a:off x="1371600" y="0"/>
            <a:ext cx="6637338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 descr="lookslike2"/>
          <p:cNvPicPr>
            <a:picLocks noChangeAspect="1" noChangeArrowheads="1"/>
          </p:cNvPicPr>
          <p:nvPr/>
        </p:nvPicPr>
        <p:blipFill>
          <a:blip r:embed="rId4">
            <a:lum bright="-34000" contrast="54000"/>
          </a:blip>
          <a:srcRect l="47049" r="5060"/>
          <a:stretch>
            <a:fillRect/>
          </a:stretch>
        </p:blipFill>
        <p:spPr bwMode="auto">
          <a:xfrm rot="5379986">
            <a:off x="3364706" y="2453482"/>
            <a:ext cx="21796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Rectangle 8"/>
          <p:cNvSpPr>
            <a:spLocks noChangeArrowheads="1"/>
          </p:cNvSpPr>
          <p:nvPr/>
        </p:nvSpPr>
        <p:spPr bwMode="auto">
          <a:xfrm>
            <a:off x="1654628" y="4233377"/>
            <a:ext cx="1077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E090C"/>
                </a:solidFill>
              </a:rPr>
              <a:t>きびしい</a:t>
            </a:r>
            <a:endParaRPr lang="ja-JP" altLang="en-US"/>
          </a:p>
        </p:txBody>
      </p:sp>
      <p:sp>
        <p:nvSpPr>
          <p:cNvPr id="66567" name="Rectangle 9"/>
          <p:cNvSpPr>
            <a:spLocks noChangeArrowheads="1"/>
          </p:cNvSpPr>
          <p:nvPr/>
        </p:nvSpPr>
        <p:spPr bwMode="auto">
          <a:xfrm>
            <a:off x="4983843" y="4233377"/>
            <a:ext cx="88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E090C"/>
                </a:solidFill>
              </a:rPr>
              <a:t>こわい</a:t>
            </a:r>
            <a:endParaRPr lang="ja-JP" altLang="en-US"/>
          </a:p>
        </p:txBody>
      </p:sp>
      <p:sp>
        <p:nvSpPr>
          <p:cNvPr id="66568" name="Rectangle 10"/>
          <p:cNvSpPr>
            <a:spLocks noChangeArrowheads="1"/>
          </p:cNvSpPr>
          <p:nvPr/>
        </p:nvSpPr>
        <p:spPr bwMode="auto">
          <a:xfrm>
            <a:off x="1654628" y="6457890"/>
            <a:ext cx="1617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E090C"/>
                </a:solidFill>
              </a:rPr>
              <a:t>あたまがいい</a:t>
            </a:r>
            <a:endParaRPr lang="ja-JP" altLang="en-US"/>
          </a:p>
        </p:txBody>
      </p:sp>
      <p:sp>
        <p:nvSpPr>
          <p:cNvPr id="66569" name="Rectangle 11"/>
          <p:cNvSpPr>
            <a:spLocks noChangeArrowheads="1"/>
          </p:cNvSpPr>
          <p:nvPr/>
        </p:nvSpPr>
        <p:spPr bwMode="auto">
          <a:xfrm>
            <a:off x="3494314" y="6457890"/>
            <a:ext cx="927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E090C"/>
                </a:solidFill>
              </a:rPr>
              <a:t>ねむい</a:t>
            </a:r>
            <a:endParaRPr lang="ja-JP" alt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746172" y="6457890"/>
            <a:ext cx="13997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smtClean="0">
                <a:solidFill>
                  <a:srgbClr val="FE090C"/>
                </a:solidFill>
              </a:rPr>
              <a:t>あたたかい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ぶんぽう５</a:t>
            </a:r>
            <a:r>
              <a:rPr lang="en-US" altLang="ja-JP" sz="2800" dirty="0" smtClean="0"/>
              <a:t>:Making inferences based on direct observation using verb and adjective stems + </a:t>
            </a:r>
            <a:r>
              <a:rPr lang="ja-JP" altLang="en-US" sz="2800" smtClean="0"/>
              <a:t>そうだ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-60000">
            <a:off x="3377" y="2945678"/>
            <a:ext cx="149635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あまい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 rot="-60000">
            <a:off x="7521" y="3425857"/>
            <a:ext cx="1495521" cy="365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たのしい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-60000">
            <a:off x="7821" y="4030672"/>
            <a:ext cx="149191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むずかしい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1994" y="2486025"/>
            <a:ext cx="7391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-60000">
            <a:off x="1735371" y="2946169"/>
            <a:ext cx="155253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 rot="-60000">
            <a:off x="1735350" y="3388733"/>
            <a:ext cx="181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 rot="-60000">
            <a:off x="1735323" y="3953029"/>
            <a:ext cx="21620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0809-0140-D14D-B80C-510C001AF937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60588" y="1933575"/>
            <a:ext cx="1540555" cy="4924425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ja-JP" sz="2400" dirty="0"/>
              <a:t>Delicious     </a:t>
            </a:r>
            <a:br>
              <a:rPr lang="en-US" altLang="ja-JP" sz="2400" dirty="0"/>
            </a:br>
            <a:r>
              <a:rPr lang="en-US" altLang="ja-JP" sz="2400" dirty="0"/>
              <a:t>  </a:t>
            </a:r>
            <a:br>
              <a:rPr lang="en-US" altLang="ja-JP" sz="2400" dirty="0"/>
            </a:br>
            <a:r>
              <a:rPr lang="en-US" altLang="ja-JP" sz="2400" dirty="0"/>
              <a:t>  </a:t>
            </a:r>
            <a:br>
              <a:rPr lang="en-US" altLang="ja-JP" sz="2400" dirty="0"/>
            </a:br>
            <a:endParaRPr lang="en-US" altLang="ja-JP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2400" dirty="0"/>
              <a:t>sweet </a:t>
            </a:r>
            <a:br>
              <a:rPr lang="en-US" altLang="ja-JP" sz="2400" dirty="0"/>
            </a:br>
            <a:r>
              <a:rPr lang="en-US" altLang="ja-JP" sz="2400" dirty="0"/>
              <a:t>  </a:t>
            </a:r>
            <a:br>
              <a:rPr lang="en-US" altLang="ja-JP" sz="2400" dirty="0"/>
            </a:br>
            <a:endParaRPr lang="en-US" altLang="ja-JP" sz="2400" dirty="0"/>
          </a:p>
          <a:p>
            <a:pPr>
              <a:lnSpc>
                <a:spcPct val="80000"/>
              </a:lnSpc>
              <a:buFontTx/>
              <a:buAutoNum type="arabicParenBoth"/>
            </a:pPr>
            <a:endParaRPr lang="en-US" altLang="ja-JP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2400" dirty="0"/>
              <a:t>  </a:t>
            </a:r>
            <a:br>
              <a:rPr lang="en-US" altLang="ja-JP" sz="2400" dirty="0"/>
            </a:br>
            <a:r>
              <a:rPr lang="en-US" altLang="ja-JP" sz="2400" dirty="0"/>
              <a:t> 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2400" dirty="0"/>
              <a:t>hot (spicy) </a:t>
            </a:r>
            <a:br>
              <a:rPr lang="en-US" altLang="ja-JP" sz="2400" dirty="0"/>
            </a:br>
            <a:r>
              <a:rPr lang="en-US" altLang="ja-JP" sz="2400" dirty="0"/>
              <a:t>  </a:t>
            </a:r>
            <a:br>
              <a:rPr lang="en-US" altLang="ja-JP" sz="2400" dirty="0"/>
            </a:br>
            <a:endParaRPr lang="en-US" altLang="ja-JP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2400" dirty="0"/>
              <a:t>  </a:t>
            </a:r>
            <a:br>
              <a:rPr lang="en-US" altLang="ja-JP" sz="2400" dirty="0"/>
            </a:br>
            <a:r>
              <a:rPr lang="en-US" altLang="ja-JP" sz="2400" dirty="0"/>
              <a:t>  </a:t>
            </a:r>
            <a:br>
              <a:rPr lang="en-US" altLang="ja-JP" sz="2400" dirty="0"/>
            </a:br>
            <a:endParaRPr lang="en-US" altLang="ja-JP" sz="2400" dirty="0"/>
          </a:p>
        </p:txBody>
      </p:sp>
      <p:pic>
        <p:nvPicPr>
          <p:cNvPr id="116741" name="Picture 5" descr="26c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7906" y="3156857"/>
            <a:ext cx="216058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2" name="Picture 6" descr="26sus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8587" y="1417638"/>
            <a:ext cx="1419225" cy="1419225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～そうなＮ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3362" y="4343400"/>
            <a:ext cx="1314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3200" smtClean="0"/>
              <a:t>レストランで　たべものを　ちゅうもんする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286" y="1851115"/>
            <a:ext cx="5791200" cy="419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3600" dirty="0" smtClean="0"/>
              <a:t>Ordering something </a:t>
            </a:r>
            <a:br>
              <a:rPr lang="en-US" altLang="ja-JP" sz="3600" dirty="0" smtClean="0"/>
            </a:br>
            <a:r>
              <a:rPr lang="en-US" altLang="ja-JP" sz="3600" dirty="0" smtClean="0"/>
              <a:t>in a restaurant</a:t>
            </a:r>
            <a:endParaRPr lang="ja-JP" alt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defRPr/>
            </a:pPr>
            <a:r>
              <a:rPr lang="en-US" altLang="ja-JP" dirty="0" smtClean="0"/>
              <a:t>When you order something in a restaurant/coffee shop, you may say:</a:t>
            </a:r>
          </a:p>
          <a:p>
            <a:pPr marL="990600" lvl="1" indent="-533400">
              <a:defRPr/>
            </a:pPr>
            <a:r>
              <a:rPr lang="en-US" altLang="ja-JP" sz="2600" b="1" dirty="0" smtClean="0">
                <a:latin typeface="DFPKyoKaSho-W4" pitchFamily="18" charset="-128"/>
                <a:ea typeface="DFPKyoKaSho-W4" pitchFamily="18" charset="-128"/>
              </a:rPr>
              <a:t>〜</a:t>
            </a:r>
            <a:r>
              <a:rPr lang="ja-JP" altLang="en-US" sz="2600" b="1" smtClean="0">
                <a:latin typeface="DFPKyoKaSho-W4" pitchFamily="18" charset="-128"/>
                <a:ea typeface="DFPKyoKaSho-W4" pitchFamily="18" charset="-128"/>
              </a:rPr>
              <a:t>に　します。</a:t>
            </a:r>
          </a:p>
          <a:p>
            <a:pPr marL="990600" lvl="1" indent="-533400">
              <a:defRPr/>
            </a:pPr>
            <a:r>
              <a:rPr lang="en-US" altLang="ja-JP" sz="2600" b="1" dirty="0" smtClean="0">
                <a:latin typeface="DFPKyoKaSho-W4" pitchFamily="18" charset="-128"/>
                <a:ea typeface="DFPKyoKaSho-W4" pitchFamily="18" charset="-128"/>
              </a:rPr>
              <a:t>〜</a:t>
            </a:r>
            <a:r>
              <a:rPr lang="ja-JP" altLang="en-US" sz="2600" b="1" smtClean="0">
                <a:latin typeface="DFPKyoKaSho-W4" pitchFamily="18" charset="-128"/>
                <a:ea typeface="DFPKyoKaSho-W4" pitchFamily="18" charset="-128"/>
              </a:rPr>
              <a:t>を　おねがいします。</a:t>
            </a:r>
          </a:p>
          <a:p>
            <a:pPr marL="990600" lvl="1" indent="-533400">
              <a:defRPr/>
            </a:pPr>
            <a:r>
              <a:rPr lang="en-US" altLang="ja-JP" sz="2600" b="1" dirty="0" smtClean="0">
                <a:latin typeface="DFPKyoKaSho-W4" pitchFamily="18" charset="-128"/>
                <a:ea typeface="DFPKyoKaSho-W4" pitchFamily="18" charset="-128"/>
              </a:rPr>
              <a:t>〜</a:t>
            </a:r>
            <a:r>
              <a:rPr lang="ja-JP" altLang="en-US" sz="2600" b="1" smtClean="0">
                <a:latin typeface="DFPKyoKaSho-W4" pitchFamily="18" charset="-128"/>
                <a:ea typeface="DFPKyoKaSho-W4" pitchFamily="18" charset="-128"/>
              </a:rPr>
              <a:t>を　下さい。</a:t>
            </a:r>
          </a:p>
          <a:p>
            <a:pPr marL="609600" indent="-609600">
              <a:defRPr/>
            </a:pPr>
            <a:r>
              <a:rPr lang="en-US" altLang="ja-JP" dirty="0" smtClean="0"/>
              <a:t>A counter expression can be used with 〜</a:t>
            </a:r>
            <a:r>
              <a:rPr lang="ja-JP" altLang="en-US" smtClean="0"/>
              <a:t>をおねがいします </a:t>
            </a:r>
            <a:r>
              <a:rPr lang="en-US" altLang="ja-JP" dirty="0" smtClean="0"/>
              <a:t>and 〜</a:t>
            </a:r>
            <a:r>
              <a:rPr lang="ja-JP" altLang="en-US" smtClean="0"/>
              <a:t>を下さい</a:t>
            </a:r>
            <a:r>
              <a:rPr lang="en-US" altLang="ja-JP" dirty="0" smtClean="0"/>
              <a:t>(but not with 〜</a:t>
            </a:r>
            <a:r>
              <a:rPr lang="ja-JP" altLang="en-US" smtClean="0"/>
              <a:t>にします</a:t>
            </a:r>
            <a:r>
              <a:rPr lang="en-US" altLang="ja-JP" dirty="0" smtClean="0"/>
              <a:t>)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pPr marL="990600" lvl="1" indent="-533400">
              <a:defRPr/>
            </a:pP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コーヒーを二つおねがいします。</a:t>
            </a:r>
          </a:p>
          <a:p>
            <a:pPr marL="990600" lvl="1" indent="-533400">
              <a:defRPr/>
            </a:pP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すしを一つとビールを一本下さい。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ja-JP" altLang="en-US"/>
          </a:p>
        </p:txBody>
      </p:sp>
      <p:sp>
        <p:nvSpPr>
          <p:cNvPr id="4" name="Rectangle 3"/>
          <p:cNvSpPr/>
          <p:nvPr/>
        </p:nvSpPr>
        <p:spPr>
          <a:xfrm>
            <a:off x="2500313" y="2428875"/>
            <a:ext cx="2398258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2500313" y="2857500"/>
            <a:ext cx="2398258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Rectangle 5"/>
          <p:cNvSpPr/>
          <p:nvPr/>
        </p:nvSpPr>
        <p:spPr>
          <a:xfrm>
            <a:off x="2500313" y="3286125"/>
            <a:ext cx="2398258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1571625" y="5072063"/>
            <a:ext cx="5329918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Two coffee please</a:t>
            </a:r>
            <a:endParaRPr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1571624" y="5500688"/>
            <a:ext cx="5329919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One sushi and one beer please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読んでください。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きのう　日本人の　友だちと　日本語で　話しました。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週末、ニューヨークに　買いものに　行きました。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ルームメートと　カレーライスを　作りました。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新聞を　あまり　読みませんが、テレビで　ニュースを　見ます。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たいてい　七時ごろ　りょうに　帰って、ばんごはんを　食べます。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05000"/>
            <a:ext cx="22098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905000"/>
            <a:ext cx="1287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2133600"/>
            <a:ext cx="17526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953000"/>
            <a:ext cx="213360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4876800"/>
            <a:ext cx="20574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33400" y="304800"/>
            <a:ext cx="7848600" cy="1098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/>
              <a:t>すみません。</a:t>
            </a:r>
            <a:r>
              <a:rPr lang="en-US" altLang="ja-JP" sz="3600" dirty="0"/>
              <a:t>〜</a:t>
            </a:r>
            <a:r>
              <a:rPr lang="ja-JP" altLang="en-US" sz="3600"/>
              <a:t>を</a:t>
            </a:r>
            <a:r>
              <a:rPr lang="en-US" altLang="ja-JP" sz="3600" dirty="0"/>
              <a:t>〜</a:t>
            </a:r>
            <a:r>
              <a:rPr lang="ja-JP" altLang="en-US" sz="3600"/>
              <a:t>おねがいします。</a:t>
            </a:r>
          </a:p>
          <a:p>
            <a:pPr algn="ctr">
              <a:spcBef>
                <a:spcPct val="50000"/>
              </a:spcBef>
            </a:pPr>
            <a:r>
              <a:rPr lang="en-US" altLang="ja-JP" sz="2000" dirty="0"/>
              <a:t>(a number of quantity expressions)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228600" y="19050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５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3429000" y="19812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３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5638800" y="19812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６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838200" y="48006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１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4648200" y="48006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1ED1-D063-4946-8B62-6B43BE9DCA0A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010400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W: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ご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ちゅうもんは。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A: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のみものは　どうですか。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B: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私は　ビールにします。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A: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私は　オレンジジュースにします。</a:t>
            </a:r>
          </a:p>
          <a:p>
            <a:pPr>
              <a:buFontTx/>
              <a:buNone/>
            </a:pP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　　じゃあ、ビールを　一本と　オレンジジュースを</a:t>
            </a:r>
          </a:p>
          <a:p>
            <a:pPr>
              <a:buFontTx/>
              <a:buNone/>
            </a:pP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　　一本　おねがいします。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W: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ビールを　一本と　オレンジジュースを　一本　</a:t>
            </a:r>
          </a:p>
          <a:p>
            <a:pPr>
              <a:buFontTx/>
              <a:buNone/>
            </a:pP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　　ですね。かしこまりました。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914400"/>
          </a:xfrm>
          <a:solidFill>
            <a:schemeClr val="accent6">
              <a:lumMod val="60000"/>
              <a:lumOff val="40000"/>
            </a:schemeClr>
          </a:solidFill>
          <a:ln/>
        </p:spPr>
        <p:txBody>
          <a:bodyPr>
            <a:normAutofit fontScale="90000"/>
          </a:bodyPr>
          <a:lstStyle/>
          <a:p>
            <a:r>
              <a:rPr lang="ja-JP" altLang="en-US" sz="2800"/>
              <a:t>レストランで</a:t>
            </a:r>
            <a:br>
              <a:rPr lang="ja-JP" altLang="en-US" sz="2800"/>
            </a:br>
            <a:r>
              <a:rPr lang="ja-JP" altLang="en-US" sz="2800"/>
              <a:t>食べ物や飲み物をちゅうもんする</a:t>
            </a:r>
            <a:endParaRPr lang="ja-JP" altLang="en-US"/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648200"/>
            <a:ext cx="25908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メニュー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214720" y="2306043"/>
          <a:ext cx="4039032" cy="2929986"/>
        </p:xfrm>
        <a:graphic>
          <a:graphicData uri="http://schemas.openxmlformats.org/presentationml/2006/ole">
            <p:oleObj spid="_x0000_s7172" name="Acrobat Document" r:id="rId3" imgW="13773054" imgH="9991519" progId="AcroExch.Document.7">
              <p:embed/>
            </p:oleObj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4423477" y="2306043"/>
          <a:ext cx="4039031" cy="2929986"/>
        </p:xfrm>
        <a:graphic>
          <a:graphicData uri="http://schemas.openxmlformats.org/presentationml/2006/ole">
            <p:oleObj spid="_x0000_s7173" name="Acrobat Document" r:id="rId4" imgW="13773054" imgH="9991519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6571"/>
            <a:ext cx="7772400" cy="838200"/>
          </a:xfrm>
          <a:solidFill>
            <a:srgbClr val="F2FB3B"/>
          </a:solidFill>
        </p:spPr>
        <p:txBody>
          <a:bodyPr/>
          <a:lstStyle/>
          <a:p>
            <a:r>
              <a:rPr lang="ja-JP" altLang="en-US"/>
              <a:t>話しましょう！</a:t>
            </a:r>
            <a:endParaRPr lang="en-US" altLang="ja-JP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886" y="1574799"/>
            <a:ext cx="1823964" cy="13679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143" y="1850573"/>
            <a:ext cx="1485899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3760" y="1338946"/>
            <a:ext cx="984440" cy="15820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4593" y="1338946"/>
            <a:ext cx="1075643" cy="160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39363" y="3072348"/>
            <a:ext cx="2601686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キャンパスで友だちと会いました。えいがを見に行きたいですから、友だちをえいがにさそいます。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～ませんか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～ましょうか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～ましょう</a:t>
            </a:r>
            <a:endParaRPr lang="en-US" sz="2400" b="1" dirty="0">
              <a:latin typeface="DFGKyoKaSho-W4" pitchFamily="18" charset="-128"/>
              <a:ea typeface="DFGKyoKaSho-W4" pitchFamily="18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1473199"/>
            <a:ext cx="1036049" cy="146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11285" y="3072348"/>
            <a:ext cx="2601686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えいが　おわりました。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おなかがすいたので　何か　たべたいです。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友だちを　レストランに　さそってください。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～か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～ませんか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917" y="3072348"/>
            <a:ext cx="2601686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メニューを　見て、食べ物と　飲み物を　ちゅうもんします。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～はどうですか。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～そうです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～にします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～をおねがいします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いらっしゃいませ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latin typeface="DFGKyoKaSho-W4" pitchFamily="18" charset="-128"/>
                <a:ea typeface="DFGKyoKaSho-W4" pitchFamily="18" charset="-128"/>
              </a:rPr>
              <a:t>かしこまりました</a:t>
            </a:r>
            <a:endParaRPr lang="en-US" altLang="ja-JP" sz="2400" b="1" dirty="0" smtClean="0">
              <a:latin typeface="DFGKyoKaSho-W4" pitchFamily="18" charset="-128"/>
              <a:ea typeface="DFG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～から／～けど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、お金がぜんぜんありません。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、来週ニューヨークに行きます。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、プリンストン大学が好きです。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、あさごはん</a:t>
            </a:r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、ビール</a:t>
            </a:r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、友達</a:t>
            </a:r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、日本語</a:t>
            </a:r>
            <a:r>
              <a:rPr lang="ja-JP" altLang="en-US" b="1" u="sng" smtClean="0">
                <a:latin typeface="DFGKyoKaSho-W4" pitchFamily="18" charset="-128"/>
                <a:ea typeface="DFGKyoKaSho-W4" pitchFamily="18" charset="-128"/>
              </a:rPr>
              <a:t>　　　　　　　　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。</a:t>
            </a:r>
            <a:endParaRPr lang="en-US" b="1" dirty="0" smtClean="0">
              <a:latin typeface="DFGKyoKaSho-W4" pitchFamily="18" charset="-128"/>
              <a:ea typeface="DFGKyoKaSho-W4" pitchFamily="18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err="1" smtClean="0"/>
              <a:t>Dict</a:t>
            </a:r>
            <a:r>
              <a:rPr lang="en-US" dirty="0" smtClean="0"/>
              <a:t>-a-Conversation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45286" cy="512127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You (Smith) have been studying with Yamamoto-san all morning. It is now noon, and you are both getting hungry.</a:t>
            </a: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山本①：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スイス：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山本②：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スミス：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山本③：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（レストランで）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ウェイトレス：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山本④：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スミス：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山本⑤：</a:t>
            </a:r>
            <a:r>
              <a:rPr lang="en-US" altLang="ja-JP" sz="2400" u="sng" dirty="0" smtClean="0">
                <a:latin typeface="DFPKyoKaSho-W4" pitchFamily="18" charset="-128"/>
                <a:ea typeface="DFPKyoKaSho-W4" pitchFamily="18" charset="-128"/>
              </a:rPr>
              <a:t>								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30829" y="2188029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スミスさん、ひるごはんを　たべに　いきませんか。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0829" y="3058886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あの　レストランは　どうですか。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0829" y="3929743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じゃあ、いきましょう。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7885" y="4811486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ごちゅうもんは？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829" y="5211596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スミスさん、なにに　しますか。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0829" y="6156295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じゃあ、ぼくも　スパゲティを　おねがいします。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0829" y="2658776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いいですね。どこに　いきましょうか。</a:t>
            </a:r>
            <a:endParaRPr lang="en-US" sz="2000" b="1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0829" y="3529633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いいですね。あの　レストランに　しましょう。</a:t>
            </a:r>
            <a:endParaRPr lang="en-US" sz="2000" b="1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0829" y="5756185"/>
            <a:ext cx="67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わたしは　スパゲティに　します。</a:t>
            </a:r>
            <a:endParaRPr lang="en-US" sz="2000" b="1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ディクテーション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:Eliciting and making proposals using</a:t>
            </a:r>
            <a:br>
              <a:rPr lang="en-US" altLang="ja-JP" sz="2800" dirty="0" smtClean="0"/>
            </a:br>
            <a:r>
              <a:rPr lang="ja-JP" altLang="en-US" sz="2800"/>
              <a:t>　</a:t>
            </a:r>
            <a:r>
              <a:rPr lang="ja-JP" altLang="en-US" sz="2800" smtClean="0"/>
              <a:t>　　　　　　～ましょうか</a:t>
            </a:r>
            <a:r>
              <a:rPr lang="en-US" altLang="ja-JP" sz="2800" dirty="0" smtClean="0"/>
              <a:t> and </a:t>
            </a:r>
            <a:r>
              <a:rPr lang="ja-JP" altLang="en-US" sz="2800" smtClean="0"/>
              <a:t>～ましょう</a:t>
            </a:r>
            <a:endParaRPr lang="en-US" sz="28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18792" y="1727408"/>
          <a:ext cx="5883335" cy="1159839"/>
        </p:xfrm>
        <a:graphic>
          <a:graphicData uri="http://schemas.openxmlformats.org/drawingml/2006/table">
            <a:tbl>
              <a:tblPr/>
              <a:tblGrid>
                <a:gridCol w="1584898"/>
                <a:gridCol w="792449"/>
                <a:gridCol w="3505988"/>
              </a:tblGrid>
              <a:tr h="4964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B0F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Verb stem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+ </a:t>
                      </a:r>
                      <a:r>
                        <a:rPr lang="ja-JP" altLang="en-US" sz="24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ましょうか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79563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何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を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たべましょうか。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4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What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shall we eat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518792" y="3696796"/>
          <a:ext cx="5883334" cy="1107093"/>
        </p:xfrm>
        <a:graphic>
          <a:graphicData uri="http://schemas.openxmlformats.org/drawingml/2006/table">
            <a:tbl>
              <a:tblPr/>
              <a:tblGrid>
                <a:gridCol w="1584898"/>
                <a:gridCol w="792449"/>
                <a:gridCol w="3505987"/>
              </a:tblGrid>
              <a:tr h="42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B0F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Verb stem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+ </a:t>
                      </a:r>
                      <a:r>
                        <a:rPr lang="ja-JP" altLang="en-US" sz="24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ましょう 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62309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わしょく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を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たべましょう。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2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Let’s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have Japanese food.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518792" y="5152929"/>
          <a:ext cx="5883335" cy="1203421"/>
        </p:xfrm>
        <a:graphic>
          <a:graphicData uri="http://schemas.openxmlformats.org/drawingml/2006/table">
            <a:tbl>
              <a:tblPr/>
              <a:tblGrid>
                <a:gridCol w="1584898"/>
                <a:gridCol w="792449"/>
                <a:gridCol w="3505988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B0F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Verb stem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+ </a:t>
                      </a:r>
                      <a:r>
                        <a:rPr lang="ja-JP" altLang="en-US" sz="2400" b="0" i="0" u="none" strike="noStrike" smtClean="0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ませんか 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41406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わしょく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に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しませんか。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06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Why don't we have Japanese food?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516" y="1727408"/>
            <a:ext cx="169952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Eliciting proposal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4516" y="3696796"/>
            <a:ext cx="169952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Making</a:t>
            </a:r>
          </a:p>
          <a:p>
            <a:pPr algn="ctr"/>
            <a:r>
              <a:rPr lang="en-US" sz="2800" dirty="0" smtClean="0"/>
              <a:t> proposal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:Eliciting and making proposals using</a:t>
            </a:r>
            <a:br>
              <a:rPr lang="en-US" altLang="ja-JP" sz="2800" dirty="0" smtClean="0"/>
            </a:br>
            <a:r>
              <a:rPr lang="ja-JP" altLang="en-US" sz="2800"/>
              <a:t>　</a:t>
            </a:r>
            <a:r>
              <a:rPr lang="ja-JP" altLang="en-US" sz="2800" smtClean="0"/>
              <a:t>　　　　　　～ましょうか</a:t>
            </a:r>
            <a:r>
              <a:rPr lang="en-US" altLang="ja-JP" sz="2800" dirty="0" smtClean="0"/>
              <a:t> and </a:t>
            </a:r>
            <a:r>
              <a:rPr lang="ja-JP" altLang="en-US" sz="2800" smtClean="0"/>
              <a:t>～ましょう</a:t>
            </a:r>
            <a:endParaRPr lang="en-US" sz="28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6172"/>
            <a:ext cx="8229600" cy="53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49237" y="2355011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3063" y="3913517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49237" y="5466272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37760" y="1992702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1230" y="3551208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7760" y="2717320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51230" y="4275826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51230" y="5103963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1230" y="5852160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AF9A-1C15-CD41-B0F4-926932108976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3751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X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  <a:cs typeface="ヒラギノ角ゴ Pro W3" pitchFamily="-105" charset="-128"/>
              </a:rPr>
              <a:t>：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Y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  <a:cs typeface="ヒラギノ角ゴ Pro W3" pitchFamily="-105" charset="-128"/>
              </a:rPr>
              <a:t>さん、</a:t>
            </a:r>
            <a:r>
              <a:rPr lang="en-US" altLang="ja-JP" sz="2800" b="1" u="sng" dirty="0" smtClean="0">
                <a:solidFill>
                  <a:srgbClr val="FF0603"/>
                </a:solidFill>
                <a:latin typeface="DFGKyoKaSho-W4" pitchFamily="18" charset="-128"/>
                <a:ea typeface="DFGKyoKaSho-W4" pitchFamily="18" charset="-128"/>
              </a:rPr>
              <a:t>There is (Event) at (Place), (but)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 </a:t>
            </a:r>
            <a:r>
              <a:rPr lang="en-US" altLang="ja-JP" sz="2800" b="1" u="sng" dirty="0" smtClean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why don’t we go to (the event) together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?</a:t>
            </a:r>
          </a:p>
          <a:p>
            <a:pPr>
              <a:buFontTx/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Y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  <a:cs typeface="ヒラギノ角ゴ Pro W3" pitchFamily="-105" charset="-128"/>
              </a:rPr>
              <a:t>：いいですね。</a:t>
            </a:r>
            <a:r>
              <a:rPr lang="en-US" altLang="ja-JP" sz="2800" b="1" u="sng" dirty="0" smtClean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Let’s go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. </a:t>
            </a:r>
            <a:r>
              <a:rPr lang="en-US" altLang="ja-JP" sz="2800" b="1" u="sng" dirty="0" smtClean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What time shall we go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?</a:t>
            </a:r>
          </a:p>
          <a:p>
            <a:pPr>
              <a:buFontTx/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X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  <a:cs typeface="ヒラギノ角ゴ Pro W3" pitchFamily="-105" charset="-128"/>
              </a:rPr>
              <a:t>：そうですね。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Because (the event) starts at (X:XX), how about around 0:00?</a:t>
            </a:r>
          </a:p>
          <a:p>
            <a:pPr>
              <a:buFontTx/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Y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  <a:cs typeface="ヒラギノ角ゴ Pro W3" pitchFamily="-105" charset="-128"/>
              </a:rPr>
              <a:t>：いいですね。</a:t>
            </a:r>
            <a:r>
              <a:rPr lang="en-US" altLang="ja-JP" sz="2800" b="1" u="sng" dirty="0" smtClean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Where shall we meet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?</a:t>
            </a:r>
          </a:p>
          <a:p>
            <a:pPr>
              <a:buFontTx/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X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  <a:cs typeface="ヒラギノ角ゴ Pro W3" pitchFamily="-105" charset="-128"/>
              </a:rPr>
              <a:t>：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How about at XX?</a:t>
            </a:r>
          </a:p>
          <a:p>
            <a:pPr>
              <a:buFontTx/>
              <a:buNone/>
            </a:pP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Y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  <a:cs typeface="ヒラギノ角ゴ Pro W3" pitchFamily="-105" charset="-128"/>
              </a:rPr>
              <a:t>：じゃあ、</a:t>
            </a:r>
            <a:r>
              <a:rPr lang="en-US" altLang="ja-JP" sz="2800" b="1" u="sng" dirty="0" smtClean="0">
                <a:solidFill>
                  <a:srgbClr val="FF0915"/>
                </a:solidFill>
                <a:latin typeface="DFGKyoKaSho-W4" pitchFamily="18" charset="-128"/>
                <a:ea typeface="DFGKyoKaSho-W4" pitchFamily="18" charset="-128"/>
              </a:rPr>
              <a:t>Let’s meet</a:t>
            </a:r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 at XX around 0:00.</a:t>
            </a:r>
            <a:endParaRPr lang="en-US" altLang="ja-JP" sz="2800" b="1" dirty="0">
              <a:latin typeface="DFGKyoKaSho-W4" pitchFamily="18" charset="-128"/>
              <a:ea typeface="DFGKyoKaSho-W4" pitchFamily="18" charset="-128"/>
            </a:endParaRPr>
          </a:p>
        </p:txBody>
      </p:sp>
      <p:pic>
        <p:nvPicPr>
          <p:cNvPr id="19460" name="Picture 4" descr="Alexander H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52400"/>
            <a:ext cx="2209800" cy="1773238"/>
          </a:xfrm>
          <a:prstGeom prst="rect">
            <a:avLst/>
          </a:prstGeom>
          <a:noFill/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3962400" y="1066800"/>
            <a:ext cx="304800" cy="0"/>
          </a:xfrm>
          <a:prstGeom prst="line">
            <a:avLst/>
          </a:prstGeom>
          <a:noFill/>
          <a:ln w="38100">
            <a:solidFill>
              <a:srgbClr val="FF0603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9463" name="Picture 7" descr="concert"/>
          <p:cNvPicPr>
            <a:picLocks noChangeAspect="1" noChangeArrowheads="1"/>
          </p:cNvPicPr>
          <p:nvPr/>
        </p:nvPicPr>
        <p:blipFill>
          <a:blip r:embed="rId4"/>
          <a:srcRect r="17659"/>
          <a:stretch>
            <a:fillRect/>
          </a:stretch>
        </p:blipFill>
        <p:spPr bwMode="auto">
          <a:xfrm>
            <a:off x="4267200" y="228600"/>
            <a:ext cx="2590800" cy="1682750"/>
          </a:xfrm>
          <a:prstGeom prst="rect">
            <a:avLst/>
          </a:prstGeom>
          <a:noFill/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1940379" y="2057400"/>
            <a:ext cx="6528707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クラシックコンサートがリチャードソンであるんですが、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857250" y="2514600"/>
            <a:ext cx="6457950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　　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いっしょに（コンサートに）行きませんか　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579687" y="2971800"/>
            <a:ext cx="1687513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行きましょう</a:t>
            </a:r>
            <a:endParaRPr lang="ja-JP" altLang="en-US" b="1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267200" y="2971800"/>
            <a:ext cx="4038600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　　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何時に行きましょうか　　</a:t>
            </a: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2558256" y="3505200"/>
            <a:ext cx="6128544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　　</a:t>
            </a:r>
            <a:r>
              <a:rPr lang="ja-JP" altLang="en-US" b="1"/>
              <a:t>コンサートは８時からですから、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685800" y="3962400"/>
            <a:ext cx="4430486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　　　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７時半ごろはどうですか　　　　</a:t>
            </a:r>
            <a:r>
              <a:rPr lang="ja-JP" altLang="en-US"/>
              <a:t>　　　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2558256" y="4419600"/>
            <a:ext cx="3994944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　どこで会いましょうか</a:t>
            </a:r>
            <a:r>
              <a:rPr lang="ja-JP" altLang="en-US"/>
              <a:t>　　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968829" y="4953000"/>
            <a:ext cx="3461657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リチャードソンのまえはどうですか</a:t>
            </a: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1905000" y="5486400"/>
            <a:ext cx="5410200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リチャードソンのまえで７時半ごろ会いましょう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19470" grpId="0" animBg="1"/>
      <p:bldP spid="19471" grpId="0" animBg="1"/>
      <p:bldP spid="194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話しましょう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Invite your partner to do the following activities. Then decide on the time and place together. Use 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～ませんか／～ましょうか／～ましょう。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endParaRPr lang="en-US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買い物に　行く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ばんごはんを　作る</a:t>
            </a:r>
            <a:endParaRPr lang="en-US" altLang="ja-JP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しゅくだいを　する</a:t>
            </a:r>
            <a:endParaRPr lang="en-US" b="1" dirty="0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468084" y="1862198"/>
            <a:ext cx="5040541" cy="1001486"/>
          </a:xfrm>
          <a:solidFill>
            <a:srgbClr val="CCFFFF"/>
          </a:solidFill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は、も、に</a:t>
            </a:r>
            <a:r>
              <a:rPr lang="en-US" altLang="ja-JP" sz="2000" dirty="0" smtClean="0"/>
              <a:t>(time)</a:t>
            </a:r>
            <a:r>
              <a:rPr lang="ja-JP" altLang="en-US" sz="2000" smtClean="0"/>
              <a:t>：</a:t>
            </a:r>
            <a:r>
              <a:rPr lang="en-US" altLang="ja-JP" sz="2000" dirty="0" smtClean="0"/>
              <a:t>deleted</a:t>
            </a:r>
          </a:p>
          <a:p>
            <a:pPr>
              <a:lnSpc>
                <a:spcPct val="90000"/>
              </a:lnSpc>
            </a:pPr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が、を</a:t>
            </a:r>
            <a:r>
              <a:rPr lang="ja-JP" altLang="en-US" sz="2000" smtClean="0"/>
              <a:t>：</a:t>
            </a:r>
            <a:r>
              <a:rPr lang="en-US" altLang="ja-JP" sz="2000" dirty="0" smtClean="0"/>
              <a:t>usually deleted</a:t>
            </a:r>
          </a:p>
          <a:p>
            <a:pPr>
              <a:lnSpc>
                <a:spcPct val="90000"/>
              </a:lnSpc>
            </a:pPr>
            <a:r>
              <a:rPr lang="en-US" altLang="ja-JP" sz="2000" dirty="0" smtClean="0"/>
              <a:t>The other particles are added after QW</a:t>
            </a:r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か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3048000"/>
            <a:ext cx="8664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だれか</a:t>
            </a:r>
            <a:r>
              <a:rPr lang="en-US" altLang="ja-JP" sz="2800" b="1" dirty="0">
                <a:latin typeface="DFPKyoKaSho-W4" pitchFamily="18" charset="-128"/>
                <a:ea typeface="DFPKyoKaSho-W4" pitchFamily="18" charset="-128"/>
              </a:rPr>
              <a:t>(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が</a:t>
            </a:r>
            <a:r>
              <a:rPr lang="en-US" altLang="ja-JP" sz="2800" b="1" dirty="0" smtClean="0">
                <a:latin typeface="DFPKyoKaSho-W4" pitchFamily="18" charset="-128"/>
                <a:ea typeface="DFPKyoKaSho-W4" pitchFamily="18" charset="-128"/>
              </a:rPr>
              <a:t>)</a:t>
            </a: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　 来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ました。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何か</a:t>
            </a:r>
            <a:r>
              <a:rPr lang="en-US" altLang="ja-JP" sz="2800" b="1" dirty="0">
                <a:latin typeface="DFPKyoKaSho-W4" pitchFamily="18" charset="-128"/>
                <a:ea typeface="DFPKyoKaSho-W4" pitchFamily="18" charset="-128"/>
              </a:rPr>
              <a:t>(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を</a:t>
            </a:r>
            <a:r>
              <a:rPr lang="en-US" altLang="ja-JP" sz="2800" b="1" dirty="0" smtClean="0">
                <a:latin typeface="DFPKyoKaSho-W4" pitchFamily="18" charset="-128"/>
                <a:ea typeface="DFPKyoKaSho-W4" pitchFamily="18" charset="-128"/>
              </a:rPr>
              <a:t>)</a:t>
            </a: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　　 食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べます。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いつ</a:t>
            </a: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か　　　帰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ります。</a:t>
            </a:r>
            <a:r>
              <a:rPr lang="en-US" altLang="ja-JP" sz="2000" b="1" dirty="0">
                <a:latin typeface="DFPKyoKaSho-W4" pitchFamily="18" charset="-128"/>
                <a:ea typeface="DFPKyoKaSho-W4" pitchFamily="18" charset="-128"/>
              </a:rPr>
              <a:t>(with </a:t>
            </a:r>
            <a:r>
              <a:rPr lang="ja-JP" altLang="en-US" sz="2000" b="1">
                <a:latin typeface="DFPKyoKaSho-W4" pitchFamily="18" charset="-128"/>
                <a:ea typeface="DFPKyoKaSho-W4" pitchFamily="18" charset="-128"/>
              </a:rPr>
              <a:t>いつ、</a:t>
            </a:r>
            <a:r>
              <a:rPr lang="en-US" altLang="ja-JP" sz="2000" b="1" dirty="0">
                <a:latin typeface="DFPKyoKaSho-W4" pitchFamily="18" charset="-128"/>
                <a:ea typeface="DFPKyoKaSho-W4" pitchFamily="18" charset="-128"/>
              </a:rPr>
              <a:t>time</a:t>
            </a:r>
            <a:r>
              <a:rPr lang="ja-JP" altLang="en-US" sz="2000" b="1">
                <a:latin typeface="DFPKyoKaSho-W4" pitchFamily="18" charset="-128"/>
                <a:ea typeface="DFPKyoKaSho-W4" pitchFamily="18" charset="-128"/>
              </a:rPr>
              <a:t>に </a:t>
            </a:r>
            <a:r>
              <a:rPr lang="en-US" altLang="ja-JP" sz="2000" b="1" dirty="0">
                <a:latin typeface="DFPKyoKaSho-W4" pitchFamily="18" charset="-128"/>
                <a:ea typeface="DFPKyoKaSho-W4" pitchFamily="18" charset="-128"/>
              </a:rPr>
              <a:t>is not used)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どこか</a:t>
            </a:r>
            <a:r>
              <a:rPr lang="ja-JP" altLang="en-US" sz="2800" b="1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　　</a:t>
            </a: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行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きました。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どこか</a:t>
            </a:r>
            <a:r>
              <a:rPr lang="ja-JP" altLang="en-US" sz="2800" b="1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で　　</a:t>
            </a: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会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いました。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何か</a:t>
            </a:r>
            <a:r>
              <a:rPr lang="ja-JP" altLang="en-US" sz="2800" b="1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　　　</a:t>
            </a: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入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れます。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何か</a:t>
            </a:r>
            <a:r>
              <a:rPr lang="ja-JP" altLang="en-US" sz="2800" b="1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を　　　</a:t>
            </a: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入</a:t>
            </a:r>
            <a:r>
              <a:rPr lang="ja-JP" altLang="en-US" sz="2800" b="1">
                <a:latin typeface="DFPKyoKaSho-W4" pitchFamily="18" charset="-128"/>
                <a:ea typeface="DFPKyoKaSho-W4" pitchFamily="18" charset="-128"/>
              </a:rPr>
              <a:t>れます。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6941910" y="5734050"/>
            <a:ext cx="576263" cy="50482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/>
              <a:t>?</a:t>
            </a: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 rot="-481983">
            <a:off x="6652985" y="5373688"/>
            <a:ext cx="642938" cy="715962"/>
          </a:xfrm>
          <a:custGeom>
            <a:avLst/>
            <a:gdLst>
              <a:gd name="T0" fmla="*/ 321439 w 21600"/>
              <a:gd name="T1" fmla="*/ 0 h 21600"/>
              <a:gd name="T2" fmla="*/ 80367 w 21600"/>
              <a:gd name="T3" fmla="*/ 357981 h 21600"/>
              <a:gd name="T4" fmla="*/ 321439 w 21600"/>
              <a:gd name="T5" fmla="*/ 178991 h 21600"/>
              <a:gd name="T6" fmla="*/ 723305 w 21600"/>
              <a:gd name="T7" fmla="*/ 357981 h 21600"/>
              <a:gd name="T8" fmla="*/ 562571 w 21600"/>
              <a:gd name="T9" fmla="*/ 536971 h 21600"/>
              <a:gd name="T10" fmla="*/ 401836 w 21600"/>
              <a:gd name="T11" fmla="*/ 35798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5940425" y="6173923"/>
            <a:ext cx="576262" cy="50482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 rot="-481983">
            <a:off x="5586412" y="5696086"/>
            <a:ext cx="642938" cy="720725"/>
          </a:xfrm>
          <a:custGeom>
            <a:avLst/>
            <a:gdLst>
              <a:gd name="T0" fmla="*/ 321439 w 21600"/>
              <a:gd name="T1" fmla="*/ 0 h 21600"/>
              <a:gd name="T2" fmla="*/ 80367 w 21600"/>
              <a:gd name="T3" fmla="*/ 360363 h 21600"/>
              <a:gd name="T4" fmla="*/ 321439 w 21600"/>
              <a:gd name="T5" fmla="*/ 180181 h 21600"/>
              <a:gd name="T6" fmla="*/ 723305 w 21600"/>
              <a:gd name="T7" fmla="*/ 360363 h 21600"/>
              <a:gd name="T8" fmla="*/ 562571 w 21600"/>
              <a:gd name="T9" fmla="*/ 540544 h 21600"/>
              <a:gd name="T10" fmla="*/ 401836 w 21600"/>
              <a:gd name="T11" fmla="*/ 36036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18448" name="Oval 16"/>
          <p:cNvSpPr>
            <a:spLocks noChangeArrowheads="1"/>
          </p:cNvSpPr>
          <p:nvPr/>
        </p:nvSpPr>
        <p:spPr bwMode="auto">
          <a:xfrm>
            <a:off x="5508625" y="5697673"/>
            <a:ext cx="431800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/>
              <a:t>？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ぶんぽう３</a:t>
            </a:r>
            <a:r>
              <a:rPr lang="en-US" altLang="ja-JP" sz="2800" dirty="0" smtClean="0"/>
              <a:t>:Question word+</a:t>
            </a:r>
            <a:r>
              <a:rPr lang="ja-JP" altLang="en-US" sz="2800" smtClean="0"/>
              <a:t>か</a:t>
            </a:r>
            <a:r>
              <a:rPr lang="en-US" altLang="ja-JP" sz="2800" dirty="0" smtClean="0"/>
              <a:t>+(P)+affirmative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68084" y="1462088"/>
            <a:ext cx="3037116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 Word + </a:t>
            </a:r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か</a:t>
            </a:r>
            <a:r>
              <a:rPr lang="en-US" sz="2000" dirty="0" smtClean="0"/>
              <a:t>+ (P)</a:t>
            </a:r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　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95600" y="1462088"/>
            <a:ext cx="402771" cy="40011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31171" y="3048000"/>
            <a:ext cx="18249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Someone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2960" y="3566160"/>
            <a:ext cx="18249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Something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831171" y="4000620"/>
            <a:ext cx="18249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Someday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831171" y="4539343"/>
            <a:ext cx="18249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Somewhere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831171" y="5029200"/>
            <a:ext cx="18249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Somewhere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831171" y="5497618"/>
            <a:ext cx="18249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Something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831171" y="5973868"/>
            <a:ext cx="18249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Someting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457200" y="1850571"/>
            <a:ext cx="8077200" cy="677182"/>
          </a:xfrm>
          <a:solidFill>
            <a:srgbClr val="CCFFFF"/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dirty="0" smtClean="0"/>
              <a:t>When QW</a:t>
            </a:r>
            <a:r>
              <a:rPr lang="ja-JP" altLang="en-US" sz="2000" smtClean="0"/>
              <a:t>か </a:t>
            </a:r>
            <a:r>
              <a:rPr lang="en-US" altLang="ja-JP" sz="2000" dirty="0" smtClean="0"/>
              <a:t>is used in a question, it is a </a:t>
            </a:r>
            <a:r>
              <a:rPr lang="en-US" altLang="ja-JP" sz="2000" dirty="0" smtClean="0">
                <a:solidFill>
                  <a:srgbClr val="FF0609"/>
                </a:solidFill>
              </a:rPr>
              <a:t>yes/no question</a:t>
            </a:r>
            <a:r>
              <a:rPr lang="en-US" altLang="ja-JP" sz="2000" dirty="0" smtClean="0"/>
              <a:t>, although it looks like a QW question.</a:t>
            </a: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28599" y="2667000"/>
            <a:ext cx="91357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900" b="1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何か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飲みますか。→</a:t>
            </a:r>
            <a:r>
              <a:rPr lang="ja-JP" altLang="en-US" sz="2900" b="1" u="sng">
                <a:latin typeface="DFPKyoKaSho-W4" pitchFamily="18" charset="-128"/>
                <a:ea typeface="DFPKyoKaSho-W4" pitchFamily="18" charset="-128"/>
              </a:rPr>
              <a:t>はい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、いいですね。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900" b="1">
                <a:solidFill>
                  <a:srgbClr val="0D21FF"/>
                </a:solidFill>
                <a:latin typeface="DFPKyoKaSho-W4" pitchFamily="18" charset="-128"/>
                <a:ea typeface="DFPKyoKaSho-W4" pitchFamily="18" charset="-128"/>
              </a:rPr>
              <a:t>何を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飲みますか。→コーヒーを飲みます。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900" b="1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いつか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日本に行きますか。→</a:t>
            </a:r>
            <a:r>
              <a:rPr lang="ja-JP" altLang="en-US" sz="2900" b="1" u="sng">
                <a:latin typeface="DFPKyoKaSho-W4" pitchFamily="18" charset="-128"/>
                <a:ea typeface="DFPKyoKaSho-W4" pitchFamily="18" charset="-128"/>
              </a:rPr>
              <a:t>ええ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、行きます。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900" b="1">
                <a:solidFill>
                  <a:srgbClr val="0D21FF"/>
                </a:solidFill>
                <a:latin typeface="DFPKyoKaSho-W4" pitchFamily="18" charset="-128"/>
                <a:ea typeface="DFPKyoKaSho-W4" pitchFamily="18" charset="-128"/>
              </a:rPr>
              <a:t>いつ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日本に行きますか。→６月に行きます。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900" b="1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どこかで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会いましたか。→</a:t>
            </a:r>
            <a:r>
              <a:rPr lang="ja-JP" altLang="en-US" sz="2900" b="1" u="sng">
                <a:latin typeface="DFPKyoKaSho-W4" pitchFamily="18" charset="-128"/>
                <a:ea typeface="DFPKyoKaSho-W4" pitchFamily="18" charset="-128"/>
              </a:rPr>
              <a:t>ええ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、会いましたよ。</a:t>
            </a:r>
          </a:p>
          <a:p>
            <a:pPr marL="319088" indent="-319088" eaLnBrk="0" hangingPunct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ja-JP" altLang="en-US" sz="2900" b="1">
                <a:solidFill>
                  <a:srgbClr val="0D21FF"/>
                </a:solidFill>
                <a:latin typeface="DFPKyoKaSho-W4" pitchFamily="18" charset="-128"/>
                <a:ea typeface="DFPKyoKaSho-W4" pitchFamily="18" charset="-128"/>
              </a:rPr>
              <a:t>どこで</a:t>
            </a:r>
            <a:r>
              <a:rPr lang="ja-JP" altLang="en-US" sz="2900" b="1">
                <a:latin typeface="DFPKyoKaSho-W4" pitchFamily="18" charset="-128"/>
                <a:ea typeface="DFPKyoKaSho-W4" pitchFamily="18" charset="-128"/>
              </a:rPr>
              <a:t>会いましたか。→フリストで会いましたよ。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1450461"/>
            <a:ext cx="1524003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in questions</a:t>
            </a:r>
            <a:r>
              <a:rPr lang="ja-JP" altLang="en-US" sz="2000" b="1" smtClean="0">
                <a:latin typeface="DFPKyoKaSho-W4" pitchFamily="18" charset="-128"/>
                <a:ea typeface="DFPKyoKaSho-W4" pitchFamily="18" charset="-128"/>
              </a:rPr>
              <a:t>　</a:t>
            </a:r>
            <a:endParaRPr lang="en-US" sz="20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ぶんぽう３</a:t>
            </a:r>
            <a:r>
              <a:rPr lang="en-US" altLang="ja-JP" sz="2800" dirty="0" smtClean="0"/>
              <a:t>:Question word+</a:t>
            </a:r>
            <a:r>
              <a:rPr lang="ja-JP" altLang="en-US" sz="2800" smtClean="0"/>
              <a:t>か</a:t>
            </a:r>
            <a:r>
              <a:rPr lang="en-US" altLang="ja-JP" sz="2800" dirty="0" smtClean="0"/>
              <a:t>+(P)+affirmative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4046</TotalTime>
  <Words>1350</Words>
  <Application>Microsoft Office PowerPoint</Application>
  <PresentationFormat>On-screen Show (4:3)</PresentationFormat>
  <Paragraphs>275</Paragraphs>
  <Slides>25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Equity</vt:lpstr>
      <vt:lpstr>Acrobat Document</vt:lpstr>
      <vt:lpstr>日本語 JPN102</vt:lpstr>
      <vt:lpstr>読んでください。</vt:lpstr>
      <vt:lpstr>ディクテーション</vt:lpstr>
      <vt:lpstr>ぶんぽう２:Eliciting and making proposals using 　　　　　　　～ましょうか and ～ましょう</vt:lpstr>
      <vt:lpstr>ぶんぽう２:Eliciting and making proposals using 　　　　　　　～ましょうか and ～ましょう</vt:lpstr>
      <vt:lpstr>Slide 6</vt:lpstr>
      <vt:lpstr>話しましょう</vt:lpstr>
      <vt:lpstr>ぶんぽう３:Question word+か+(P)+affirmative</vt:lpstr>
      <vt:lpstr>ぶんぽう３:Question word+か+(P)+affirmative</vt:lpstr>
      <vt:lpstr>Slide 10</vt:lpstr>
      <vt:lpstr>Slide 11</vt:lpstr>
      <vt:lpstr>Slide 12</vt:lpstr>
      <vt:lpstr>Slide 13</vt:lpstr>
      <vt:lpstr>ぶんぽう５:Making inferences based on direct observation using verb and adjective stems + そうだ</vt:lpstr>
      <vt:lpstr>Slide 15</vt:lpstr>
      <vt:lpstr>ぶんぽう５:Making inferences based on direct observation using verb and adjective stems + そうだ</vt:lpstr>
      <vt:lpstr>～そうなＮ</vt:lpstr>
      <vt:lpstr>レストランで　たべものを　ちゅうもんする</vt:lpstr>
      <vt:lpstr>Ordering something  in a restaurant</vt:lpstr>
      <vt:lpstr>Slide 20</vt:lpstr>
      <vt:lpstr>レストランで 食べ物や飲み物をちゅうもんする</vt:lpstr>
      <vt:lpstr>メニュー</vt:lpstr>
      <vt:lpstr>話しましょう！</vt:lpstr>
      <vt:lpstr>～から／～けど</vt:lpstr>
      <vt:lpstr>Dict-a-Conversation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471</cp:revision>
  <dcterms:created xsi:type="dcterms:W3CDTF">2009-12-14T18:50:12Z</dcterms:created>
  <dcterms:modified xsi:type="dcterms:W3CDTF">2011-09-25T00:12:31Z</dcterms:modified>
</cp:coreProperties>
</file>