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9"/>
  </p:notesMasterIdLst>
  <p:handoutMasterIdLst>
    <p:handoutMasterId r:id="rId40"/>
  </p:handoutMasterIdLst>
  <p:sldIdLst>
    <p:sldId id="300" r:id="rId6"/>
    <p:sldId id="477" r:id="rId7"/>
    <p:sldId id="478" r:id="rId8"/>
    <p:sldId id="507" r:id="rId9"/>
    <p:sldId id="650" r:id="rId10"/>
    <p:sldId id="651" r:id="rId11"/>
    <p:sldId id="658" r:id="rId12"/>
    <p:sldId id="653" r:id="rId13"/>
    <p:sldId id="654" r:id="rId14"/>
    <p:sldId id="655" r:id="rId15"/>
    <p:sldId id="656" r:id="rId16"/>
    <p:sldId id="657" r:id="rId17"/>
    <p:sldId id="660" r:id="rId18"/>
    <p:sldId id="661" r:id="rId19"/>
    <p:sldId id="678" r:id="rId20"/>
    <p:sldId id="662" r:id="rId21"/>
    <p:sldId id="663" r:id="rId22"/>
    <p:sldId id="666" r:id="rId23"/>
    <p:sldId id="667" r:id="rId24"/>
    <p:sldId id="668" r:id="rId25"/>
    <p:sldId id="494" r:id="rId26"/>
    <p:sldId id="669" r:id="rId27"/>
    <p:sldId id="670" r:id="rId28"/>
    <p:sldId id="671" r:id="rId29"/>
    <p:sldId id="672" r:id="rId30"/>
    <p:sldId id="673" r:id="rId31"/>
    <p:sldId id="674" r:id="rId32"/>
    <p:sldId id="675" r:id="rId33"/>
    <p:sldId id="676" r:id="rId34"/>
    <p:sldId id="677" r:id="rId35"/>
    <p:sldId id="679" r:id="rId36"/>
    <p:sldId id="683" r:id="rId37"/>
    <p:sldId id="682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 10, 2010</a:t>
            </a:r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9" descr="long le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1417638"/>
            <a:ext cx="2319337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short l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3763" y="1752600"/>
            <a:ext cx="292258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20939" y="4995863"/>
            <a:ext cx="30572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あしが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みじかい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535" y="5889171"/>
            <a:ext cx="26981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あしが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ながい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7" descr="long blond hai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619250"/>
            <a:ext cx="35671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short hai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417638"/>
            <a:ext cx="30892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8447" y="4995863"/>
            <a:ext cx="26981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かみが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ながい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9883" y="4995863"/>
            <a:ext cx="18473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1259" y="4995863"/>
            <a:ext cx="30572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かみが　みじかい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99" y="5791200"/>
            <a:ext cx="356711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かみが</a:t>
            </a:r>
            <a:r>
              <a:rPr lang="ja-JP" altLang="en-US" sz="2800" b="1" dirty="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ブロンドだ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0795" y="5791200"/>
            <a:ext cx="26981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かみが　くろい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9" descr="round f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6713"/>
            <a:ext cx="30956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square fa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600200"/>
            <a:ext cx="26701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3" descr="narrow long fa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524000"/>
            <a:ext cx="2435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dirty="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272" y="4995863"/>
            <a:ext cx="162095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かおが　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まるい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2685" y="4995863"/>
            <a:ext cx="162095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かおが　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しかくい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9563" y="4995863"/>
            <a:ext cx="198002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かおが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ほそながい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P141 </a:t>
            </a:r>
            <a:r>
              <a:rPr lang="ja-JP" altLang="en-US" sz="3200" dirty="0" smtClean="0"/>
              <a:t>せいかくと　のうりょく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dirty="0" smtClean="0"/>
              <a:t>Personality and ability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しんせつな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あかるい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かわいい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あたまがいい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日本語が分かる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dirty="0" smtClean="0">
                <a:latin typeface="DFPKyoKaSho-W4" pitchFamily="18" charset="-128"/>
                <a:ea typeface="DFPKyoKaSho-W4" pitchFamily="18" charset="-128"/>
              </a:rPr>
              <a:t>スポーツが上手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024" y="5402243"/>
            <a:ext cx="759609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ＤＦＧ教科書体W4"/>
                <a:ea typeface="ＤＦＧ教科書体W4"/>
                <a:cs typeface="ＤＦＧ教科書体W4"/>
              </a:rPr>
              <a:t>やさしい　おもしろい　たのしい　いい　つまらない　むずかしい　さびしい　げんきな　りっぱな　しずかな　にぎやかな</a:t>
            </a:r>
            <a:endParaRPr kumimoji="1" lang="ja-JP" altLang="en-US" sz="2800" dirty="0">
              <a:latin typeface="ＤＦＧ教科書体W4"/>
              <a:ea typeface="ＤＦＧ教科書体W4"/>
              <a:cs typeface="ＤＦＧ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どんな人ですか。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54629"/>
          </a:xfrm>
        </p:spPr>
        <p:txBody>
          <a:bodyPr/>
          <a:lstStyle/>
          <a:p>
            <a:r>
              <a:rPr lang="en-US" altLang="ja-JP" sz="1800" dirty="0" smtClean="0"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Let’s talk about the following people’s </a:t>
            </a:r>
            <a:r>
              <a:rPr lang="en-US" altLang="ja-JP" sz="1800" u="sng" dirty="0" smtClean="0">
                <a:solidFill>
                  <a:srgbClr val="FF0000"/>
                </a:solidFill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physical appearance</a:t>
            </a:r>
            <a:r>
              <a:rPr lang="en-US" altLang="ja-JP" sz="1800" dirty="0" smtClean="0"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, </a:t>
            </a:r>
            <a:r>
              <a:rPr lang="en-US" altLang="ja-JP" sz="1800" u="sng" dirty="0" smtClean="0">
                <a:solidFill>
                  <a:srgbClr val="FF0000"/>
                </a:solidFill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personality</a:t>
            </a:r>
            <a:r>
              <a:rPr lang="en-US" altLang="ja-JP" sz="1800" dirty="0" smtClean="0"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, and </a:t>
            </a:r>
            <a:r>
              <a:rPr lang="en-US" altLang="ja-JP" sz="1800" u="sng" dirty="0" smtClean="0">
                <a:solidFill>
                  <a:srgbClr val="FF0000"/>
                </a:solidFill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ability</a:t>
            </a:r>
            <a:r>
              <a:rPr lang="en-US" altLang="ja-JP" sz="1800" dirty="0" smtClean="0"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.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おとうさんは　どんな人ですか。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おかあさんは　どんな人ですか。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693" y="3614056"/>
            <a:ext cx="2480252" cy="274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23657" y="3962400"/>
            <a:ext cx="462642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Arial" charset="0"/>
              </a:rPr>
              <a:t>キッドマンさんは、せが　高くて、かみが　金ぱつです。そして、めが　あおいです。とても　明るくて、りょうりが　じょうずです。</a:t>
            </a:r>
            <a:endParaRPr lang="ja-JP" altLang="en-US" sz="2800" b="1">
              <a:latin typeface="DFGKyoKaSho-W4" pitchFamily="18" charset="-128"/>
              <a:ea typeface="DFGKyoKaSho-W4" pitchFamily="1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Verbs used with clothing and accessories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9313"/>
            <a:ext cx="6454420" cy="3585789"/>
          </a:xfrm>
          <a:prstGeom prst="rect">
            <a:avLst/>
          </a:prstGeom>
        </p:spPr>
      </p:pic>
      <p:pic>
        <p:nvPicPr>
          <p:cNvPr id="6" name="Picture 5" descr="la_10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57" y="2518616"/>
            <a:ext cx="1079459" cy="2663544"/>
          </a:xfrm>
          <a:prstGeom prst="rect">
            <a:avLst/>
          </a:prstGeom>
        </p:spPr>
      </p:pic>
      <p:pic>
        <p:nvPicPr>
          <p:cNvPr id="7" name="Picture 6" descr="la_10_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016" y="2518616"/>
            <a:ext cx="1162984" cy="27789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7424" y="2199434"/>
            <a:ext cx="857624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797424" y="2759355"/>
            <a:ext cx="857624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1180800" y="3258000"/>
            <a:ext cx="857624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612800" y="3773580"/>
            <a:ext cx="1042248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1612800" y="4269600"/>
            <a:ext cx="1042248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2226236" y="4774639"/>
            <a:ext cx="857624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2226236" y="5297581"/>
            <a:ext cx="857624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4" descr="la_10_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365" y="2606955"/>
            <a:ext cx="950415" cy="259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P142 </a:t>
            </a:r>
            <a:r>
              <a:rPr lang="ja-JP" altLang="en-US" sz="3200" dirty="0" smtClean="0"/>
              <a:t>しごととちい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dirty="0" smtClean="0"/>
              <a:t>Social status and life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057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～と　けっこんする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～に　すむ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～に　つとめる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かいしゃいん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小学生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中学生</a:t>
            </a:r>
            <a:endParaRPr lang="en-US" b="1" dirty="0">
              <a:latin typeface="ＤＦＧ教科書体W4"/>
              <a:ea typeface="ＤＦＧ教科書体W4"/>
              <a:cs typeface="ＤＦＧ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la_10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38" y="3139581"/>
            <a:ext cx="1806575" cy="20701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968" y="3139581"/>
            <a:ext cx="1706629" cy="207467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941" y="2671467"/>
            <a:ext cx="949859" cy="254279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5402243"/>
            <a:ext cx="793077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kumimoji="1" lang="ja-JP" altLang="en-US" sz="2800" dirty="0" smtClean="0">
                <a:latin typeface="ＤＦＧ教科書体W4"/>
                <a:ea typeface="ＤＦＧ教科書体W4"/>
                <a:cs typeface="ＤＦＧ教科書体W4"/>
              </a:rPr>
              <a:t>けっこんしたいですか。いつ　けっこんしたいですか。</a:t>
            </a:r>
            <a:endParaRPr kumimoji="1" lang="en-US" altLang="ja-JP" sz="2800" dirty="0" smtClean="0">
              <a:latin typeface="ＤＦＧ教科書体W4"/>
              <a:ea typeface="ＤＦＧ教科書体W4"/>
              <a:cs typeface="ＤＦＧ教科書体W4"/>
            </a:endParaRPr>
          </a:p>
          <a:p>
            <a:pPr marL="514350" indent="-514350">
              <a:buFont typeface="Wingdings" charset="2"/>
              <a:buAutoNum type="arabicPlain"/>
            </a:pPr>
            <a:r>
              <a:rPr kumimoji="1" lang="ja-JP" altLang="en-US" sz="2800" dirty="0" smtClean="0">
                <a:latin typeface="ＤＦＧ教科書体W4"/>
                <a:ea typeface="ＤＦＧ教科書体W4"/>
                <a:cs typeface="ＤＦＧ教科書体W4"/>
              </a:rPr>
              <a:t>どんな　ところに　すみたいですか。</a:t>
            </a:r>
            <a:endParaRPr kumimoji="1" lang="en-US" altLang="ja-JP" sz="2800" dirty="0" smtClean="0">
              <a:latin typeface="ＤＦＧ教科書体W4"/>
              <a:ea typeface="ＤＦＧ教科書体W4"/>
              <a:cs typeface="ＤＦＧ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556" dirty="0" smtClean="0"/>
              <a:t>P143 </a:t>
            </a:r>
            <a:r>
              <a:rPr lang="ja-JP" altLang="en-US" sz="3556" dirty="0" smtClean="0"/>
              <a:t>としと人数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667" dirty="0" smtClean="0"/>
              <a:t>Age and number of people</a:t>
            </a:r>
            <a:endParaRPr lang="en-US" sz="266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24" y="1488168"/>
            <a:ext cx="5719697" cy="52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L07_Page_01.jpg"/>
          <p:cNvPicPr>
            <a:picLocks noChangeAspect="1"/>
          </p:cNvPicPr>
          <p:nvPr/>
        </p:nvPicPr>
        <p:blipFill>
          <a:blip r:embed="rId3"/>
          <a:srcRect l="10728" t="16078" r="10938" b="15587"/>
          <a:stretch>
            <a:fillRect/>
          </a:stretch>
        </p:blipFill>
        <p:spPr bwMode="auto">
          <a:xfrm>
            <a:off x="1600200" y="3425825"/>
            <a:ext cx="5562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5625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80000"/>
              </a:lnSpc>
            </a:pP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私は七人家族です</a:t>
            </a:r>
            <a:endParaRPr lang="en-US" altLang="ja-JP" sz="2400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273050" indent="-273050">
              <a:lnSpc>
                <a:spcPct val="80000"/>
              </a:lnSpc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Times New Roman" pitchFamily="18" charset="0"/>
              </a:rPr>
              <a:t>	</a:t>
            </a:r>
            <a:r>
              <a:rPr lang="en-US" altLang="ja-JP" sz="2400" dirty="0" smtClean="0">
                <a:latin typeface="Times New Roman" pitchFamily="18" charset="0"/>
                <a:ea typeface="NtMotoyaKyotai" pitchFamily="18" charset="-128"/>
                <a:cs typeface="Times New Roman" pitchFamily="18" charset="0"/>
              </a:rPr>
              <a:t>(including yourself: Lit. My family is a family of seven.)</a:t>
            </a:r>
            <a:r>
              <a:rPr lang="ja-JP" altLang="en-US" sz="2400" smtClean="0">
                <a:latin typeface="Times New Roman" pitchFamily="18" charset="0"/>
                <a:ea typeface="NtMotoyaKyotai" pitchFamily="18" charset="-128"/>
              </a:rPr>
              <a:t>。</a:t>
            </a:r>
            <a:endParaRPr lang="en-US" altLang="ja-JP" sz="2400" dirty="0" smtClean="0">
              <a:latin typeface="Times New Roman" pitchFamily="18" charset="0"/>
              <a:ea typeface="NtMotoyaKyotai" pitchFamily="18" charset="-128"/>
            </a:endParaRPr>
          </a:p>
          <a:p>
            <a:pPr marL="273050" indent="-273050">
              <a:lnSpc>
                <a:spcPct val="80000"/>
              </a:lnSpc>
            </a:pP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私は、きょうだいが四人います</a:t>
            </a:r>
            <a:endParaRPr lang="en-US" altLang="ja-JP" sz="2400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273050" indent="-273050">
              <a:lnSpc>
                <a:spcPct val="80000"/>
              </a:lnSpc>
              <a:buNone/>
            </a:pPr>
            <a:r>
              <a:rPr lang="en-US" altLang="ja-JP" sz="2400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smtClean="0">
                <a:latin typeface="Times New Roman" pitchFamily="18" charset="0"/>
                <a:ea typeface="NtMotoyaKyotai" pitchFamily="18" charset="-128"/>
              </a:rPr>
              <a:t>(excluding yourself: Lit. I have four brothers and sisters.)</a:t>
            </a:r>
            <a:r>
              <a:rPr lang="ja-JP" altLang="en-US" sz="2400" smtClean="0">
                <a:latin typeface="Times New Roman" pitchFamily="18" charset="0"/>
                <a:ea typeface="NtMotoyaKyotai" pitchFamily="18" charset="-128"/>
              </a:rPr>
              <a:t>。</a:t>
            </a:r>
            <a:endParaRPr lang="en-US" altLang="ja-JP" sz="2400" dirty="0" smtClean="0">
              <a:latin typeface="Times New Roman" pitchFamily="18" charset="0"/>
              <a:ea typeface="NtMotoyaKyotai" pitchFamily="18" charset="-128"/>
            </a:endParaRPr>
          </a:p>
          <a:p>
            <a:pPr marL="273050" indent="-273050">
              <a:lnSpc>
                <a:spcPct val="80000"/>
              </a:lnSpc>
            </a:pPr>
            <a:r>
              <a:rPr lang="ja-JP" altLang="en-US" sz="2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私は、弟が一人います。</a:t>
            </a:r>
            <a:endParaRPr lang="en-US" altLang="ja-JP" sz="2400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P143 </a:t>
            </a:r>
            <a:r>
              <a:rPr lang="ja-JP" altLang="en-US" sz="3600" dirty="0" smtClean="0"/>
              <a:t>人数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667" dirty="0" smtClean="0"/>
              <a:t>Number of people</a:t>
            </a:r>
            <a:endParaRPr lang="en-US" sz="266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83646" y="2271059"/>
            <a:ext cx="5991412" cy="296573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きょうしつに　学生が　何人いますか。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男の人が何人いますか。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女の人が何人いますか。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プリンストン大学の　日本語の　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pPr>
              <a:buNone/>
            </a:pPr>
            <a:r>
              <a:rPr lang="ja-JP" altLang="ja-JP" b="1" dirty="0" smtClean="0">
                <a:latin typeface="ＤＦＧ教科書体W4"/>
                <a:ea typeface="ＤＦＧ教科書体W4"/>
                <a:cs typeface="ＤＦＧ教科書体W4"/>
              </a:rPr>
              <a:t>　　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先生は　何人いますか。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endParaRPr lang="ja-JP" altLang="en-US" dirty="0"/>
          </a:p>
        </p:txBody>
      </p:sp>
      <p:pic>
        <p:nvPicPr>
          <p:cNvPr id="7" name="Picture 6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5" y="1600200"/>
            <a:ext cx="2320400" cy="46715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P143 </a:t>
            </a:r>
            <a:r>
              <a:rPr lang="ja-JP" altLang="en-US" sz="3600" dirty="0" smtClean="0"/>
              <a:t>人数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667" dirty="0" smtClean="0"/>
              <a:t>Number of people</a:t>
            </a:r>
            <a:endParaRPr lang="en-US" sz="266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２月１</a:t>
            </a:r>
            <a:r>
              <a:rPr lang="en-US" altLang="ja-JP" dirty="0" smtClean="0"/>
              <a:t>0</a:t>
            </a:r>
            <a:r>
              <a:rPr lang="ja-JP" altLang="en-US" smtClean="0"/>
              <a:t>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たんご</a:t>
            </a:r>
            <a:endParaRPr lang="en-US" altLang="ja-JP" dirty="0" smtClean="0"/>
          </a:p>
          <a:p>
            <a:r>
              <a:rPr lang="ja-JP" altLang="en-US" dirty="0" smtClean="0"/>
              <a:t>ぶんぽ</a:t>
            </a:r>
            <a:r>
              <a:rPr lang="ja-JP" altLang="en-US" smtClean="0"/>
              <a:t>う１（</a:t>
            </a:r>
            <a:r>
              <a:rPr lang="en-US" altLang="ja-JP" dirty="0" smtClean="0"/>
              <a:t>the order within family</a:t>
            </a:r>
            <a:r>
              <a:rPr lang="ja-JP" altLang="en-US" smtClean="0"/>
              <a:t>～番目）</a:t>
            </a:r>
            <a:endParaRPr lang="en-US" altLang="ja-JP" dirty="0" smtClean="0"/>
          </a:p>
          <a:p>
            <a:r>
              <a:rPr lang="ja-JP" altLang="en-US" dirty="0" smtClean="0"/>
              <a:t>ぶんぽ</a:t>
            </a:r>
            <a:r>
              <a:rPr lang="ja-JP" altLang="en-US" smtClean="0"/>
              <a:t>う２（</a:t>
            </a:r>
            <a:r>
              <a:rPr lang="en-US" altLang="ja-JP" dirty="0" smtClean="0"/>
              <a:t>a resultant state </a:t>
            </a:r>
            <a:r>
              <a:rPr lang="ja-JP" altLang="en-US" smtClean="0"/>
              <a:t>～ている）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83646" y="2271060"/>
            <a:ext cx="5991412" cy="185270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〜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さんは、今何さいですか。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ja-JP" b="1" dirty="0" smtClean="0">
                <a:latin typeface="ＤＦＧ教科書体W4"/>
                <a:ea typeface="ＤＦＧ教科書体W4"/>
                <a:cs typeface="ＤＦＧ教科書体W4"/>
              </a:rPr>
              <a:t>お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とうさんは　おいくつですか。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おかあさんは　おいくつですか。</a:t>
            </a:r>
            <a:endParaRPr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P143 </a:t>
            </a:r>
            <a:r>
              <a:rPr lang="ja-JP" altLang="en-US" sz="3600" dirty="0" smtClean="0"/>
              <a:t>とし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667" dirty="0" smtClean="0"/>
              <a:t>Age</a:t>
            </a:r>
            <a:endParaRPr lang="en-US" sz="2667" dirty="0"/>
          </a:p>
        </p:txBody>
      </p:sp>
      <p:pic>
        <p:nvPicPr>
          <p:cNvPr id="10" name="Picture 9" descr="ピ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3709"/>
            <a:ext cx="2127624" cy="441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ぶんぽう１</a:t>
            </a:r>
            <a:r>
              <a:rPr lang="en-US" altLang="ja-JP" sz="3200" dirty="0" smtClean="0"/>
              <a:t>: Stating the order within a family</a:t>
            </a:r>
            <a:br>
              <a:rPr lang="en-US" altLang="ja-JP" sz="3200" dirty="0" smtClean="0"/>
            </a:br>
            <a:r>
              <a:rPr lang="en-US" altLang="ja-JP" sz="3200" dirty="0" smtClean="0"/>
              <a:t>　　　　　　　 using </a:t>
            </a:r>
            <a:r>
              <a:rPr lang="ja-JP" altLang="en-US" sz="3200" dirty="0" smtClean="0"/>
              <a:t>番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目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02121" cy="3123066"/>
          </a:xfrm>
          <a:prstGeom prst="rect">
            <a:avLst/>
          </a:prstGeom>
        </p:spPr>
      </p:pic>
      <p:pic>
        <p:nvPicPr>
          <p:cNvPr id="7" name="Picture 6" descr="ピクチャ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4540704"/>
            <a:ext cx="5319525" cy="154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3844" y="6125517"/>
            <a:ext cx="95670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一番上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600" y="6087275"/>
            <a:ext cx="95670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上から２番目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3200" y="6087275"/>
            <a:ext cx="95670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まん中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0800" y="6087275"/>
            <a:ext cx="95670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下から</a:t>
            </a:r>
            <a:endParaRPr kumimoji="1" lang="en-US" altLang="ja-JP" sz="2000" b="1" dirty="0" smtClean="0">
              <a:latin typeface="ＤＦＰ教科書体W4"/>
              <a:ea typeface="ＤＦＰ教科書体W4"/>
              <a:cs typeface="ＤＦＰ教科書体W4"/>
            </a:endParaRPr>
          </a:p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二番目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5884" y="6087275"/>
            <a:ext cx="956703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一番下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ぶんぽう１</a:t>
            </a:r>
            <a:r>
              <a:rPr lang="en-US" altLang="ja-JP" sz="3200" dirty="0" smtClean="0"/>
              <a:t>: Stating the order within a family</a:t>
            </a:r>
            <a:br>
              <a:rPr lang="en-US" altLang="ja-JP" sz="3200" dirty="0" smtClean="0"/>
            </a:br>
            <a:r>
              <a:rPr lang="en-US" altLang="ja-JP" sz="3200" dirty="0" smtClean="0"/>
              <a:t>　　　　　　　 using </a:t>
            </a:r>
            <a:r>
              <a:rPr lang="ja-JP" altLang="en-US" sz="3200" dirty="0" smtClean="0"/>
              <a:t>番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目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pic>
        <p:nvPicPr>
          <p:cNvPr id="6" name="Picture 5" descr="ピクチャ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39" y="1748118"/>
            <a:ext cx="7401211" cy="497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ぶんぽう１</a:t>
            </a:r>
            <a:r>
              <a:rPr lang="en-US" altLang="ja-JP" sz="3200" dirty="0" smtClean="0"/>
              <a:t>: Stating the order within a family</a:t>
            </a:r>
            <a:br>
              <a:rPr lang="en-US" altLang="ja-JP" sz="3200" dirty="0" smtClean="0"/>
            </a:br>
            <a:r>
              <a:rPr lang="en-US" altLang="ja-JP" sz="3200" dirty="0" smtClean="0"/>
              <a:t>　　　　　　　 using </a:t>
            </a:r>
            <a:r>
              <a:rPr lang="ja-JP" altLang="en-US" sz="3200" dirty="0" smtClean="0"/>
              <a:t>番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目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pic>
        <p:nvPicPr>
          <p:cNvPr id="7" name="Picture 6" descr="ピクチャ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88" y="1671638"/>
            <a:ext cx="6400801" cy="326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88" y="4935538"/>
            <a:ext cx="6856396" cy="142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dirty="0" smtClean="0"/>
              <a:t>しつもん</a:t>
            </a:r>
            <a:endParaRPr lang="ja-JP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〜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さんは、何人家族ですか</a:t>
            </a:r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 (including yourself)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〜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さんは、きょうだいがいますか。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If yes, 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だれがいますか。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If you are the only child say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「私はひとりっこです。」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〜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さんのおとうさん／おかあさん／おにいさんは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pPr>
              <a:buNone/>
            </a:pPr>
            <a:r>
              <a:rPr lang="ja-JP" altLang="ja-JP" b="1" dirty="0" smtClean="0">
                <a:latin typeface="ＤＦＧ教科書体W4"/>
                <a:ea typeface="ＤＦＧ教科書体W4"/>
                <a:cs typeface="ＤＦＧ教科書体W4"/>
              </a:rPr>
              <a:t>　　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おいくつですか。</a:t>
            </a:r>
            <a:endParaRPr lang="en-US" altLang="ja-JP" b="1" dirty="0" smtClean="0">
              <a:latin typeface="ＤＦＧ教科書体W4"/>
              <a:ea typeface="ＤＦＧ教科書体W4"/>
              <a:cs typeface="ＤＦＧ教科書体W4"/>
            </a:endParaRPr>
          </a:p>
          <a:p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If your partner has more than three siblings, ask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「</a:t>
            </a:r>
            <a:r>
              <a:rPr lang="en-US" altLang="ja-JP" b="1" dirty="0" smtClean="0">
                <a:latin typeface="ＤＦＧ教科書体W4"/>
                <a:ea typeface="ＤＦＧ教科書体W4"/>
                <a:cs typeface="ＤＦＧ教科書体W4"/>
              </a:rPr>
              <a:t>〜</a:t>
            </a:r>
            <a:r>
              <a:rPr lang="ja-JP" altLang="en-US" b="1" dirty="0" smtClean="0">
                <a:latin typeface="ＤＦＧ教科書体W4"/>
                <a:ea typeface="ＤＦＧ教科書体W4"/>
                <a:cs typeface="ＤＦＧ教科書体W4"/>
              </a:rPr>
              <a:t>さんは、何番目ですか。」</a:t>
            </a:r>
            <a:endParaRPr lang="ja-JP" altLang="en-US" b="1" dirty="0">
              <a:latin typeface="ＤＦＧ教科書体W4"/>
              <a:ea typeface="ＤＦＧ教科書体W4"/>
              <a:cs typeface="ＤＦＧ教科書体W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758950"/>
            <a:ext cx="9067800" cy="3340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0706" y="4691529"/>
            <a:ext cx="2495176" cy="407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5038165" y="4691529"/>
            <a:ext cx="2716306" cy="407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4250"/>
            <a:ext cx="89789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54250"/>
            <a:ext cx="3043192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4326829" y="2254250"/>
            <a:ext cx="4098893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1771"/>
            <a:ext cx="9080500" cy="201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4824" y="2661771"/>
            <a:ext cx="717175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6093013" y="2661771"/>
            <a:ext cx="1780987" cy="4075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0" y="2150631"/>
            <a:ext cx="6870700" cy="2463800"/>
          </a:xfrm>
          <a:prstGeom prst="rect">
            <a:avLst/>
          </a:prstGeom>
        </p:spPr>
      </p:pic>
      <p:pic>
        <p:nvPicPr>
          <p:cNvPr id="9" name="Picture 8" descr="ピクチャ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46" y="3282950"/>
            <a:ext cx="17272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第十課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mtClean="0"/>
              <a:t>私の家族（かぞく）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My family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okumasu\Desktop\la_10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078" y="2357437"/>
            <a:ext cx="4767263" cy="399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73" y="1968500"/>
            <a:ext cx="6921500" cy="292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073" y="5229412"/>
            <a:ext cx="778472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>
                <a:latin typeface="ＤＦＧ教科書体W4"/>
                <a:ea typeface="ＤＦＧ教科書体W4"/>
                <a:cs typeface="ＤＦＧ教科書体W4"/>
              </a:rPr>
              <a:t>ごりょうしんは　どこに　すんでいますか。</a:t>
            </a:r>
            <a:endParaRPr kumimoji="1" lang="en-US" altLang="ja-JP" sz="2400" dirty="0" smtClean="0">
              <a:latin typeface="ＤＦＧ教科書体W4"/>
              <a:ea typeface="ＤＦＧ教科書体W4"/>
              <a:cs typeface="ＤＦＧ教科書体W4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>
                <a:latin typeface="ＤＦＧ教科書体W4"/>
                <a:ea typeface="ＤＦＧ教科書体W4"/>
                <a:cs typeface="ＤＦＧ教科書体W4"/>
              </a:rPr>
              <a:t>おとうさんは／おかあさんは　どこかに　つとめていますか。</a:t>
            </a:r>
            <a:endParaRPr kumimoji="1" lang="en-US" altLang="ja-JP" sz="2400" dirty="0" smtClean="0">
              <a:latin typeface="ＤＦＧ教科書体W4"/>
              <a:ea typeface="ＤＦＧ教科書体W4"/>
              <a:cs typeface="ＤＦＧ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99741" cy="4525963"/>
          </a:xfrm>
        </p:spPr>
        <p:txBody>
          <a:bodyPr/>
          <a:lstStyle/>
          <a:p>
            <a:r>
              <a:rPr lang="ja-JP" altLang="en-US" dirty="0" smtClean="0"/>
              <a:t>シャツを　きる</a:t>
            </a:r>
            <a:endParaRPr lang="en-US" altLang="ja-JP" dirty="0" smtClean="0"/>
          </a:p>
          <a:p>
            <a:r>
              <a:rPr lang="ja-JP" altLang="en-US" dirty="0" smtClean="0"/>
              <a:t>スカートを　はく</a:t>
            </a:r>
            <a:endParaRPr lang="en-US" altLang="ja-JP" dirty="0" smtClean="0"/>
          </a:p>
          <a:p>
            <a:r>
              <a:rPr lang="ja-JP" altLang="en-US" dirty="0" smtClean="0"/>
              <a:t>くつを　はく</a:t>
            </a:r>
            <a:endParaRPr lang="en-US" altLang="ja-JP" dirty="0" smtClean="0"/>
          </a:p>
          <a:p>
            <a:r>
              <a:rPr lang="ja-JP" altLang="en-US" dirty="0" smtClean="0"/>
              <a:t>ぼうしを　かぶる</a:t>
            </a:r>
            <a:endParaRPr lang="en-US" altLang="ja-JP" dirty="0" smtClean="0"/>
          </a:p>
          <a:p>
            <a:r>
              <a:rPr lang="ja-JP" altLang="en-US" dirty="0" smtClean="0"/>
              <a:t>めがねを　かける</a:t>
            </a:r>
            <a:endParaRPr lang="en-US" altLang="ja-JP" dirty="0" smtClean="0"/>
          </a:p>
          <a:p>
            <a:r>
              <a:rPr lang="ja-JP" altLang="en-US" dirty="0" smtClean="0"/>
              <a:t>イヤリングを　する</a:t>
            </a:r>
            <a:endParaRPr lang="en-US" altLang="ja-JP" dirty="0" smtClean="0"/>
          </a:p>
          <a:p>
            <a:r>
              <a:rPr lang="ja-JP" altLang="en-US" dirty="0" smtClean="0"/>
              <a:t>うでどけいを　する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  <p:pic>
        <p:nvPicPr>
          <p:cNvPr id="8" name="Picture 7" descr="la_10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07" y="2489867"/>
            <a:ext cx="1079459" cy="2663544"/>
          </a:xfrm>
          <a:prstGeom prst="rect">
            <a:avLst/>
          </a:prstGeom>
        </p:spPr>
      </p:pic>
      <p:pic>
        <p:nvPicPr>
          <p:cNvPr id="9" name="Picture 8" descr="la_10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16" y="2518616"/>
            <a:ext cx="1162984" cy="2778965"/>
          </a:xfrm>
          <a:prstGeom prst="rect">
            <a:avLst/>
          </a:prstGeom>
        </p:spPr>
      </p:pic>
      <p:pic>
        <p:nvPicPr>
          <p:cNvPr id="10" name="Picture 9" descr="la_10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992" y="2522877"/>
            <a:ext cx="950415" cy="25975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951" y="1600200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きている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2951" y="2206845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はいている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2951" y="2759355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はいている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951" y="3421529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かぶっている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2951" y="4108824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かけている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400" y="4687200"/>
            <a:ext cx="19149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している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2951" y="5182160"/>
            <a:ext cx="191639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ＤＦＰ教科書体W4"/>
                <a:ea typeface="ＤＦＰ教科書体W4"/>
                <a:cs typeface="ＤＦＰ教科書体W4"/>
              </a:rPr>
              <a:t>している</a:t>
            </a:r>
            <a:endParaRPr kumimoji="1" lang="ja-JP" altLang="en-US" sz="2000" b="1" dirty="0">
              <a:latin typeface="ＤＦＰ教科書体W4"/>
              <a:ea typeface="ＤＦＰ教科書体W4"/>
              <a:cs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P153 Activity 1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" y="1756835"/>
            <a:ext cx="9079886" cy="422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5800" y="5363882"/>
            <a:ext cx="8001000" cy="9741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ja-JP" dirty="0">
                <a:latin typeface="Times New Roman" charset="0"/>
                <a:ea typeface="NtMotoyaKyotai" charset="0"/>
                <a:cs typeface="Times New Roman" charset="0"/>
              </a:rPr>
              <a:t>EX. </a:t>
            </a:r>
            <a:r>
              <a:rPr lang="ja-JP" altLang="en-US" dirty="0">
                <a:latin typeface="Times New Roman" charset="0"/>
                <a:ea typeface="NtMotoyaKyotai" charset="0"/>
                <a:cs typeface="Times New Roman" charset="0"/>
              </a:rPr>
              <a:t>ピットさんはスーツをきて</a:t>
            </a:r>
            <a:r>
              <a:rPr lang="ja-JP" altLang="en-US" dirty="0" smtClean="0">
                <a:latin typeface="Times New Roman" charset="0"/>
                <a:ea typeface="NtMotoyaKyotai" charset="0"/>
                <a:cs typeface="Times New Roman" charset="0"/>
              </a:rPr>
              <a:t>いますが、ネクタイ</a:t>
            </a:r>
            <a:r>
              <a:rPr lang="ja-JP" altLang="en-US" dirty="0">
                <a:latin typeface="Times New Roman" charset="0"/>
                <a:ea typeface="NtMotoyaKyotai" charset="0"/>
                <a:cs typeface="Times New Roman" charset="0"/>
              </a:rPr>
              <a:t>をしていません。</a:t>
            </a: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27992"/>
            <a:ext cx="1981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9010" y="1727991"/>
            <a:ext cx="2494955" cy="332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" y="1727992"/>
            <a:ext cx="2212788" cy="332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248400" y="4673598"/>
            <a:ext cx="1981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ja-JP" altLang="en-US" dirty="0"/>
              <a:t>山田さん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200" dirty="0" smtClean="0"/>
              <a:t>ぶんぽう２</a:t>
            </a:r>
            <a:r>
              <a:rPr lang="en-US" altLang="ja-JP" sz="3200" dirty="0" smtClean="0"/>
              <a:t>: Describing a resultant state using verb </a:t>
            </a:r>
            <a:r>
              <a:rPr lang="ja-JP" altLang="en-US" sz="3200" dirty="0" smtClean="0"/>
              <a:t>て</a:t>
            </a:r>
            <a:r>
              <a:rPr lang="en-US" altLang="ja-JP" sz="3200" dirty="0" smtClean="0"/>
              <a:t>-form+</a:t>
            </a:r>
            <a:r>
              <a:rPr lang="ja-JP" altLang="en-US" sz="3200" dirty="0" smtClean="0"/>
              <a:t>ている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家族（かぞく）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1595021"/>
            <a:ext cx="3944099" cy="4854275"/>
            <a:chOff x="5039366" y="1867200"/>
            <a:chExt cx="3944099" cy="4854275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9366" y="1867200"/>
              <a:ext cx="3944099" cy="485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261100" y="1867200"/>
              <a:ext cx="140970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smtClean="0"/>
                <a:t>たなか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9366" y="3176488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くにお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19865" y="3174999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うた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1166" y="4762500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やすこ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4762500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よしお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88065" y="4762500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ともこ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1166" y="6413698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みどり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6259809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はな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88065" y="6413698"/>
              <a:ext cx="8636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smtClean="0"/>
                <a:t>しんいち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41572" y="1595021"/>
            <a:ext cx="3102428" cy="52629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Someone’s family</a:t>
            </a:r>
          </a:p>
          <a:p>
            <a:endParaRPr lang="en-US" sz="2400" dirty="0" smtClean="0"/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お祖父さん（おじいさん）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お祖母さん（おばあさん）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お父さん（おとうさん）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お母さん（おかあさん）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お兄さん（おにいさん）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お姉さん（おねえさん）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弟さん（おとうとさん）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妹さん（いもうとさん）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ご兄弟（ごきょうだい）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ご主人（ごしゅじん）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奥さん（おくさん）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お子さん（おこさん）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4099" y="1595021"/>
            <a:ext cx="2097473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family</a:t>
            </a:r>
          </a:p>
          <a:p>
            <a:endParaRPr lang="en-US" sz="2400" dirty="0" smtClean="0"/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祖父（そふ）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祖母（そぼ）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父（ちち）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母（はは）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兄（あに）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姉（あめ）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弟（おとうと）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妹（いもうと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兄弟（きょうだい）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主人（しゅじん）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妻（つま）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  <a:p>
            <a:r>
              <a:rPr lang="ja-JP" altLang="en-US" sz="2400" b="1" smtClean="0">
                <a:latin typeface="DFGKyoKaSho-W4" pitchFamily="18" charset="-128"/>
                <a:ea typeface="DFGKyoKaSho-W4" pitchFamily="18" charset="-128"/>
              </a:rPr>
              <a:t>子供（こども）</a:t>
            </a:r>
            <a:endParaRPr lang="en-US" altLang="ja-JP" sz="2400" b="1" dirty="0" smtClean="0">
              <a:latin typeface="DFGKyoKaSho-W4" pitchFamily="18" charset="-128"/>
              <a:ea typeface="DFG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P138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457" y="1670159"/>
            <a:ext cx="6874144" cy="49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528" y="1417638"/>
            <a:ext cx="3485969" cy="507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68486" y="1417639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20343" y="1981201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5014" y="2538867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1857" y="3202895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6154" y="4247924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85014" y="5184095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59528" y="2127705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59528" y="2997314"/>
            <a:ext cx="729343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t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29654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shor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290988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28499" y="4995863"/>
            <a:ext cx="228123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せが　高い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80013" y="4995863"/>
            <a:ext cx="23391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せが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ひくい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7" descr="big no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3200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small nos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28800"/>
            <a:ext cx="3024188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P140 </a:t>
            </a:r>
            <a:r>
              <a:rPr lang="ja-JP" altLang="en-US" sz="3200" smtClean="0"/>
              <a:t>からだのとくちょう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(Physical features)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5325" y="5154613"/>
            <a:ext cx="23391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はなが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高い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476" y="5257473"/>
            <a:ext cx="26981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はなが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ひくい</a:t>
            </a:r>
            <a:endParaRPr lang="ja-JP" altLang="en-US" sz="2800" b="1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3891</TotalTime>
  <Words>946</Words>
  <Application>Microsoft Office PowerPoint</Application>
  <PresentationFormat>On-screen Show (4:3)</PresentationFormat>
  <Paragraphs>178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Equity</vt:lpstr>
      <vt:lpstr>日本語 JPN102</vt:lpstr>
      <vt:lpstr>２月１0日月曜日</vt:lpstr>
      <vt:lpstr>第十課 私の家族（かぞく） My family</vt:lpstr>
      <vt:lpstr>たんご</vt:lpstr>
      <vt:lpstr>家族（かぞく）</vt:lpstr>
      <vt:lpstr>P138 Activity 1</vt:lpstr>
      <vt:lpstr>P140 からだのとくちょう (Physical features)</vt:lpstr>
      <vt:lpstr>P140 からだのとくちょう (Physical features)</vt:lpstr>
      <vt:lpstr>P140 からだのとくちょう (Physical features)</vt:lpstr>
      <vt:lpstr>P140 からだのとくちょう (Physical features)</vt:lpstr>
      <vt:lpstr>P140 からだのとくちょう (Physical features)</vt:lpstr>
      <vt:lpstr>P140 からだのとくちょう (Physical features)</vt:lpstr>
      <vt:lpstr>P141 せいかくと　のうりょく Personality and ability</vt:lpstr>
      <vt:lpstr>どんな人ですか。</vt:lpstr>
      <vt:lpstr>Verbs used with clothing and accessories</vt:lpstr>
      <vt:lpstr>P142 しごととちい Social status and life</vt:lpstr>
      <vt:lpstr>P143 としと人数 Age and number of people</vt:lpstr>
      <vt:lpstr>P143 人数 Number of people</vt:lpstr>
      <vt:lpstr>P143 人数 Number of people</vt:lpstr>
      <vt:lpstr>P143 とし Age</vt:lpstr>
      <vt:lpstr>ぶんぽう</vt:lpstr>
      <vt:lpstr>ぶんぽう１: Stating the order within a family 　　　　　　　 using 番(目)</vt:lpstr>
      <vt:lpstr>ぶんぽう１: Stating the order within a family 　　　　　　　 using 番(目)</vt:lpstr>
      <vt:lpstr>ぶんぽう１: Stating the order within a family 　　　　　　　 using 番(目)</vt:lpstr>
      <vt:lpstr>しつもん</vt:lpstr>
      <vt:lpstr>ぶんぽう２: Describing a resultant state using verb て-form+ている</vt:lpstr>
      <vt:lpstr>ぶんぽう２: Describing a resultant state using verb て-form+ている</vt:lpstr>
      <vt:lpstr>ぶんぽう２: Describing a resultant state using verb て-form+ている</vt:lpstr>
      <vt:lpstr>ぶんぽう２: Describing a resultant state using verb て-form+ている</vt:lpstr>
      <vt:lpstr>ぶんぽう２: Describing a resultant state using verb て-form+ている</vt:lpstr>
      <vt:lpstr>ぶんぽう２: Describing a resultant state using verb て-form+ている</vt:lpstr>
      <vt:lpstr>P153 Activity 1</vt:lpstr>
      <vt:lpstr>ぶんぽう２: Describing a resultant state using verb て-form+ている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450</cp:revision>
  <dcterms:created xsi:type="dcterms:W3CDTF">2010-02-10T02:30:24Z</dcterms:created>
  <dcterms:modified xsi:type="dcterms:W3CDTF">2011-09-25T00:13:16Z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