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300" r:id="rId3"/>
    <p:sldId id="507" r:id="rId4"/>
    <p:sldId id="685" r:id="rId5"/>
    <p:sldId id="658" r:id="rId6"/>
    <p:sldId id="686" r:id="rId7"/>
    <p:sldId id="687" r:id="rId8"/>
    <p:sldId id="657" r:id="rId9"/>
    <p:sldId id="660" r:id="rId10"/>
    <p:sldId id="703" r:id="rId11"/>
    <p:sldId id="704" r:id="rId12"/>
    <p:sldId id="663" r:id="rId13"/>
    <p:sldId id="689" r:id="rId14"/>
    <p:sldId id="691" r:id="rId15"/>
    <p:sldId id="690" r:id="rId16"/>
    <p:sldId id="688" r:id="rId17"/>
    <p:sldId id="679" r:id="rId18"/>
    <p:sldId id="683" r:id="rId19"/>
    <p:sldId id="692" r:id="rId20"/>
    <p:sldId id="693" r:id="rId21"/>
    <p:sldId id="694" r:id="rId22"/>
    <p:sldId id="695" r:id="rId23"/>
    <p:sldId id="696" r:id="rId24"/>
    <p:sldId id="699" r:id="rId25"/>
    <p:sldId id="697" r:id="rId26"/>
    <p:sldId id="698" r:id="rId27"/>
    <p:sldId id="700" r:id="rId28"/>
    <p:sldId id="701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431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431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19431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19431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2FBB96-F431-0141-BCDE-B08679C2B1B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 12, 2010</a:t>
            </a:r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8495-D638-1745-B920-1E44FDE41E4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62000" y="1905000"/>
            <a:ext cx="7772400" cy="4191000"/>
          </a:xfrm>
          <a:prstGeom prst="rect">
            <a:avLst/>
          </a:prstGeom>
          <a:solidFill>
            <a:srgbClr val="FBEBA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73050" indent="-273050" eaLnBrk="1" hangingPunct="1">
              <a:spcBef>
                <a:spcPct val="20000"/>
              </a:spcBef>
            </a:pPr>
            <a:r>
              <a:rPr lang="ja-JP" altLang="en-US" sz="3200" b="1" dirty="0">
                <a:latin typeface="ＤＦＰ教科書体W4"/>
                <a:ea typeface="ＤＦＰ教科書体W4"/>
                <a:cs typeface="ＤＦＰ教科書体W4"/>
              </a:rPr>
              <a:t>１０　日本語が　分かりますか。</a:t>
            </a:r>
            <a:endParaRPr lang="en-US" altLang="ja-JP" sz="32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 eaLnBrk="1" hangingPunct="1">
              <a:spcBef>
                <a:spcPct val="20000"/>
              </a:spcBef>
            </a:pPr>
            <a:r>
              <a:rPr lang="ja-JP" altLang="en-US" sz="3200" b="1" dirty="0">
                <a:latin typeface="ＤＦＰ教科書体W4"/>
                <a:ea typeface="ＤＦＰ教科書体W4"/>
                <a:cs typeface="ＤＦＰ教科書体W4"/>
              </a:rPr>
              <a:t>１１　日本語が</a:t>
            </a:r>
            <a:r>
              <a:rPr lang="ja-JP" altLang="en-US" sz="3200" b="1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ja-JP" altLang="en-US" sz="3200" b="1" smtClean="0">
                <a:latin typeface="ＤＦＰ教科書体W4"/>
                <a:ea typeface="ＤＦＰ教科書体W4"/>
                <a:cs typeface="ＤＦＰ教科書体W4"/>
              </a:rPr>
              <a:t>じょうずで</a:t>
            </a:r>
            <a:r>
              <a:rPr lang="ja-JP" altLang="en-US" sz="3200" b="1" dirty="0">
                <a:latin typeface="ＤＦＰ教科書体W4"/>
                <a:ea typeface="ＤＦＰ教科書体W4"/>
                <a:cs typeface="ＤＦＰ教科書体W4"/>
              </a:rPr>
              <a:t>すか。</a:t>
            </a:r>
            <a:endParaRPr lang="en-US" altLang="ja-JP" sz="32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 eaLnBrk="1" hangingPunct="1">
              <a:spcBef>
                <a:spcPct val="20000"/>
              </a:spcBef>
            </a:pPr>
            <a:r>
              <a:rPr lang="ja-JP" altLang="en-US" sz="3200" b="1" dirty="0">
                <a:latin typeface="ＤＦＰ教科書体W4"/>
                <a:ea typeface="ＤＦＰ教科書体W4"/>
                <a:cs typeface="ＤＦＰ教科書体W4"/>
              </a:rPr>
              <a:t>１２　りょうりが</a:t>
            </a:r>
            <a:r>
              <a:rPr lang="ja-JP" altLang="en-US" sz="3200" b="1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ja-JP" altLang="en-US" sz="3200" b="1" smtClean="0">
                <a:latin typeface="ＤＦＰ教科書体W4"/>
                <a:ea typeface="ＤＦＰ教科書体W4"/>
                <a:cs typeface="ＤＦＰ教科書体W4"/>
              </a:rPr>
              <a:t>じょうずで</a:t>
            </a:r>
            <a:r>
              <a:rPr lang="ja-JP" altLang="en-US" sz="3200" b="1" dirty="0">
                <a:latin typeface="ＤＦＰ教科書体W4"/>
                <a:ea typeface="ＤＦＰ教科書体W4"/>
                <a:cs typeface="ＤＦＰ教科書体W4"/>
              </a:rPr>
              <a:t>すか</a:t>
            </a:r>
            <a:r>
              <a:rPr lang="ja-JP" altLang="en-US" sz="3200" dirty="0">
                <a:latin typeface="ＤＦＰ教科書体W4"/>
                <a:ea typeface="ＤＦＰ教科書体W4"/>
                <a:cs typeface="ＤＦＰ教科書体W4"/>
              </a:rPr>
              <a:t>。</a:t>
            </a:r>
            <a:endParaRPr lang="en-US" altLang="ja-JP" sz="3200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 eaLnBrk="1" hangingPunct="1">
              <a:spcBef>
                <a:spcPct val="20000"/>
              </a:spcBef>
            </a:pPr>
            <a:endParaRPr lang="ja-JP" alt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P141 </a:t>
            </a:r>
            <a:r>
              <a:rPr lang="ja-JP" altLang="en-US" sz="3200" dirty="0" smtClean="0"/>
              <a:t>せいかくと　のうりょく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dirty="0" smtClean="0"/>
              <a:t>Personality and ability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556" dirty="0" smtClean="0"/>
              <a:t>P143 </a:t>
            </a:r>
            <a:r>
              <a:rPr lang="ja-JP" altLang="en-US" sz="3556" dirty="0" smtClean="0"/>
              <a:t>としと人数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667" dirty="0" smtClean="0"/>
              <a:t>Age and number of people</a:t>
            </a:r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24" y="1488168"/>
            <a:ext cx="5719697" cy="52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556" dirty="0" smtClean="0"/>
              <a:t>P143 </a:t>
            </a:r>
            <a:r>
              <a:rPr lang="ja-JP" altLang="en-US" sz="3556" dirty="0" smtClean="0"/>
              <a:t>としと人数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667" dirty="0" smtClean="0"/>
              <a:t>Age and number of people</a:t>
            </a:r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 l="6522" r="8696" b="648"/>
          <a:stretch>
            <a:fillRect/>
          </a:stretch>
        </p:blipFill>
        <p:spPr bwMode="auto">
          <a:xfrm>
            <a:off x="2143125" y="1606644"/>
            <a:ext cx="46434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53882" y="5336480"/>
            <a:ext cx="573974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何人家族（かぞく）ですか。</a:t>
            </a:r>
            <a:endParaRPr kumimoji="1" lang="en-US" altLang="ja-JP" sz="2800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お子さんは　何人　いますか。</a:t>
            </a:r>
            <a:endParaRPr kumimoji="1" lang="en-US" altLang="ja-JP" sz="2800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何さいですか。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123420"/>
            <a:ext cx="27109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バラク・オバマ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3616" y="2123420"/>
            <a:ext cx="16209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ミシェル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250732"/>
            <a:ext cx="12618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マリア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3882" y="3773952"/>
            <a:ext cx="16209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サーシャ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ぶんぽう１</a:t>
            </a:r>
            <a:r>
              <a:rPr lang="en-US" altLang="ja-JP" sz="3200" dirty="0" smtClean="0"/>
              <a:t>: Stating the order within a family</a:t>
            </a:r>
            <a:br>
              <a:rPr lang="en-US" altLang="ja-JP" sz="3200" dirty="0" smtClean="0"/>
            </a:br>
            <a:r>
              <a:rPr lang="en-US" altLang="ja-JP" sz="3200" dirty="0" smtClean="0"/>
              <a:t>　　　　　　　 using </a:t>
            </a:r>
            <a:r>
              <a:rPr lang="ja-JP" altLang="en-US" sz="3200" dirty="0" smtClean="0"/>
              <a:t>番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目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  <p:pic>
        <p:nvPicPr>
          <p:cNvPr id="6" name="Picture 5" descr="ピクチャ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39" y="1748118"/>
            <a:ext cx="7401211" cy="497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0" y="1777999"/>
            <a:ext cx="7525465" cy="242047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1258888" y="4198470"/>
            <a:ext cx="6842125" cy="242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73050" indent="-273050" eaLnBrk="1" hangingPunct="1">
              <a:buFont typeface="Arial"/>
              <a:buChar char="•"/>
            </a:pPr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山田</a:t>
            </a:r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さんは五人きょうだいです。</a:t>
            </a:r>
          </a:p>
          <a:p>
            <a:pPr marL="273050" indent="-273050" eaLnBrk="1" hangingPunct="1"/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きょうだいが四人います。</a:t>
            </a:r>
          </a:p>
          <a:p>
            <a:pPr marL="273050" indent="-273050" eaLnBrk="1" hangingPunct="1"/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山田さんは、上から三番目です。</a:t>
            </a:r>
            <a:endParaRPr lang="en-US" altLang="ja-JP" b="1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 eaLnBrk="1" hangingPunct="1"/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山田さんは、まん中です。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人、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さい、</a:t>
            </a:r>
            <a:r>
              <a:rPr lang="en-US" altLang="ja-JP" dirty="0" smtClean="0"/>
              <a:t>〜</a:t>
            </a:r>
            <a:r>
              <a:rPr lang="ja-JP" altLang="en-US" dirty="0" smtClean="0"/>
              <a:t>番目</a:t>
            </a:r>
            <a:endParaRPr lang="ja-JP" alt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35375" y="4292600"/>
            <a:ext cx="865188" cy="504825"/>
          </a:xfrm>
          <a:prstGeom prst="rect">
            <a:avLst/>
          </a:prstGeom>
          <a:solidFill>
            <a:srgbClr val="F4F4F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067175" y="4868863"/>
            <a:ext cx="792163" cy="504825"/>
          </a:xfrm>
          <a:prstGeom prst="rect">
            <a:avLst/>
          </a:prstGeom>
          <a:solidFill>
            <a:srgbClr val="F4F4F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24300" y="5511600"/>
            <a:ext cx="2519363" cy="503237"/>
          </a:xfrm>
          <a:prstGeom prst="rect">
            <a:avLst/>
          </a:prstGeom>
          <a:solidFill>
            <a:srgbClr val="F4F4F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altLang="ja-JP" sz="18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rd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the oldest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24300" y="6103937"/>
            <a:ext cx="1296987" cy="504825"/>
          </a:xfrm>
          <a:prstGeom prst="rect">
            <a:avLst/>
          </a:prstGeom>
          <a:solidFill>
            <a:srgbClr val="F4F4F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P151 Activity 3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7826"/>
            <a:ext cx="8057403" cy="474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99741" cy="4525963"/>
          </a:xfrm>
        </p:spPr>
        <p:txBody>
          <a:bodyPr/>
          <a:lstStyle/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シャツを　きる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スカートを　はく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くつを　はく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ぼうしを　かぶる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めがねを　かける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イヤリングを　する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うでどけいを　する</a:t>
            </a:r>
            <a:endParaRPr lang="ja-JP" alt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pic>
        <p:nvPicPr>
          <p:cNvPr id="8" name="Picture 7" descr="la_10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407" y="2489867"/>
            <a:ext cx="1079459" cy="2663544"/>
          </a:xfrm>
          <a:prstGeom prst="rect">
            <a:avLst/>
          </a:prstGeom>
        </p:spPr>
      </p:pic>
      <p:pic>
        <p:nvPicPr>
          <p:cNvPr id="9" name="Picture 8" descr="la_10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16" y="2518616"/>
            <a:ext cx="1162984" cy="2778965"/>
          </a:xfrm>
          <a:prstGeom prst="rect">
            <a:avLst/>
          </a:prstGeom>
        </p:spPr>
      </p:pic>
      <p:pic>
        <p:nvPicPr>
          <p:cNvPr id="10" name="Picture 9" descr="la_10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992" y="2522877"/>
            <a:ext cx="950415" cy="25975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2951" y="1600200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きている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2951" y="2206845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はいている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2951" y="2759355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はいている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951" y="3421529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かぶっている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2951" y="4108824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かけている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400" y="4687200"/>
            <a:ext cx="19149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している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2951" y="5182160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している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P153 Activity 1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" y="1756835"/>
            <a:ext cx="9079886" cy="422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4643439"/>
            <a:ext cx="8029575" cy="2214562"/>
          </a:xfrm>
          <a:solidFill>
            <a:srgbClr val="DFA090"/>
          </a:solidFill>
        </p:spPr>
        <p:txBody>
          <a:bodyPr/>
          <a:lstStyle/>
          <a:p>
            <a:pPr eaLnBrk="1" hangingPunct="1"/>
            <a:r>
              <a:rPr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田中さんは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　めがねを　かけています。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ぼうしを　かぶっています。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しろい　</a:t>
            </a: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T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シャツを　きています。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ちゃいろい　ジャケットを　きています。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71625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8236" y="1598400"/>
            <a:ext cx="2484918" cy="33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9505" y="5020235"/>
            <a:ext cx="8307295" cy="1628588"/>
          </a:xfrm>
          <a:solidFill>
            <a:srgbClr val="DFA090"/>
          </a:solidFill>
        </p:spPr>
        <p:txBody>
          <a:bodyPr>
            <a:normAutofit/>
          </a:bodyPr>
          <a:lstStyle/>
          <a:p>
            <a:pPr eaLnBrk="1" hangingPunct="1"/>
            <a:r>
              <a:rPr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山本さんは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くろいスカート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を　はいています。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しろい　シャツを　きています。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ネックレスを　しています。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4034118"/>
            <a:ext cx="8401050" cy="2601538"/>
          </a:xfrm>
          <a:solidFill>
            <a:srgbClr val="DFA090"/>
          </a:solidFill>
        </p:spPr>
        <p:txBody>
          <a:bodyPr>
            <a:noAutofit/>
          </a:bodyPr>
          <a:lstStyle/>
          <a:p>
            <a:pPr eaLnBrk="1" hangingPunct="1"/>
            <a:r>
              <a:rPr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大川さんは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　ジーンズをはいています。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シャツを　きています。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くろいぼうしを　かぶっています。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めがねを　かけています。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/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くろいくつを　はいています。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780" y="1584000"/>
            <a:ext cx="2447481" cy="2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18234"/>
            <a:ext cx="7772400" cy="513976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/>
              <a:t>Work with a partner.  Pick a classmate and have your partner guess who it is by asking what the person is wearing.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/>
              <a:t>   Use </a:t>
            </a:r>
            <a:r>
              <a:rPr lang="ja-JP" altLang="en-US" sz="2800" dirty="0"/>
              <a:t>はい／いいえ</a:t>
            </a:r>
            <a:r>
              <a:rPr lang="en-US" altLang="ja-JP" sz="2800" dirty="0"/>
              <a:t>questions</a:t>
            </a:r>
            <a:r>
              <a:rPr lang="en-US" altLang="ja-JP" sz="28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/>
              <a:t>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A: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その人は　ぼうしを　かぶっていますか。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B: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いいえ、かぶっていません。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A: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その人は　スカートを　はいていますか。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B: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はい，はいています。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A: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その人は</a:t>
            </a: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OO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さんですか。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B: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はい、そうです。いいえ、ちがいます。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はなしましょう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495800"/>
          </a:xfrm>
          <a:noFill/>
        </p:spPr>
        <p:txBody>
          <a:bodyPr/>
          <a:lstStyle/>
          <a:p>
            <a:pPr marL="273050" indent="-273050" eaLnBrk="1" hangingPunct="1"/>
            <a:r>
              <a:rPr lang="ja-JP" altLang="en-US" sz="3600" b="1" dirty="0">
                <a:latin typeface="ＤＦＰ教科書体W4"/>
                <a:ea typeface="ＤＦＰ教科書体W4"/>
                <a:cs typeface="ＤＦＰ教科書体W4"/>
              </a:rPr>
              <a:t>ふとる</a:t>
            </a:r>
            <a:r>
              <a:rPr lang="en-US" altLang="ja-JP" sz="3600" dirty="0"/>
              <a:t>(gain weight)</a:t>
            </a:r>
            <a:r>
              <a:rPr lang="ja-JP" altLang="en-US" sz="3600" dirty="0"/>
              <a:t>　</a:t>
            </a:r>
            <a:r>
              <a:rPr lang="en-US" altLang="ja-JP" sz="3600" dirty="0"/>
              <a:t>→</a:t>
            </a:r>
          </a:p>
          <a:p>
            <a:pPr marL="273050" indent="-273050" eaLnBrk="1" hangingPunct="1"/>
            <a:r>
              <a:rPr lang="ja-JP" altLang="en-US" sz="3600" b="1" dirty="0">
                <a:latin typeface="ＤＦＰ教科書体W4"/>
                <a:ea typeface="ＤＦＰ教科書体W4"/>
                <a:cs typeface="ＤＦＰ教科書体W4"/>
              </a:rPr>
              <a:t>やせる</a:t>
            </a:r>
            <a:r>
              <a:rPr lang="en-US" altLang="ja-JP" sz="3600" dirty="0"/>
              <a:t>(lose weight)</a:t>
            </a:r>
            <a:r>
              <a:rPr lang="ja-JP" altLang="en-US" sz="3600" dirty="0"/>
              <a:t>　</a:t>
            </a:r>
            <a:r>
              <a:rPr lang="en-US" altLang="ja-JP" sz="3600" dirty="0"/>
              <a:t>→</a:t>
            </a:r>
          </a:p>
          <a:p>
            <a:pPr marL="273050" indent="-273050" eaLnBrk="1" hangingPunct="1"/>
            <a:r>
              <a:rPr lang="ja-JP" altLang="en-US" sz="3600" b="1" dirty="0">
                <a:latin typeface="ＤＦＰ教科書体W4"/>
                <a:ea typeface="ＤＦＰ教科書体W4"/>
                <a:cs typeface="ＤＦＰ教科書体W4"/>
              </a:rPr>
              <a:t>けっこんする</a:t>
            </a:r>
            <a:r>
              <a:rPr lang="en-US" altLang="ja-JP" sz="3600" dirty="0"/>
              <a:t>(</a:t>
            </a:r>
            <a:r>
              <a:rPr lang="en-US" altLang="ja-JP" sz="3600" dirty="0" err="1"/>
              <a:t>marry)　</a:t>
            </a:r>
            <a:r>
              <a:rPr lang="en-US" altLang="ja-JP" sz="3600" dirty="0"/>
              <a:t>→</a:t>
            </a:r>
          </a:p>
          <a:p>
            <a:pPr marL="273050" indent="-273050" eaLnBrk="1" hangingPunct="1"/>
            <a:r>
              <a:rPr lang="en-US" altLang="ja-JP" sz="3600" b="1" dirty="0">
                <a:latin typeface="ＤＦＰ教科書体W4"/>
                <a:ea typeface="ＤＦＰ教科書体W4"/>
                <a:cs typeface="ＤＦＰ教科書体W4"/>
              </a:rPr>
              <a:t>〜</a:t>
            </a:r>
            <a:r>
              <a:rPr lang="ja-JP" altLang="en-US" sz="3600" b="1" dirty="0">
                <a:latin typeface="ＤＦＰ教科書体W4"/>
                <a:ea typeface="ＤＦＰ教科書体W4"/>
                <a:cs typeface="ＤＦＰ教科書体W4"/>
              </a:rPr>
              <a:t>に　すむ</a:t>
            </a:r>
            <a:r>
              <a:rPr lang="en-US" altLang="ja-JP" sz="3600" dirty="0"/>
              <a:t>(</a:t>
            </a:r>
            <a:r>
              <a:rPr lang="en-US" altLang="ja-JP" sz="3600" dirty="0" err="1"/>
              <a:t>reside)　</a:t>
            </a:r>
            <a:r>
              <a:rPr lang="en-US" altLang="ja-JP" sz="3600" dirty="0"/>
              <a:t>→</a:t>
            </a:r>
          </a:p>
          <a:p>
            <a:pPr marL="273050" indent="-273050" eaLnBrk="1" hangingPunct="1"/>
            <a:r>
              <a:rPr lang="ja-JP" altLang="en-US" sz="3600" b="1" dirty="0">
                <a:latin typeface="ＤＦＰ教科書体W4"/>
                <a:ea typeface="ＤＦＰ教科書体W4"/>
                <a:cs typeface="ＤＦＰ教科書体W4"/>
              </a:rPr>
              <a:t>かいしゃに　つとめる</a:t>
            </a:r>
            <a:r>
              <a:rPr lang="en-US" altLang="ja-JP" sz="3600" dirty="0"/>
              <a:t>(become employed at a company)</a:t>
            </a:r>
            <a:r>
              <a:rPr lang="ja-JP" altLang="en-US" sz="3600" dirty="0"/>
              <a:t>　</a:t>
            </a:r>
            <a:r>
              <a:rPr lang="en-US" altLang="ja-JP" sz="3600" dirty="0"/>
              <a:t>→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2438400"/>
            <a:ext cx="233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ふとっている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9800" y="3209925"/>
            <a:ext cx="1979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やせている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9800" y="3733800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けっこんしている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9800" y="4605337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en-US" altLang="ja-JP" sz="2800" b="1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〜</a:t>
            </a:r>
            <a:r>
              <a:rPr kumimoji="1" lang="ja-JP" altLang="en-US" sz="2800" b="1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に　すんでいる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91013" y="6165850"/>
            <a:ext cx="4786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かいしゃに　つとめている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342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788" y="0"/>
            <a:ext cx="38592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28" name="Group 24"/>
          <p:cNvGraphicFramePr>
            <a:graphicFrameLocks noGrp="1"/>
          </p:cNvGraphicFramePr>
          <p:nvPr/>
        </p:nvGraphicFramePr>
        <p:xfrm>
          <a:off x="381000" y="5516563"/>
          <a:ext cx="3314700" cy="655638"/>
        </p:xfrm>
        <a:graphic>
          <a:graphicData uri="http://schemas.openxmlformats.org/drawingml/2006/table">
            <a:tbl>
              <a:tblPr/>
              <a:tblGrid>
                <a:gridCol w="331470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ふとっていました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4038600" y="581405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47130" name="Group 26"/>
          <p:cNvGraphicFramePr>
            <a:graphicFrameLocks noGrp="1"/>
          </p:cNvGraphicFramePr>
          <p:nvPr/>
        </p:nvGraphicFramePr>
        <p:xfrm>
          <a:off x="4800600" y="5410200"/>
          <a:ext cx="1981200" cy="51816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やせました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90" name="Group 30"/>
          <p:cNvGraphicFramePr>
            <a:graphicFrameLocks noGrp="1"/>
          </p:cNvGraphicFramePr>
          <p:nvPr/>
        </p:nvGraphicFramePr>
        <p:xfrm>
          <a:off x="4800600" y="6248400"/>
          <a:ext cx="3124200" cy="53340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今　やせています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2171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46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57200"/>
            <a:ext cx="2705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49" name="Group 37"/>
          <p:cNvGraphicFramePr>
            <a:graphicFrameLocks noGrp="1"/>
          </p:cNvGraphicFramePr>
          <p:nvPr/>
        </p:nvGraphicFramePr>
        <p:xfrm>
          <a:off x="3059113" y="3213100"/>
          <a:ext cx="3048000" cy="10668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２００５年２月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けっこんしました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086" name="Group 30"/>
          <p:cNvGraphicFramePr>
            <a:graphicFrameLocks noGrp="1"/>
          </p:cNvGraphicFramePr>
          <p:nvPr/>
        </p:nvGraphicFramePr>
        <p:xfrm>
          <a:off x="0" y="3200400"/>
          <a:ext cx="2555875" cy="838200"/>
        </p:xfrm>
        <a:graphic>
          <a:graphicData uri="http://schemas.openxmlformats.org/drawingml/2006/table">
            <a:tbl>
              <a:tblPr/>
              <a:tblGrid>
                <a:gridCol w="2555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けっこんします。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8943" name="AutoShape 31"/>
          <p:cNvSpPr>
            <a:spLocks noChangeArrowheads="1"/>
          </p:cNvSpPr>
          <p:nvPr/>
        </p:nvSpPr>
        <p:spPr bwMode="auto">
          <a:xfrm>
            <a:off x="3505200" y="381000"/>
            <a:ext cx="685800" cy="762000"/>
          </a:xfrm>
          <a:custGeom>
            <a:avLst/>
            <a:gdLst>
              <a:gd name="T0" fmla="*/ 10947559 w 21600"/>
              <a:gd name="T1" fmla="*/ 2721787 h 21600"/>
              <a:gd name="T2" fmla="*/ 2951607 w 21600"/>
              <a:gd name="T3" fmla="*/ 13440833 h 21600"/>
              <a:gd name="T4" fmla="*/ 10947559 w 21600"/>
              <a:gd name="T5" fmla="*/ 26881666 h 21600"/>
              <a:gd name="T6" fmla="*/ 18822544 w 21600"/>
              <a:gd name="T7" fmla="*/ 134408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CC1916"/>
              </a:solidFill>
            </a:endParaRPr>
          </a:p>
        </p:txBody>
      </p:sp>
      <p:sp>
        <p:nvSpPr>
          <p:cNvPr id="38945" name="AutoShape 33"/>
          <p:cNvSpPr>
            <a:spLocks noChangeArrowheads="1"/>
          </p:cNvSpPr>
          <p:nvPr/>
        </p:nvSpPr>
        <p:spPr bwMode="auto">
          <a:xfrm>
            <a:off x="6324600" y="304800"/>
            <a:ext cx="2209800" cy="3352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5075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60" name="Group 48"/>
          <p:cNvGraphicFramePr>
            <a:graphicFrameLocks noGrp="1"/>
          </p:cNvGraphicFramePr>
          <p:nvPr/>
        </p:nvGraphicFramePr>
        <p:xfrm>
          <a:off x="2819400" y="5791200"/>
          <a:ext cx="5791200" cy="1030224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けっこんしていました。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今、していません。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8961" name="AutoShape 49"/>
          <p:cNvSpPr>
            <a:spLocks noChangeArrowheads="1"/>
          </p:cNvSpPr>
          <p:nvPr/>
        </p:nvSpPr>
        <p:spPr bwMode="auto">
          <a:xfrm>
            <a:off x="2438400" y="35814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962" name="AutoShape 50"/>
          <p:cNvSpPr>
            <a:spLocks noChangeArrowheads="1"/>
          </p:cNvSpPr>
          <p:nvPr/>
        </p:nvSpPr>
        <p:spPr bwMode="auto">
          <a:xfrm>
            <a:off x="6629400" y="3962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8963" name="AutoShape 51"/>
          <p:cNvCxnSpPr>
            <a:cxnSpLocks noChangeShapeType="1"/>
          </p:cNvCxnSpPr>
          <p:nvPr/>
        </p:nvCxnSpPr>
        <p:spPr bwMode="auto">
          <a:xfrm flipH="1">
            <a:off x="3048000" y="4495800"/>
            <a:ext cx="5348288" cy="762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3" grpId="0" animBg="1"/>
      <p:bldP spid="38945" grpId="0" animBg="1"/>
      <p:bldP spid="38961" grpId="0" animBg="1"/>
      <p:bldP spid="389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558800" y="652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2114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28625"/>
            <a:ext cx="182086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28625"/>
            <a:ext cx="1866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53" name="Group 17"/>
          <p:cNvGraphicFramePr>
            <a:graphicFrameLocks noGrp="1"/>
          </p:cNvGraphicFramePr>
          <p:nvPr/>
        </p:nvGraphicFramePr>
        <p:xfrm>
          <a:off x="0" y="2714625"/>
          <a:ext cx="2819400" cy="762000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やせていました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2286000" y="1500188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39974" name="Group 38"/>
          <p:cNvGraphicFramePr>
            <a:graphicFrameLocks noGrp="1"/>
          </p:cNvGraphicFramePr>
          <p:nvPr/>
        </p:nvGraphicFramePr>
        <p:xfrm>
          <a:off x="2928938" y="2643188"/>
          <a:ext cx="2857500" cy="857250"/>
        </p:xfrm>
        <a:graphic>
          <a:graphicData uri="http://schemas.openxmlformats.org/drawingml/2006/table">
            <a:tbl>
              <a:tblPr/>
              <a:tblGrid>
                <a:gridCol w="28575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けっこんしました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5572125" y="142875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46121" name="Group 41"/>
          <p:cNvGraphicFramePr>
            <a:graphicFrameLocks noGrp="1"/>
          </p:cNvGraphicFramePr>
          <p:nvPr/>
        </p:nvGraphicFramePr>
        <p:xfrm>
          <a:off x="6357938" y="2852738"/>
          <a:ext cx="2786062" cy="647700"/>
        </p:xfrm>
        <a:graphic>
          <a:graphicData uri="http://schemas.openxmlformats.org/drawingml/2006/table">
            <a:tbl>
              <a:tblPr/>
              <a:tblGrid>
                <a:gridCol w="27860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ふとりました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4064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3730625"/>
            <a:ext cx="21621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214313" y="5214938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39983" name="Group 47"/>
          <p:cNvGraphicFramePr>
            <a:graphicFrameLocks noGrp="1"/>
          </p:cNvGraphicFramePr>
          <p:nvPr/>
        </p:nvGraphicFramePr>
        <p:xfrm>
          <a:off x="714375" y="5715000"/>
          <a:ext cx="4143375" cy="623888"/>
        </p:xfrm>
        <a:graphic>
          <a:graphicData uri="http://schemas.openxmlformats.org/drawingml/2006/table">
            <a:tbl>
              <a:tblPr/>
              <a:tblGrid>
                <a:gridCol w="4143375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やせました。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714375" y="6234113"/>
          <a:ext cx="4143375" cy="623888"/>
        </p:xfrm>
        <a:graphic>
          <a:graphicData uri="http://schemas.openxmlformats.org/drawingml/2006/table">
            <a:tbl>
              <a:tblPr/>
              <a:tblGrid>
                <a:gridCol w="4143375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今少しふとっています。</a:t>
                      </a:r>
                      <a:endParaRPr kumimoji="1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4" grpId="0" animBg="1"/>
      <p:bldP spid="39965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471" y="0"/>
            <a:ext cx="5486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98" name="Group 14"/>
          <p:cNvGraphicFramePr>
            <a:graphicFrameLocks noGrp="1"/>
          </p:cNvGraphicFramePr>
          <p:nvPr/>
        </p:nvGraphicFramePr>
        <p:xfrm>
          <a:off x="0" y="3899648"/>
          <a:ext cx="9144000" cy="207682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076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まきのせんせいは　けっこんしています。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プリンストンに　すんでいます。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まきのせんせ</a:t>
                      </a:r>
                      <a:r>
                        <a:rPr kumimoji="1" lang="ja-JP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い</a:t>
                      </a:r>
                      <a:r>
                        <a:rPr kumimoji="1" lang="ja-JP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の　お</a:t>
                      </a: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くさんは　プリンストン大学の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　としょかんに　つとめています。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A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5113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ja-JP" altLang="en-US" sz="3600" dirty="0" smtClean="0"/>
              <a:t>しん</a:t>
            </a:r>
            <a:r>
              <a:rPr lang="ja-JP" altLang="en-US" sz="3600" dirty="0"/>
              <a:t>友 （ゆう）</a:t>
            </a:r>
            <a:r>
              <a:rPr lang="en-US" altLang="ja-JP" sz="3600" dirty="0"/>
              <a:t>[</a:t>
            </a:r>
            <a:r>
              <a:rPr lang="ja-JP" altLang="en-US" sz="3600" dirty="0"/>
              <a:t>一番いい友達</a:t>
            </a:r>
            <a:r>
              <a:rPr lang="en-US" altLang="ja-JP" sz="3600" dirty="0"/>
              <a:t>]</a:t>
            </a:r>
            <a:r>
              <a:rPr lang="ja-JP" altLang="en-US" sz="3600" dirty="0"/>
              <a:t>の</a:t>
            </a:r>
            <a:r>
              <a:rPr lang="ja-JP" altLang="en-US" sz="3600" dirty="0" smtClean="0"/>
              <a:t>ことを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聞いて</a:t>
            </a:r>
            <a:r>
              <a:rPr lang="ja-JP" altLang="en-US" sz="3600" dirty="0"/>
              <a:t>ください。</a:t>
            </a:r>
            <a:endParaRPr lang="en-US" altLang="ja-JP" sz="3600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324350"/>
          </a:xfrm>
          <a:solidFill>
            <a:srgbClr val="FBEBAB"/>
          </a:solidFill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 altLang="ja-JP"/>
              <a:t>〜</a:t>
            </a:r>
            <a:r>
              <a:rPr lang="ja-JP" altLang="en-US"/>
              <a:t>さんのしん友は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ja-JP" altLang="en-US" sz="3000"/>
              <a:t>どこにすんでいますか。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ja-JP" altLang="en-US" sz="3000"/>
              <a:t>こどもの時　どこにすんでいましたか。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ja-JP" altLang="en-US" sz="3000"/>
              <a:t>かいしゃにつとめていますか。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ja-JP" altLang="en-US" sz="2800"/>
              <a:t>どこにつとめていますか。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ja-JP" altLang="en-US" sz="3000"/>
              <a:t>けっこんしていますか。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ja-JP" altLang="en-US" sz="2800"/>
              <a:t>いつけっこんしましたか。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31913" y="2636838"/>
            <a:ext cx="4895850" cy="576262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ja-JP"/>
              <a:t>Where does (s)he live?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331913" y="3213100"/>
            <a:ext cx="6696075" cy="431800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ja-JP"/>
              <a:t>Where did he/she live when (s)he was a child?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31913" y="3644900"/>
            <a:ext cx="6696075" cy="431800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/>
              <a:t>Does (</a:t>
            </a:r>
            <a:r>
              <a:rPr kumimoji="1" lang="en-US" altLang="ja-JP" dirty="0" err="1"/>
              <a:t>s)he</a:t>
            </a:r>
            <a:r>
              <a:rPr kumimoji="1" lang="en-US" altLang="ja-JP" dirty="0"/>
              <a:t> work for a company</a:t>
            </a:r>
            <a:r>
              <a:rPr lang="en-US" altLang="ja-JP" dirty="0"/>
              <a:t>?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763713" y="4292600"/>
            <a:ext cx="6337300" cy="431800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/>
              <a:t>Where</a:t>
            </a:r>
            <a:r>
              <a:rPr lang="en-US" altLang="ja-JP"/>
              <a:t>?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331913" y="4724400"/>
            <a:ext cx="6696075" cy="431800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/>
              <a:t>Is (s)he Married</a:t>
            </a:r>
            <a:r>
              <a:rPr lang="en-US" altLang="ja-JP"/>
              <a:t>?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1763713" y="5157788"/>
            <a:ext cx="6696075" cy="431800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/>
              <a:t>When did (</a:t>
            </a:r>
            <a:r>
              <a:rPr kumimoji="1" lang="en-US" altLang="ja-JP" dirty="0" err="1"/>
              <a:t>s)he</a:t>
            </a:r>
            <a:r>
              <a:rPr kumimoji="1" lang="en-US" altLang="ja-JP" dirty="0"/>
              <a:t> get married</a:t>
            </a:r>
            <a:r>
              <a:rPr lang="en-US" altLang="ja-JP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7" grpId="1" animBg="1"/>
      <p:bldP spid="49158" grpId="0" animBg="1"/>
      <p:bldP spid="49158" grpId="1" animBg="1"/>
      <p:bldP spid="49159" grpId="0" animBg="1"/>
      <p:bldP spid="49159" grpId="1" animBg="1"/>
      <p:bldP spid="49160" grpId="0" animBg="1"/>
      <p:bldP spid="49160" grpId="1" animBg="1"/>
      <p:bldP spid="49161" grpId="0" animBg="1"/>
      <p:bldP spid="49161" grpId="1" animBg="1"/>
      <p:bldP spid="49162" grpId="0" animBg="1"/>
      <p:bldP spid="491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家族（かぞく）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37530"/>
            <a:ext cx="8379759" cy="393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528" y="1417638"/>
            <a:ext cx="3485969" cy="50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68486" y="1417639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20343" y="1981201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5014" y="2538867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61857" y="3202895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6154" y="4247924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85014" y="5184095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9528" y="2127705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59528" y="2997314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big no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694" y="4419600"/>
            <a:ext cx="1893888" cy="1943100"/>
          </a:xfrm>
          <a:noFill/>
        </p:spPr>
      </p:pic>
      <p:pic>
        <p:nvPicPr>
          <p:cNvPr id="19460" name="Picture 4" descr="shor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96396" y="1828800"/>
            <a:ext cx="1906588" cy="1943100"/>
          </a:xfrm>
          <a:noFill/>
        </p:spPr>
      </p:pic>
      <p:pic>
        <p:nvPicPr>
          <p:cNvPr id="19461" name="Picture 3" descr="tall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04694" y="1828800"/>
            <a:ext cx="1930400" cy="1943100"/>
          </a:xfrm>
          <a:noFill/>
        </p:spPr>
      </p:pic>
      <p:pic>
        <p:nvPicPr>
          <p:cNvPr id="19462" name="Picture 8" descr="small nose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437684" y="4114800"/>
            <a:ext cx="1765300" cy="19431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2135094" y="2667000"/>
            <a:ext cx="1962150" cy="519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せが　高い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47698" y="2662893"/>
            <a:ext cx="23391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せが</a:t>
            </a:r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　ひくい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582" y="5113989"/>
            <a:ext cx="23391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はなが</a:t>
            </a:r>
            <a:r>
              <a:rPr kumimoji="1"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　高い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2984" y="5113989"/>
            <a:ext cx="26981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はなが　ひくい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9" descr="long le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199" y="1417638"/>
            <a:ext cx="1042459" cy="1898765"/>
          </a:xfrm>
          <a:noFill/>
        </p:spPr>
      </p:pic>
      <p:pic>
        <p:nvPicPr>
          <p:cNvPr id="20485" name="Picture 7" descr="long blond hair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21074" y="4114800"/>
            <a:ext cx="2255838" cy="1943100"/>
          </a:xfrm>
          <a:noFill/>
        </p:spPr>
      </p:pic>
      <p:pic>
        <p:nvPicPr>
          <p:cNvPr id="20486" name="Picture 8" descr="short hai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310114" y="4114800"/>
            <a:ext cx="1727200" cy="1943100"/>
          </a:xfrm>
          <a:noFill/>
        </p:spPr>
      </p:pic>
      <p:pic>
        <p:nvPicPr>
          <p:cNvPr id="20488" name="Picture 10" descr="short l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8686" y="1718235"/>
            <a:ext cx="1628628" cy="163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9150" y="3355390"/>
            <a:ext cx="26981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あしが　ながい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799" y="3316403"/>
            <a:ext cx="32437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あしが　みじかい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150" y="6208246"/>
            <a:ext cx="26981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かみが　ながい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799" y="6208246"/>
            <a:ext cx="30572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かみが　みじかい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9" descr="round f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6713"/>
            <a:ext cx="30956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square fa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600200"/>
            <a:ext cx="26701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3" descr="narrow long fa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2435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dirty="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6272" y="4995863"/>
            <a:ext cx="162095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かおが　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まるい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2685" y="4995863"/>
            <a:ext cx="162095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かおが　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しかくい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9563" y="4995863"/>
            <a:ext cx="198002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かおが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ほそながい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P141 </a:t>
            </a:r>
            <a:r>
              <a:rPr lang="ja-JP" altLang="en-US" sz="3200" dirty="0" smtClean="0"/>
              <a:t>せいかくと　のうりょく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dirty="0" smtClean="0"/>
              <a:t>Personality and ability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7859" cy="4525963"/>
          </a:xfrm>
        </p:spPr>
        <p:txBody>
          <a:bodyPr/>
          <a:lstStyle/>
          <a:p>
            <a:r>
              <a:rPr lang="en-US" dirty="0" smtClean="0"/>
              <a:t>Kind</a:t>
            </a:r>
          </a:p>
          <a:p>
            <a:r>
              <a:rPr lang="en-US" dirty="0" smtClean="0"/>
              <a:t>Cheerful</a:t>
            </a:r>
          </a:p>
          <a:p>
            <a:r>
              <a:rPr lang="en-US" dirty="0" smtClean="0"/>
              <a:t>Cute</a:t>
            </a:r>
          </a:p>
          <a:p>
            <a:r>
              <a:rPr lang="en-US" dirty="0" smtClean="0"/>
              <a:t>Smart</a:t>
            </a:r>
          </a:p>
          <a:p>
            <a:r>
              <a:rPr lang="en-US" dirty="0" smtClean="0"/>
              <a:t>Understand Japanese</a:t>
            </a:r>
          </a:p>
          <a:p>
            <a:r>
              <a:rPr lang="en-US" dirty="0" smtClean="0"/>
              <a:t>Good at sports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600200"/>
            <a:ext cx="19800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しんせつな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4879" y="2239200"/>
            <a:ext cx="16209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げんきな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847600"/>
            <a:ext cx="16209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かわいい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492128"/>
            <a:ext cx="26981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あたまが　いい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1050" y="4163764"/>
            <a:ext cx="30572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日本語が　分かる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3025" y="4719600"/>
            <a:ext cx="30572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kumimoji="1"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スポーツが　上手</a:t>
            </a:r>
            <a:endParaRPr kumimoji="1" lang="ja-JP" altLang="en-US" sz="28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671-0A49-9149-BF48-F584258279DE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343400"/>
          </a:xfrm>
          <a:solidFill>
            <a:srgbClr val="FBEBAB"/>
          </a:solidFill>
          <a:ln/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en-US" altLang="ja-JP" dirty="0"/>
              <a:t>How would you describe yourself? Please choose adjectives to describe your…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endParaRPr lang="en-US" altLang="ja-JP" dirty="0"/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en-US" altLang="ja-JP" sz="2800" dirty="0"/>
              <a:t>		</a:t>
            </a: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1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かお　　　</a:t>
            </a:r>
            <a:r>
              <a:rPr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8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ja-JP" altLang="en-US" sz="2800" b="1" smtClean="0">
                <a:latin typeface="ＤＦＰ教科書体W4"/>
                <a:ea typeface="ＤＦＰ教科書体W4"/>
                <a:cs typeface="ＤＦＰ教科書体W4"/>
              </a:rPr>
              <a:t>６め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>
              <a:lnSpc>
                <a:spcPct val="90000"/>
              </a:lnSpc>
              <a:buFont typeface="Century Schoolbook" pitchFamily="-112" charset="0"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		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２はな　　</a:t>
            </a:r>
            <a:r>
              <a:rPr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8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ja-JP" altLang="en-US" sz="2800" b="1" smtClean="0">
                <a:latin typeface="ＤＦＰ教科書体W4"/>
                <a:ea typeface="ＤＦＰ教科書体W4"/>
                <a:cs typeface="ＤＦＰ教科書体W4"/>
              </a:rPr>
              <a:t>７せ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>
              <a:lnSpc>
                <a:spcPct val="90000"/>
              </a:lnSpc>
              <a:buFont typeface="Century Schoolbook" pitchFamily="-112" charset="0"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		</a:t>
            </a:r>
            <a:r>
              <a:rPr lang="ja-JP" altLang="en-US" sz="2800" b="1" smtClean="0">
                <a:latin typeface="ＤＦＰ教科書体W4"/>
                <a:ea typeface="ＤＦＰ教科書体W4"/>
                <a:cs typeface="ＤＦＰ教科書体W4"/>
              </a:rPr>
              <a:t>３あし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　　　</a:t>
            </a:r>
            <a:r>
              <a:rPr lang="ja-JP" altLang="en-US" sz="2800" b="1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800" b="1" dirty="0" smtClean="0">
                <a:latin typeface="ＤＦＰ教科書体W4"/>
                <a:ea typeface="ＤＦＰ教科書体W4"/>
                <a:cs typeface="ＤＦＰ教科書体W4"/>
              </a:rPr>
              <a:t>  </a:t>
            </a:r>
            <a:r>
              <a:rPr lang="ja-JP" altLang="en-US" sz="2800" b="1" smtClean="0">
                <a:latin typeface="ＤＦＰ教科書体W4"/>
                <a:ea typeface="ＤＦＰ教科書体W4"/>
                <a:cs typeface="ＤＦＰ教科書体W4"/>
              </a:rPr>
              <a:t>８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せいかく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>
              <a:lnSpc>
                <a:spcPct val="90000"/>
              </a:lnSpc>
              <a:buFont typeface="Century Schoolbook" pitchFamily="-112" charset="0"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		</a:t>
            </a:r>
            <a:r>
              <a:rPr lang="ja-JP" altLang="en-US" sz="2800" b="1" smtClean="0">
                <a:latin typeface="ＤＦＰ教科書体W4"/>
                <a:ea typeface="ＤＦＰ教科書体W4"/>
                <a:cs typeface="ＤＦＰ教科書体W4"/>
              </a:rPr>
              <a:t>４て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　　　</a:t>
            </a:r>
            <a:r>
              <a:rPr lang="ja-JP" altLang="en-US" sz="28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8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ja-JP" altLang="en-US" sz="2800" b="1" smtClean="0">
                <a:latin typeface="ＤＦＰ教科書体W4"/>
                <a:ea typeface="ＤＦＰ教科書体W4"/>
                <a:cs typeface="ＤＦＰ教科書体W4"/>
              </a:rPr>
              <a:t>９のうりょく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　</a:t>
            </a:r>
            <a:endParaRPr lang="en-US" altLang="ja-JP" sz="28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273050" indent="-273050">
              <a:lnSpc>
                <a:spcPct val="90000"/>
              </a:lnSpc>
              <a:buFont typeface="Century Schoolbook" pitchFamily="-112" charset="0"/>
              <a:buNone/>
            </a:pPr>
            <a:r>
              <a:rPr lang="en-US" altLang="ja-JP" sz="2800" b="1" dirty="0">
                <a:latin typeface="ＤＦＰ教科書体W4"/>
                <a:ea typeface="ＤＦＰ教科書体W4"/>
                <a:cs typeface="ＤＦＰ教科書体W4"/>
              </a:rPr>
              <a:t>		</a:t>
            </a:r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５かみ　　　　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P141 </a:t>
            </a:r>
            <a:r>
              <a:rPr lang="ja-JP" altLang="en-US" sz="3200" dirty="0" smtClean="0"/>
              <a:t>せいかくと　のうりょく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dirty="0" smtClean="0"/>
              <a:t>Personality and ability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4020</TotalTime>
  <Words>725</Words>
  <Application>Microsoft Office PowerPoint</Application>
  <PresentationFormat>On-screen Show (4:3)</PresentationFormat>
  <Paragraphs>165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Equity</vt:lpstr>
      <vt:lpstr>日本語 JPN102</vt:lpstr>
      <vt:lpstr>たんご</vt:lpstr>
      <vt:lpstr>家族（かぞく）</vt:lpstr>
      <vt:lpstr>P140 からだのとくちょう (Physical features)</vt:lpstr>
      <vt:lpstr>P140 からだのとくちょう (Physical features)</vt:lpstr>
      <vt:lpstr>P140 からだのとくちょう (Physical features)</vt:lpstr>
      <vt:lpstr>P140 からだのとくちょう (Physical features)</vt:lpstr>
      <vt:lpstr>P141 せいかくと　のうりょく Personality and ability</vt:lpstr>
      <vt:lpstr>P141 せいかくと　のうりょく Personality and ability</vt:lpstr>
      <vt:lpstr>P141 せいかくと　のうりょく Personality and ability</vt:lpstr>
      <vt:lpstr>P143 としと人数 Age and number of people</vt:lpstr>
      <vt:lpstr>P143 としと人数 Age and number of people</vt:lpstr>
      <vt:lpstr>ぶんぽう１: Stating the order within a family 　　　　　　　 using 番(目)</vt:lpstr>
      <vt:lpstr>〜人、〜さい、〜番目</vt:lpstr>
      <vt:lpstr>P151 Activity 3</vt:lpstr>
      <vt:lpstr>ぶんぽう２: Describing a resultant state using verb て-form+ている</vt:lpstr>
      <vt:lpstr>P153 Activity 1</vt:lpstr>
      <vt:lpstr>ぶんぽう２: Describing a resultant state using verb て-form+ている</vt:lpstr>
      <vt:lpstr>ぶんぽう２: Describing a resultant state using verb て-form+ている</vt:lpstr>
      <vt:lpstr>ぶんぽう２: Describing a resultant state using verb て-form+ている</vt:lpstr>
      <vt:lpstr>はなしましょう</vt:lpstr>
      <vt:lpstr>ぶんぽう２: Describing a resultant state using verb て-form+ている</vt:lpstr>
      <vt:lpstr>Slide 23</vt:lpstr>
      <vt:lpstr>Slide 24</vt:lpstr>
      <vt:lpstr>Slide 25</vt:lpstr>
      <vt:lpstr>Slide 26</vt:lpstr>
      <vt:lpstr>しん友 （ゆう）[一番いい友達]のことを 聞いてください。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463</cp:revision>
  <dcterms:created xsi:type="dcterms:W3CDTF">2010-02-12T04:13:58Z</dcterms:created>
  <dcterms:modified xsi:type="dcterms:W3CDTF">2011-09-25T00:14:20Z</dcterms:modified>
</cp:coreProperties>
</file>