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300" r:id="rId3"/>
    <p:sldId id="612" r:id="rId4"/>
    <p:sldId id="477" r:id="rId5"/>
    <p:sldId id="494" r:id="rId6"/>
    <p:sldId id="647" r:id="rId7"/>
    <p:sldId id="649" r:id="rId8"/>
    <p:sldId id="650" r:id="rId9"/>
    <p:sldId id="648" r:id="rId10"/>
    <p:sldId id="651" r:id="rId11"/>
    <p:sldId id="652" r:id="rId12"/>
    <p:sldId id="495" r:id="rId13"/>
    <p:sldId id="492" r:id="rId14"/>
    <p:sldId id="637" r:id="rId15"/>
    <p:sldId id="539" r:id="rId16"/>
    <p:sldId id="502" r:id="rId17"/>
    <p:sldId id="503" r:id="rId18"/>
    <p:sldId id="616" r:id="rId19"/>
    <p:sldId id="504" r:id="rId20"/>
    <p:sldId id="505" r:id="rId21"/>
    <p:sldId id="638" r:id="rId22"/>
    <p:sldId id="540" r:id="rId23"/>
    <p:sldId id="534" r:id="rId24"/>
    <p:sldId id="639" r:id="rId25"/>
    <p:sldId id="641" r:id="rId26"/>
    <p:sldId id="642" r:id="rId27"/>
    <p:sldId id="643" r:id="rId28"/>
    <p:sldId id="541" r:id="rId29"/>
    <p:sldId id="513" r:id="rId30"/>
    <p:sldId id="644" r:id="rId31"/>
    <p:sldId id="645" r:id="rId32"/>
    <p:sldId id="646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5575" autoAdjust="0"/>
  </p:normalViewPr>
  <p:slideViewPr>
    <p:cSldViewPr snapToGrid="0" snapToObjects="1">
      <p:cViewPr>
        <p:scale>
          <a:sx n="75" d="100"/>
          <a:sy n="75" d="100"/>
        </p:scale>
        <p:origin x="-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JPN101\ppt\ch7\ch7-dialogue-listening.m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JPN101\ppt\ch7\ch7-listening1.mov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JPN101\ppt\ch7\ch7-listening1.mov" TargetMode="Externa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JPN101\ppt\ch7\ch7-listening1.mov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Feb. 17,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日本語</a:t>
            </a:r>
            <a:br>
              <a:rPr lang="ja-JP" altLang="en-US" dirty="0" smtClean="0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ウチとソト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insiders and outsiders</a:t>
            </a:r>
            <a:endParaRPr lang="en-US" sz="3600" dirty="0"/>
          </a:p>
        </p:txBody>
      </p:sp>
      <p:pic>
        <p:nvPicPr>
          <p:cNvPr id="6" name="Picture 2" descr="C:\Users\tokumasu\Desktop\la_1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2073275"/>
            <a:ext cx="4038600" cy="37483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4305300" y="3721100"/>
            <a:ext cx="2730500" cy="2100560"/>
          </a:xfrm>
          <a:prstGeom prst="line">
            <a:avLst/>
          </a:prstGeom>
          <a:ln w="38100" cap="rnd" cmpd="thinThick">
            <a:solidFill>
              <a:srgbClr val="FF0000"/>
            </a:solidFill>
            <a:prstDash val="lg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1920161"/>
            <a:ext cx="218440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おじいさん、おばあさん、お父さん、お母さん、お兄さん、お姉さん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dirty="0" smtClean="0"/>
              <a:t>and similar terms are used to address senior members.</a:t>
            </a:r>
          </a:p>
          <a:p>
            <a:pPr>
              <a:buFont typeface="Arial"/>
              <a:buChar char="•"/>
            </a:pPr>
            <a:r>
              <a:rPr lang="en-US" dirty="0" smtClean="0"/>
              <a:t>Senior members tend to refer to themselves using their kinship terms when talking to a younger member of the family.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600" y="4344331"/>
            <a:ext cx="1574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First names are used only to address younger member.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3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聞き上手話し上手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P167 </a:t>
            </a:r>
            <a:r>
              <a:rPr lang="ja-JP" altLang="en-US" smtClean="0"/>
              <a:t>聞き上手話上手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68" y="1590675"/>
            <a:ext cx="7606032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P167 </a:t>
            </a:r>
            <a:r>
              <a:rPr lang="ja-JP" altLang="en-US" smtClean="0"/>
              <a:t>聞き上手話上手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3413"/>
            <a:ext cx="8686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P146 </a:t>
            </a:r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「私の家族は５人家族です。」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tokumasu\Desktop\____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493" y="3269624"/>
            <a:ext cx="4595813" cy="31014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Rectangular Callout 11"/>
          <p:cNvSpPr/>
          <p:nvPr/>
        </p:nvSpPr>
        <p:spPr>
          <a:xfrm>
            <a:off x="4508500" y="2385722"/>
            <a:ext cx="3810000" cy="2732378"/>
          </a:xfrm>
          <a:prstGeom prst="wedgeRectCallout">
            <a:avLst>
              <a:gd name="adj1" fmla="val -75309"/>
              <a:gd name="adj2" fmla="val 36596"/>
            </a:avLst>
          </a:prstGeom>
          <a:solidFill>
            <a:schemeClr val="bg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482224"/>
            <a:ext cx="2987074" cy="24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lang="en-US" altLang="ja-JP" sz="4400" dirty="0" smtClean="0">
                <a:latin typeface="+mj-lt"/>
                <a:ea typeface="+mj-ea"/>
                <a:cs typeface="+mj-cs"/>
              </a:rPr>
              <a:t>146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7-dialogue-listening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4667" y="1600200"/>
            <a:ext cx="5842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P146 </a:t>
            </a:r>
            <a:r>
              <a:rPr lang="ja-JP" altLang="en-US" smtClean="0"/>
              <a:t>ダイアローグの後で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Circle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はい</a:t>
            </a:r>
            <a:r>
              <a:rPr lang="en-US" altLang="ja-JP" sz="2000" dirty="0" smtClean="0"/>
              <a:t> if the statement is true, or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いいえ</a:t>
            </a:r>
            <a:r>
              <a:rPr lang="en-US" altLang="ja-JP" sz="2000" dirty="0" smtClean="0"/>
              <a:t> if it is false.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はい　いいえ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お父さんも　お母さんも　４９さいです。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はい　いいえ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お父さんは　えいごの　先生です。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はい　いいえ　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弟さんは　小学四年生です。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AutoNum type="arabicParenR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はい　いいえ　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上田さんの妹さんの方が　上田さんより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857250" lvl="1" indent="-457200">
              <a:buNone/>
            </a:pP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せが　ひくいです。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2362200"/>
            <a:ext cx="774700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41500" y="3213100"/>
            <a:ext cx="1155700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1500" y="4127500"/>
            <a:ext cx="1155700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41500" y="4991100"/>
            <a:ext cx="1155700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P146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tokumasu\Desktop\____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893" y="1644024"/>
            <a:ext cx="6336507" cy="42761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P146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okumasu\Desktop\____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293" y="1718914"/>
            <a:ext cx="6871948" cy="4637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おしらせ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mtClean="0"/>
              <a:t>しゅくだいを出してください。</a:t>
            </a:r>
            <a:endParaRPr lang="en-US" altLang="ja-JP" dirty="0" smtClean="0"/>
          </a:p>
          <a:p>
            <a:r>
              <a:rPr lang="en-US" altLang="ja-JP" dirty="0" smtClean="0"/>
              <a:t>PII</a:t>
            </a:r>
          </a:p>
          <a:p>
            <a:pPr>
              <a:buNone/>
            </a:pPr>
            <a:r>
              <a:rPr lang="en-US" altLang="ja-JP" dirty="0" smtClean="0"/>
              <a:t>	Application to the PII must be received by February 19, 2010.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P147 </a:t>
            </a:r>
            <a:r>
              <a:rPr lang="ja-JP" altLang="en-US" smtClean="0"/>
              <a:t>ダイアローグの後で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5138"/>
            <a:ext cx="8953500" cy="366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7315200" y="245933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妹さん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98500" y="29209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弟さん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041900" y="2920999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お父さん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553200" y="329184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お母さん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794000" y="3657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お母さん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57200" y="4075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妹さん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098800" y="4075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パム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794000" y="45368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弟さん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57200" y="493776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三年生</a:t>
            </a:r>
            <a:endParaRPr lang="en-US" sz="2400" b="1" dirty="0">
              <a:solidFill>
                <a:srgbClr val="FF0000"/>
              </a:solidFill>
              <a:latin typeface="DFGKyoKaSho-W4" pitchFamily="18" charset="-128"/>
              <a:ea typeface="DFG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smtClean="0">
                <a:latin typeface="+mj-lt"/>
                <a:ea typeface="+mj-ea"/>
                <a:cs typeface="+mj-cs"/>
              </a:rPr>
              <a:t>読む</a:t>
            </a:r>
            <a:r>
              <a:rPr lang="ja-JP" altLang="en-US" sz="4400" noProof="0" smtClean="0">
                <a:latin typeface="+mj-lt"/>
                <a:ea typeface="+mj-ea"/>
                <a:cs typeface="+mj-cs"/>
              </a:rPr>
              <a:t>れ</a:t>
            </a: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P171 </a:t>
            </a:r>
            <a:r>
              <a:rPr lang="ja-JP" altLang="en-US" smtClean="0"/>
              <a:t>読むれ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3" y="2425700"/>
            <a:ext cx="836506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P171 </a:t>
            </a:r>
            <a:r>
              <a:rPr lang="ja-JP" altLang="en-US" smtClean="0"/>
              <a:t>読むれ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6725"/>
            <a:ext cx="8483600" cy="25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84650" y="1736725"/>
            <a:ext cx="8572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b146-147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P171 </a:t>
            </a:r>
            <a:r>
              <a:rPr lang="ja-JP" altLang="en-US" smtClean="0"/>
              <a:t>読むれ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885950"/>
            <a:ext cx="912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04150" y="2222500"/>
            <a:ext cx="1047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b146-147.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P171 </a:t>
            </a:r>
            <a:r>
              <a:rPr lang="ja-JP" altLang="en-US" smtClean="0"/>
              <a:t>読むれ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8728158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025900" y="1676400"/>
            <a:ext cx="7239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91250" y="1676400"/>
            <a:ext cx="7239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66560" y="2781300"/>
            <a:ext cx="7239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62900" y="2781300"/>
            <a:ext cx="3556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" y="3352800"/>
            <a:ext cx="36576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28800" y="4389120"/>
            <a:ext cx="82296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111500" y="5486400"/>
            <a:ext cx="22606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46320" y="5975350"/>
            <a:ext cx="128905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P172 </a:t>
            </a:r>
            <a:r>
              <a:rPr lang="ja-JP" altLang="en-US" smtClean="0"/>
              <a:t>読むれ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587500"/>
            <a:ext cx="8410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49" y="1972863"/>
            <a:ext cx="7814461" cy="474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632200" y="2971800"/>
            <a:ext cx="4953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18400" y="34290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02800" y="34417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6000" y="3924300"/>
            <a:ext cx="419100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39600" y="44577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46800" y="49276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27550" y="49149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17800" y="54102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4250" y="5397500"/>
            <a:ext cx="42545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97500" y="58928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03400" y="635635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43700" y="5422900"/>
            <a:ext cx="584200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16600" y="2501900"/>
            <a:ext cx="266700" cy="127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聞くれ</a:t>
            </a:r>
            <a:r>
              <a:rPr lang="ja-JP" altLang="en-US" dirty="0" smtClean="0"/>
              <a:t>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P165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1500"/>
            <a:ext cx="7988300" cy="128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P165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63" y="1512730"/>
            <a:ext cx="6523037" cy="52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h7-listening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4263" y="2255838"/>
            <a:ext cx="508000" cy="50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61668" y="5657850"/>
            <a:ext cx="4492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61668" y="6064250"/>
            <a:ext cx="4492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19700" y="6429375"/>
            <a:ext cx="4492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２月１７日</a:t>
            </a:r>
            <a:r>
              <a:rPr lang="ja-JP" altLang="en-US" dirty="0" smtClean="0"/>
              <a:t>水</a:t>
            </a:r>
            <a:r>
              <a:rPr lang="ja-JP" altLang="en-US" smtClean="0"/>
              <a:t>曜</a:t>
            </a:r>
            <a:r>
              <a:rPr lang="ja-JP" altLang="en-US" dirty="0" smtClean="0"/>
              <a:t>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日</a:t>
            </a:r>
            <a:r>
              <a:rPr lang="ja-JP" altLang="en-US" smtClean="0"/>
              <a:t>本の文化</a:t>
            </a:r>
            <a:endParaRPr lang="en-US" altLang="ja-JP" dirty="0" smtClean="0"/>
          </a:p>
          <a:p>
            <a:r>
              <a:rPr lang="ja-JP" altLang="en-US" smtClean="0"/>
              <a:t>聞き上手話し上手</a:t>
            </a:r>
            <a:endParaRPr lang="en-US" altLang="ja-JP" dirty="0" smtClean="0"/>
          </a:p>
          <a:p>
            <a:r>
              <a:rPr lang="ja-JP" altLang="en-US" dirty="0" smtClean="0"/>
              <a:t>ダイアローグ</a:t>
            </a:r>
            <a:endParaRPr lang="en-US" altLang="ja-JP" dirty="0" smtClean="0"/>
          </a:p>
          <a:p>
            <a:r>
              <a:rPr lang="ja-JP" altLang="en-US" smtClean="0"/>
              <a:t>読むれんしゅう</a:t>
            </a:r>
            <a:endParaRPr lang="en-US" altLang="ja-JP" dirty="0" smtClean="0"/>
          </a:p>
          <a:p>
            <a:r>
              <a:rPr lang="ja-JP" altLang="en-US" smtClean="0"/>
              <a:t>聞くれんしゅう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P166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h7-listening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0263" y="1747838"/>
            <a:ext cx="508000" cy="50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063" y="1417637"/>
            <a:ext cx="6033431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2624137" y="3204512"/>
            <a:ext cx="1358900" cy="1363057"/>
            <a:chOff x="2768600" y="3291840"/>
            <a:chExt cx="1358900" cy="1363057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3405981" y="4010819"/>
              <a:ext cx="27463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49600" y="3598862"/>
              <a:ext cx="7874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21000" y="419323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mtClean="0">
                  <a:latin typeface="DFPKyoKaSho-W4" pitchFamily="18" charset="-128"/>
                  <a:ea typeface="DFPKyoKaSho-W4" pitchFamily="18" charset="-128"/>
                </a:rPr>
                <a:t>姉</a:t>
              </a:r>
              <a:endParaRPr lang="en-US" sz="24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5500" y="419323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mtClean="0">
                  <a:latin typeface="DFPKyoKaSho-W4" pitchFamily="18" charset="-128"/>
                  <a:ea typeface="DFPKyoKaSho-W4" pitchFamily="18" charset="-128"/>
                </a:rPr>
                <a:t>私</a:t>
              </a:r>
              <a:endParaRPr lang="en-US" sz="24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6500" y="419323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mtClean="0">
                  <a:latin typeface="DFPKyoKaSho-W4" pitchFamily="18" charset="-128"/>
                  <a:ea typeface="DFPKyoKaSho-W4" pitchFamily="18" charset="-128"/>
                </a:rPr>
                <a:t>弟</a:t>
              </a:r>
              <a:endParaRPr lang="en-US" sz="24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8600" y="329184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mtClean="0">
                  <a:latin typeface="DFPKyoKaSho-W4" pitchFamily="18" charset="-128"/>
                  <a:ea typeface="DFPKyoKaSho-W4" pitchFamily="18" charset="-128"/>
                </a:rPr>
                <a:t>母</a:t>
              </a:r>
              <a:endParaRPr lang="en-US" sz="24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11500" y="3873500"/>
              <a:ext cx="990602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974181" y="4010819"/>
              <a:ext cx="27463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931920" y="4023360"/>
              <a:ext cx="27463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405981" y="3736181"/>
              <a:ext cx="27463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3152774" y="500380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52774" y="530225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36774" y="559435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36774" y="635635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7" grpId="0" animBg="1"/>
      <p:bldP spid="19" grpId="0" animBg="1"/>
      <p:bldP spid="21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P166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h7-listening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" y="2001838"/>
            <a:ext cx="508000" cy="50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1" y="1417638"/>
            <a:ext cx="84328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1546225" y="2692856"/>
            <a:ext cx="4767262" cy="1812499"/>
            <a:chOff x="1546225" y="2692856"/>
            <a:chExt cx="4767262" cy="1812499"/>
          </a:xfrm>
        </p:grpSpPr>
        <p:sp>
          <p:nvSpPr>
            <p:cNvPr id="7" name="TextBox 6"/>
            <p:cNvSpPr txBox="1"/>
            <p:nvPr/>
          </p:nvSpPr>
          <p:spPr>
            <a:xfrm>
              <a:off x="1546225" y="2692856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mtClean="0">
                  <a:latin typeface="DFPKyoKaSho-W4" pitchFamily="18" charset="-128"/>
                  <a:ea typeface="DFPKyoKaSho-W4" pitchFamily="18" charset="-128"/>
                </a:rPr>
                <a:t>おじいさん</a:t>
              </a:r>
              <a:endParaRPr lang="en-US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2200" y="269285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mtClean="0">
                  <a:latin typeface="DFPKyoKaSho-W4" pitchFamily="18" charset="-128"/>
                  <a:ea typeface="DFPKyoKaSho-W4" pitchFamily="18" charset="-128"/>
                </a:rPr>
                <a:t>おばあさん</a:t>
              </a:r>
              <a:endParaRPr lang="en-US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4262" y="3529877"/>
              <a:ext cx="1495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mtClean="0">
                  <a:latin typeface="DFPKyoKaSho-W4" pitchFamily="18" charset="-128"/>
                  <a:ea typeface="DFPKyoKaSho-W4" pitchFamily="18" charset="-128"/>
                </a:rPr>
                <a:t>おとうさん</a:t>
              </a:r>
              <a:endParaRPr lang="en-US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9937" y="3529877"/>
              <a:ext cx="1733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mtClean="0">
                  <a:latin typeface="DFPKyoKaSho-W4" pitchFamily="18" charset="-128"/>
                  <a:ea typeface="DFPKyoKaSho-W4" pitchFamily="18" charset="-128"/>
                </a:rPr>
                <a:t>おかあさん</a:t>
              </a:r>
              <a:endParaRPr lang="en-US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2200" y="4136023"/>
              <a:ext cx="149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mtClean="0">
                  <a:latin typeface="DFPKyoKaSho-W4" pitchFamily="18" charset="-128"/>
                  <a:ea typeface="DFPKyoKaSho-W4" pitchFamily="18" charset="-128"/>
                </a:rPr>
                <a:t>けい子さん</a:t>
              </a:r>
              <a:endParaRPr lang="en-US" b="1" dirty="0">
                <a:latin typeface="DFPKyoKaSho-W4" pitchFamily="18" charset="-128"/>
                <a:ea typeface="DFPKyoKaSho-W4" pitchFamily="18" charset="-128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832100" y="2851528"/>
              <a:ext cx="800100" cy="642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927938" y="3193912"/>
              <a:ext cx="67193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0" idx="1"/>
            </p:cNvCxnSpPr>
            <p:nvPr/>
          </p:nvCxnSpPr>
          <p:spPr>
            <a:xfrm flipV="1">
              <a:off x="3849687" y="3714543"/>
              <a:ext cx="730250" cy="642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040327" y="3909150"/>
              <a:ext cx="45374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2354262" y="5394960"/>
            <a:ext cx="909641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88720" y="584200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88720" y="6309360"/>
            <a:ext cx="639763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日</a:t>
            </a:r>
            <a:r>
              <a:rPr lang="ja-JP" altLang="en-US" smtClean="0"/>
              <a:t>本の文化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日本の男の人と女の人は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smtClean="0"/>
              <a:t>何さいぐらいででけっこんしますか。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362" name="Picture 2" descr="E:\ピクチャ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1417638"/>
            <a:ext cx="3568700" cy="50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6444476"/>
            <a:ext cx="39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http://www.stat.go.jp/english/data/handbook/c02cont.htm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男の人も　女の人も　しごとを　しますか。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410" name="Picture 2" descr="E:\ピクチャ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1975"/>
            <a:ext cx="7783513" cy="488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6444476"/>
            <a:ext cx="39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http://www.stat.go.jp/english/data/handbook/c02cont.htm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１９７５年と１９９７年、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どちらの方が大きい家族ですか。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4" name="Picture 2" descr="E:\ピクチャ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" y="1600200"/>
            <a:ext cx="9096376" cy="4362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6444476"/>
            <a:ext cx="39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http://www.stat.go.jp/english/data/handbook/c02cont.htm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１９５０年と２００８年、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どちらの方が子どもがたくさんいますか。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386" name="Picture 2" descr="E:\ピクチャ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417638"/>
            <a:ext cx="7516812" cy="505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6444476"/>
            <a:ext cx="39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http://www.stat.go.jp/english/data/handbook/c02cont.htm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ウチとソト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insiders and outsiders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458" name="Picture 2" descr="C:\Users\tokumasu\Desktop\la_1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390775"/>
            <a:ext cx="3608967" cy="33496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459" name="Picture 3" descr="C:\Users\tokumasu\Desktop\la_10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174" y="2390775"/>
            <a:ext cx="3490052" cy="33496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44600" y="5915967"/>
            <a:ext cx="25019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私の家族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2250" y="5915967"/>
            <a:ext cx="25019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田中さんの家族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598910"/>
            <a:ext cx="25019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DFPKyoKaSho-W4" pitchFamily="18" charset="-128"/>
              </a:rPr>
              <a:t>in-group</a:t>
            </a:r>
            <a:endParaRPr lang="en-US" sz="2400" dirty="0"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2250" y="1598910"/>
            <a:ext cx="25019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DFPKyoKaSho-W4" pitchFamily="18" charset="-128"/>
              </a:rPr>
              <a:t>out-group</a:t>
            </a:r>
            <a:endParaRPr lang="en-US" sz="2400" dirty="0"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508</Words>
  <Application>Microsoft Office PowerPoint</Application>
  <PresentationFormat>On-screen Show (4:3)</PresentationFormat>
  <Paragraphs>112</Paragraphs>
  <Slides>31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Equity</vt:lpstr>
      <vt:lpstr>日本語 JPN102</vt:lpstr>
      <vt:lpstr>おしらせ</vt:lpstr>
      <vt:lpstr>２月１７日水曜日</vt:lpstr>
      <vt:lpstr>日本の文化</vt:lpstr>
      <vt:lpstr>日本の男の人と女の人は 何さいぐらいででけっこんしますか。</vt:lpstr>
      <vt:lpstr>男の人も　女の人も　しごとを　しますか。</vt:lpstr>
      <vt:lpstr>１９７５年と１９９７年、 どちらの方が大きい家族ですか。</vt:lpstr>
      <vt:lpstr>１９５０年と２００８年、 どちらの方が子どもがたくさんいますか。</vt:lpstr>
      <vt:lpstr>ウチとソト insiders and outsiders</vt:lpstr>
      <vt:lpstr>ウチとソト insiders and outsiders</vt:lpstr>
      <vt:lpstr>聞き上手話し上手</vt:lpstr>
      <vt:lpstr>P167 聞き上手話上手</vt:lpstr>
      <vt:lpstr>P167 聞き上手話上手</vt:lpstr>
      <vt:lpstr>ダイアローグ</vt:lpstr>
      <vt:lpstr>P146 ダイアローグ</vt:lpstr>
      <vt:lpstr>Slide 16</vt:lpstr>
      <vt:lpstr>P146 ダイアローグの後で</vt:lpstr>
      <vt:lpstr>Slide 18</vt:lpstr>
      <vt:lpstr>Slide 19</vt:lpstr>
      <vt:lpstr>P147 ダイアローグの後で</vt:lpstr>
      <vt:lpstr>Slide 21</vt:lpstr>
      <vt:lpstr>P171 読むれんしゅう</vt:lpstr>
      <vt:lpstr>P171 読むれんしゅう</vt:lpstr>
      <vt:lpstr>P171 読むれんしゅう</vt:lpstr>
      <vt:lpstr>P171 読むれんしゅう</vt:lpstr>
      <vt:lpstr>P172 読むれんしゅう</vt:lpstr>
      <vt:lpstr>聞くれんしゅう</vt:lpstr>
      <vt:lpstr>P165 きくれんしゅう</vt:lpstr>
      <vt:lpstr>P165 きくれんしゅう</vt:lpstr>
      <vt:lpstr>P166 きくれんしゅう</vt:lpstr>
      <vt:lpstr>P166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409</cp:revision>
  <dcterms:created xsi:type="dcterms:W3CDTF">2010-02-14T21:42:53Z</dcterms:created>
  <dcterms:modified xsi:type="dcterms:W3CDTF">2011-09-25T00:16:40Z</dcterms:modified>
</cp:coreProperties>
</file>