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4" r:id="rId5"/>
  </p:sldMasterIdLst>
  <p:notesMasterIdLst>
    <p:notesMasterId r:id="rId34"/>
  </p:notesMasterIdLst>
  <p:handoutMasterIdLst>
    <p:handoutMasterId r:id="rId35"/>
  </p:handoutMasterIdLst>
  <p:sldIdLst>
    <p:sldId id="300" r:id="rId6"/>
    <p:sldId id="477" r:id="rId7"/>
    <p:sldId id="478" r:id="rId8"/>
    <p:sldId id="507" r:id="rId9"/>
    <p:sldId id="684" r:id="rId10"/>
    <p:sldId id="687" r:id="rId11"/>
    <p:sldId id="685" r:id="rId12"/>
    <p:sldId id="689" r:id="rId13"/>
    <p:sldId id="690" r:id="rId14"/>
    <p:sldId id="686" r:id="rId15"/>
    <p:sldId id="691" r:id="rId16"/>
    <p:sldId id="692" r:id="rId17"/>
    <p:sldId id="710" r:id="rId18"/>
    <p:sldId id="494" r:id="rId19"/>
    <p:sldId id="693" r:id="rId20"/>
    <p:sldId id="694" r:id="rId21"/>
    <p:sldId id="702" r:id="rId22"/>
    <p:sldId id="695" r:id="rId23"/>
    <p:sldId id="696" r:id="rId24"/>
    <p:sldId id="697" r:id="rId25"/>
    <p:sldId id="698" r:id="rId26"/>
    <p:sldId id="699" r:id="rId27"/>
    <p:sldId id="700" r:id="rId28"/>
    <p:sldId id="701" r:id="rId29"/>
    <p:sldId id="704" r:id="rId30"/>
    <p:sldId id="703" r:id="rId31"/>
    <p:sldId id="705" r:id="rId32"/>
    <p:sldId id="706" r:id="rId33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82974" autoAdjust="0"/>
  </p:normalViewPr>
  <p:slideViewPr>
    <p:cSldViewPr snapToGrid="0" snapToObjects="1">
      <p:cViewPr varScale="1">
        <p:scale>
          <a:sx n="65" d="100"/>
          <a:sy n="65" d="100"/>
        </p:scale>
        <p:origin x="-67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4" y="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9" tIns="48320" rIns="96639" bIns="483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39" tIns="48320" rIns="96639" bIns="483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CE1222-D526-47F7-B0D9-2C55BB997677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11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D57E60-5419-4188-8065-4FB27C6A1760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ja-JP" altLang="en-US"/>
              <a:t>アメリカで一番暑い州はどこですか。寒い州はどこですか。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6AB032-633A-4837-8E05-1E777E074180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9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8CE12-28C7-40B4-BB41-E210D6EA53FD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11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6AF358-4426-4918-9C89-78472D42008B}" type="slidenum">
              <a:rPr lang="en-US" altLang="ja-JP"/>
              <a:pPr/>
              <a:t>17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smtClean="0"/>
              <a:t>February. 22, 2010</a:t>
            </a:r>
          </a:p>
          <a:p>
            <a:r>
              <a:rPr lang="en-US" altLang="ja-JP" b="1" dirty="0" smtClean="0"/>
              <a:t>(Monday)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mtClean="0"/>
              <a:t>日本語</a:t>
            </a:r>
            <a:r>
              <a:rPr lang="ja-JP" altLang="en-US"/>
              <a:t/>
            </a:r>
            <a:br>
              <a:rPr lang="ja-JP" altLang="en-US"/>
            </a:br>
            <a:r>
              <a:rPr lang="en-US" altLang="ja-JP" dirty="0" smtClean="0"/>
              <a:t>JPN102</a:t>
            </a:r>
            <a:endParaRPr lang="en-US" altLang="ja-JP" dirty="0"/>
          </a:p>
        </p:txBody>
      </p:sp>
      <p:sp>
        <p:nvSpPr>
          <p:cNvPr id="4" name="TextBox 3"/>
          <p:cNvSpPr txBox="1"/>
          <p:nvPr/>
        </p:nvSpPr>
        <p:spPr>
          <a:xfrm>
            <a:off x="8523111" y="5037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600" dirty="0" smtClean="0"/>
              <a:t>P184 </a:t>
            </a:r>
            <a:r>
              <a:rPr lang="ja-JP" altLang="en-US" sz="3600" smtClean="0"/>
              <a:t>気温（きおん）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100" dirty="0" smtClean="0"/>
              <a:t>Air temperature </a:t>
            </a:r>
            <a:endParaRPr lang="en-US" sz="31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1731" y="1811101"/>
            <a:ext cx="6612326" cy="291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8142" y="4722125"/>
            <a:ext cx="2171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 flipV="1">
            <a:off x="4326340" y="2020888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2726140" y="4154488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424765" y="2105026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N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562990" y="1563688"/>
            <a:ext cx="1723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2400" b="1">
                <a:latin typeface="DFPKyoKaSho-W4" pitchFamily="18" charset="-128"/>
                <a:ea typeface="DFPKyoKaSho-W4" pitchFamily="18" charset="-128"/>
              </a:rPr>
              <a:t>北（きた）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409102" y="6396335"/>
            <a:ext cx="2031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 b="1">
                <a:latin typeface="DFPKyoKaSho-W4" pitchFamily="18" charset="-128"/>
                <a:ea typeface="DFPKyoKaSho-W4" pitchFamily="18" charset="-128"/>
              </a:rPr>
              <a:t>南（みなみ）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982441" y="3889376"/>
            <a:ext cx="2031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2400" b="1">
                <a:latin typeface="DFPKyoKaSho-W4" pitchFamily="18" charset="-128"/>
                <a:ea typeface="DFPKyoKaSho-W4" pitchFamily="18" charset="-128"/>
              </a:rPr>
              <a:t>東（ひがし）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176740" y="3860801"/>
            <a:ext cx="1723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 b="1">
                <a:latin typeface="DFPKyoKaSho-W4" pitchFamily="18" charset="-128"/>
                <a:ea typeface="DFPKyoKaSho-W4" pitchFamily="18" charset="-128"/>
              </a:rPr>
              <a:t>西（にし）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600" dirty="0" smtClean="0"/>
              <a:t>P185 </a:t>
            </a:r>
            <a:r>
              <a:rPr lang="ja-JP" altLang="en-US" sz="3600" smtClean="0"/>
              <a:t>方角（ほうがく）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100" dirty="0" smtClean="0"/>
              <a:t>Compass directions </a:t>
            </a:r>
            <a:endParaRPr lang="en-US" sz="3100" dirty="0"/>
          </a:p>
        </p:txBody>
      </p:sp>
      <p:sp>
        <p:nvSpPr>
          <p:cNvPr id="10" name="TextBox 9"/>
          <p:cNvSpPr txBox="1"/>
          <p:nvPr/>
        </p:nvSpPr>
        <p:spPr>
          <a:xfrm>
            <a:off x="3203220" y="3889376"/>
            <a:ext cx="244308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東西南北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199" grpId="0"/>
      <p:bldP spid="8200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 flipV="1">
            <a:off x="4156868" y="19812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2556668" y="41148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255293" y="2065338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N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589336" y="1447800"/>
            <a:ext cx="1723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2400" b="1">
                <a:latin typeface="DFPKyoKaSho-W4" pitchFamily="18" charset="-128"/>
                <a:ea typeface="DFPKyoKaSho-W4" pitchFamily="18" charset="-128"/>
              </a:rPr>
              <a:t>北（きた）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623468" y="6400800"/>
            <a:ext cx="2031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2400" b="1">
                <a:latin typeface="DFPKyoKaSho-W4" pitchFamily="18" charset="-128"/>
                <a:ea typeface="DFPKyoKaSho-W4" pitchFamily="18" charset="-128"/>
              </a:rPr>
              <a:t>南（みなみ）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015831" y="3849688"/>
            <a:ext cx="2031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2400" b="1">
                <a:latin typeface="DFPKyoKaSho-W4" pitchFamily="18" charset="-128"/>
                <a:ea typeface="DFPKyoKaSho-W4" pitchFamily="18" charset="-128"/>
              </a:rPr>
              <a:t>東（ひがし）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007268" y="3821113"/>
            <a:ext cx="1723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2400" b="1">
                <a:latin typeface="DFPKyoKaSho-W4" pitchFamily="18" charset="-128"/>
                <a:ea typeface="DFPKyoKaSho-W4" pitchFamily="18" charset="-128"/>
              </a:rPr>
              <a:t>西（にし）</a:t>
            </a: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V="1">
            <a:off x="2709068" y="2895600"/>
            <a:ext cx="28194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3013868" y="2895600"/>
            <a:ext cx="251460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5405179" y="2408238"/>
            <a:ext cx="2646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2400" b="1">
                <a:latin typeface="DFPKyoKaSho-W4" pitchFamily="18" charset="-128"/>
                <a:ea typeface="DFPKyoKaSho-W4" pitchFamily="18" charset="-128"/>
              </a:rPr>
              <a:t>北東（ほくとう）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5432960" y="5437188"/>
            <a:ext cx="26468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2400" b="1">
                <a:latin typeface="DFPKyoKaSho-W4" pitchFamily="18" charset="-128"/>
                <a:ea typeface="DFPKyoKaSho-W4" pitchFamily="18" charset="-128"/>
              </a:rPr>
              <a:t>南東（なんとう）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1205448" y="2335213"/>
            <a:ext cx="2646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2400" b="1">
                <a:latin typeface="DFPKyoKaSho-W4" pitchFamily="18" charset="-128"/>
                <a:ea typeface="DFPKyoKaSho-W4" pitchFamily="18" charset="-128"/>
              </a:rPr>
              <a:t>北西（ほくせい）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838736" y="5410200"/>
            <a:ext cx="2646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2400" b="1">
                <a:latin typeface="DFPKyoKaSho-W4" pitchFamily="18" charset="-128"/>
                <a:ea typeface="DFPKyoKaSho-W4" pitchFamily="18" charset="-128"/>
              </a:rPr>
              <a:t>南西（なんせい）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600" dirty="0" smtClean="0"/>
              <a:t>P185 </a:t>
            </a:r>
            <a:r>
              <a:rPr lang="ja-JP" altLang="en-US" sz="3600" smtClean="0"/>
              <a:t>方角（ほうがく）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100" dirty="0" smtClean="0"/>
              <a:t>Compass directions </a:t>
            </a: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animBg="1"/>
      <p:bldP spid="10250" grpId="0" animBg="1"/>
      <p:bldP spid="10251" grpId="0"/>
      <p:bldP spid="10252" grpId="0"/>
      <p:bldP spid="10253" grpId="0"/>
      <p:bldP spid="102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P186 Activity 10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1249" y="1417639"/>
            <a:ext cx="4915592" cy="521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ぶんぽう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Review (a resultant state)</a:t>
            </a:r>
          </a:p>
          <a:p>
            <a:pPr>
              <a:spcBef>
                <a:spcPts val="0"/>
              </a:spcBef>
              <a:buNone/>
            </a:pPr>
            <a:r>
              <a:rPr lang="en-US" altLang="ja-JP" dirty="0" smtClean="0"/>
              <a:t>	</a:t>
            </a:r>
            <a:r>
              <a:rPr lang="en-US" altLang="ja-JP" sz="2000" dirty="0" smtClean="0"/>
              <a:t>If the verb indicates an instantaneous change of state or transfer (</a:t>
            </a:r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行く、けっこんする、きる</a:t>
            </a:r>
            <a:r>
              <a:rPr lang="en-US" altLang="ja-JP" sz="2000" dirty="0" smtClean="0"/>
              <a:t>), this </a:t>
            </a:r>
            <a:r>
              <a:rPr lang="ja-JP" altLang="en-US" sz="2000" smtClean="0"/>
              <a:t>ている </a:t>
            </a:r>
            <a:r>
              <a:rPr lang="en-US" altLang="ja-JP" sz="2000" dirty="0" smtClean="0"/>
              <a:t>form expresses a resultant state.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ぶんぽう</a:t>
            </a:r>
            <a:r>
              <a:rPr lang="ja-JP" altLang="en-US" sz="3200" smtClean="0"/>
              <a:t>１</a:t>
            </a:r>
            <a:r>
              <a:rPr lang="en-US" altLang="ja-JP" sz="3200" dirty="0" smtClean="0"/>
              <a:t>:Expressing ongoing and repeated actions using the </a:t>
            </a:r>
            <a:r>
              <a:rPr lang="ja-JP" altLang="en-US" sz="3200" smtClean="0"/>
              <a:t>て</a:t>
            </a:r>
            <a:r>
              <a:rPr lang="en-US" altLang="ja-JP" sz="3200" dirty="0" smtClean="0"/>
              <a:t>-form of verbs + </a:t>
            </a:r>
            <a:r>
              <a:rPr lang="ja-JP" altLang="en-US" sz="3200" smtClean="0"/>
              <a:t>ている</a:t>
            </a:r>
            <a:endParaRPr lang="ja-JP" altLang="en-US" sz="3200" dirty="0"/>
          </a:p>
        </p:txBody>
      </p:sp>
      <p:pic>
        <p:nvPicPr>
          <p:cNvPr id="7" name="Picture 4" descr="L07_Page_07"/>
          <p:cNvPicPr>
            <a:picLocks noChangeAspect="1" noChangeArrowheads="1"/>
          </p:cNvPicPr>
          <p:nvPr/>
        </p:nvPicPr>
        <p:blipFill>
          <a:blip r:embed="rId2"/>
          <a:srcRect l="20085" t="11725" r="19402" b="12691"/>
          <a:stretch>
            <a:fillRect/>
          </a:stretch>
        </p:blipFill>
        <p:spPr bwMode="auto">
          <a:xfrm>
            <a:off x="197893" y="3324446"/>
            <a:ext cx="3173105" cy="28017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630306" y="3951485"/>
            <a:ext cx="5315802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弟はぼうしをかぶっ</a:t>
            </a:r>
            <a:r>
              <a:rPr lang="ja-JP" altLang="en-US" sz="2800" b="1" u="sng" smtClean="0">
                <a:latin typeface="DFPKyoKaSho-W4" pitchFamily="18" charset="-128"/>
                <a:ea typeface="DFPKyoKaSho-W4" pitchFamily="18" charset="-128"/>
              </a:rPr>
              <a:t>ています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姉はけっこんし</a:t>
            </a:r>
            <a:r>
              <a:rPr lang="ja-JP" altLang="en-US" sz="2800" b="1" u="sng" smtClean="0">
                <a:latin typeface="DFPKyoKaSho-W4" pitchFamily="18" charset="-128"/>
                <a:ea typeface="DFPKyoKaSho-W4" pitchFamily="18" charset="-128"/>
              </a:rPr>
              <a:t>ていません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ねこはちょっとふとっ</a:t>
            </a:r>
            <a:r>
              <a:rPr lang="ja-JP" altLang="en-US" sz="2800" b="1" u="sng" smtClean="0">
                <a:latin typeface="DFPKyoKaSho-W4" pitchFamily="18" charset="-128"/>
                <a:ea typeface="DFPKyoKaSho-W4" pitchFamily="18" charset="-128"/>
              </a:rPr>
              <a:t>ています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On going action</a:t>
            </a:r>
          </a:p>
          <a:p>
            <a:pPr marL="514350" indent="-514350">
              <a:buNone/>
            </a:pPr>
            <a:r>
              <a:rPr lang="en-US" altLang="ja-JP" sz="2000" dirty="0" smtClean="0"/>
              <a:t>	If the verb is an action verb (</a:t>
            </a:r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食べる、話す、見る</a:t>
            </a:r>
            <a:r>
              <a:rPr lang="en-US" altLang="ja-JP" sz="2000" dirty="0" smtClean="0"/>
              <a:t>), this </a:t>
            </a:r>
            <a:r>
              <a:rPr lang="ja-JP" altLang="en-US" sz="2000" smtClean="0"/>
              <a:t>ている </a:t>
            </a:r>
            <a:r>
              <a:rPr lang="en-US" altLang="ja-JP" sz="2000" dirty="0" smtClean="0"/>
              <a:t>form expresses an ongoing action.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ぶんぽう</a:t>
            </a:r>
            <a:r>
              <a:rPr lang="ja-JP" altLang="en-US" sz="3200" smtClean="0"/>
              <a:t>１</a:t>
            </a:r>
            <a:r>
              <a:rPr lang="en-US" altLang="ja-JP" sz="3200" dirty="0" smtClean="0"/>
              <a:t>:Expressing ongoing and repeated actions using the </a:t>
            </a:r>
            <a:r>
              <a:rPr lang="ja-JP" altLang="en-US" sz="3200" smtClean="0"/>
              <a:t>て</a:t>
            </a:r>
            <a:r>
              <a:rPr lang="en-US" altLang="ja-JP" sz="3200" dirty="0" smtClean="0"/>
              <a:t>-form of verbs + </a:t>
            </a:r>
            <a:r>
              <a:rPr lang="ja-JP" altLang="en-US" sz="3200" smtClean="0"/>
              <a:t>ている</a:t>
            </a:r>
            <a:endParaRPr lang="ja-JP" alt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145549"/>
            <a:ext cx="85725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3"/>
          <a:srcRect l="26553" t="19318" r="25533" b="20721"/>
          <a:stretch>
            <a:fillRect/>
          </a:stretch>
        </p:blipFill>
        <p:spPr bwMode="auto">
          <a:xfrm>
            <a:off x="571500" y="1643063"/>
            <a:ext cx="2438400" cy="2216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987" name="Picture 5"/>
          <p:cNvPicPr>
            <a:picLocks noChangeAspect="1" noChangeArrowheads="1"/>
          </p:cNvPicPr>
          <p:nvPr/>
        </p:nvPicPr>
        <p:blipFill>
          <a:blip r:embed="rId4"/>
          <a:srcRect l="19148" t="10387" r="21320" b="16196"/>
          <a:stretch>
            <a:fillRect/>
          </a:stretch>
        </p:blipFill>
        <p:spPr bwMode="auto">
          <a:xfrm>
            <a:off x="3214688" y="1643062"/>
            <a:ext cx="2504110" cy="223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988" name="Picture 6"/>
          <p:cNvPicPr>
            <a:picLocks noChangeAspect="1" noChangeArrowheads="1"/>
          </p:cNvPicPr>
          <p:nvPr/>
        </p:nvPicPr>
        <p:blipFill>
          <a:blip r:embed="rId5"/>
          <a:srcRect l="21320" t="24997" r="27702" b="10387"/>
          <a:stretch>
            <a:fillRect/>
          </a:stretch>
        </p:blipFill>
        <p:spPr bwMode="auto">
          <a:xfrm>
            <a:off x="6043613" y="1620838"/>
            <a:ext cx="2435225" cy="223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989" name="Picture 7"/>
          <p:cNvPicPr>
            <a:picLocks noChangeAspect="1" noChangeArrowheads="1"/>
          </p:cNvPicPr>
          <p:nvPr/>
        </p:nvPicPr>
        <p:blipFill>
          <a:blip r:embed="rId6"/>
          <a:srcRect l="11745" t="14787" r="32936" b="10387"/>
          <a:stretch>
            <a:fillRect/>
          </a:stretch>
        </p:blipFill>
        <p:spPr bwMode="auto">
          <a:xfrm>
            <a:off x="571500" y="4071938"/>
            <a:ext cx="2226292" cy="2184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990" name="Picture 8"/>
          <p:cNvPicPr>
            <a:picLocks noChangeAspect="1" noChangeArrowheads="1"/>
          </p:cNvPicPr>
          <p:nvPr/>
        </p:nvPicPr>
        <p:blipFill>
          <a:blip r:embed="rId7"/>
          <a:srcRect l="9575" t="39784" r="37277" b="4578"/>
          <a:stretch>
            <a:fillRect/>
          </a:stretch>
        </p:blipFill>
        <p:spPr bwMode="auto">
          <a:xfrm>
            <a:off x="3071813" y="4071938"/>
            <a:ext cx="2971800" cy="2255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991" name="Picture 9"/>
          <p:cNvPicPr>
            <a:picLocks noChangeAspect="1" noChangeArrowheads="1"/>
          </p:cNvPicPr>
          <p:nvPr/>
        </p:nvPicPr>
        <p:blipFill>
          <a:blip r:embed="rId8"/>
          <a:srcRect l="43660" t="29399" r="7404" b="4578"/>
          <a:stretch>
            <a:fillRect/>
          </a:stretch>
        </p:blipFill>
        <p:spPr bwMode="auto">
          <a:xfrm>
            <a:off x="6215063" y="4071938"/>
            <a:ext cx="2362200" cy="231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ぶんぽう</a:t>
            </a:r>
            <a:r>
              <a:rPr lang="ja-JP" altLang="en-US" sz="3200" smtClean="0"/>
              <a:t>１</a:t>
            </a:r>
            <a:r>
              <a:rPr lang="en-US" altLang="ja-JP" sz="3200" dirty="0" smtClean="0"/>
              <a:t>:Expressing ongoing and repeated actions using the </a:t>
            </a:r>
            <a:r>
              <a:rPr lang="ja-JP" altLang="en-US" sz="3200" smtClean="0"/>
              <a:t>て</a:t>
            </a:r>
            <a:r>
              <a:rPr lang="en-US" altLang="ja-JP" sz="3200" dirty="0" smtClean="0"/>
              <a:t>-form of verbs + </a:t>
            </a:r>
            <a:r>
              <a:rPr lang="ja-JP" altLang="en-US" sz="3200" smtClean="0"/>
              <a:t>ている</a:t>
            </a:r>
            <a:endParaRPr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On going action</a:t>
            </a:r>
          </a:p>
          <a:p>
            <a:pPr marL="514350" indent="-514350">
              <a:buNone/>
            </a:pPr>
            <a:r>
              <a:rPr lang="en-US" altLang="ja-JP" sz="2000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ぶんぽう</a:t>
            </a:r>
            <a:r>
              <a:rPr lang="ja-JP" altLang="en-US" sz="3200" smtClean="0"/>
              <a:t>１</a:t>
            </a:r>
            <a:r>
              <a:rPr lang="en-US" altLang="ja-JP" sz="3200" dirty="0" smtClean="0"/>
              <a:t>:Expressing ongoing and repeated actions using the </a:t>
            </a:r>
            <a:r>
              <a:rPr lang="ja-JP" altLang="en-US" sz="3200" smtClean="0"/>
              <a:t>て</a:t>
            </a:r>
            <a:r>
              <a:rPr lang="en-US" altLang="ja-JP" sz="3200" dirty="0" smtClean="0"/>
              <a:t>-form of verbs + </a:t>
            </a:r>
            <a:r>
              <a:rPr lang="ja-JP" altLang="en-US" sz="3200" smtClean="0"/>
              <a:t>ている</a:t>
            </a:r>
            <a:endParaRPr lang="ja-JP" alt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15654"/>
            <a:ext cx="8400197" cy="25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P194 Activity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80405"/>
            <a:ext cx="8311487" cy="346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２月２２日月曜日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5615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たんご</a:t>
            </a:r>
            <a:endParaRPr lang="en-US" altLang="ja-JP" dirty="0" smtClean="0"/>
          </a:p>
          <a:p>
            <a:r>
              <a:rPr lang="ja-JP" altLang="en-US" dirty="0" smtClean="0"/>
              <a:t>ぶんぽ</a:t>
            </a:r>
            <a:r>
              <a:rPr lang="ja-JP" altLang="en-US" smtClean="0"/>
              <a:t>う１（～ている）</a:t>
            </a:r>
            <a:endParaRPr lang="en-US" altLang="ja-JP" dirty="0" smtClean="0"/>
          </a:p>
          <a:p>
            <a:r>
              <a:rPr lang="ja-JP" altLang="en-US" smtClean="0"/>
              <a:t>にほんのぶんか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B. Repeated action</a:t>
            </a:r>
          </a:p>
          <a:p>
            <a:pPr marL="514350" indent="-514350">
              <a:buNone/>
            </a:pPr>
            <a:r>
              <a:rPr lang="en-US" altLang="ja-JP" sz="2000" dirty="0" smtClean="0"/>
              <a:t>	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ぶんぽう</a:t>
            </a:r>
            <a:r>
              <a:rPr lang="ja-JP" altLang="en-US" sz="3200" smtClean="0"/>
              <a:t>１</a:t>
            </a:r>
            <a:r>
              <a:rPr lang="en-US" altLang="ja-JP" sz="3200" dirty="0" smtClean="0"/>
              <a:t>:Expressing ongoing and repeated actions using the </a:t>
            </a:r>
            <a:r>
              <a:rPr lang="ja-JP" altLang="en-US" sz="3200" smtClean="0"/>
              <a:t>て</a:t>
            </a:r>
            <a:r>
              <a:rPr lang="en-US" altLang="ja-JP" sz="3200" dirty="0" smtClean="0"/>
              <a:t>-form of verbs + </a:t>
            </a:r>
            <a:r>
              <a:rPr lang="ja-JP" altLang="en-US" sz="3200" smtClean="0"/>
              <a:t>ている</a:t>
            </a:r>
            <a:endParaRPr lang="ja-JP" altLang="en-US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11413"/>
            <a:ext cx="8686800" cy="321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3766687"/>
            <a:ext cx="8686801" cy="2589663"/>
          </a:xfrm>
        </p:spPr>
        <p:txBody>
          <a:bodyPr>
            <a:normAutofit lnSpcReduction="10000"/>
          </a:bodyPr>
          <a:lstStyle/>
          <a:p>
            <a:r>
              <a:rPr lang="ja-JP" altLang="en-US" sz="3000" b="1" smtClean="0">
                <a:latin typeface="DFPKyoKaSho-W4" pitchFamily="18" charset="-128"/>
                <a:ea typeface="DFPKyoKaSho-W4" pitchFamily="18" charset="-128"/>
              </a:rPr>
              <a:t>毎あさ、七時ごろオフィスに来ています。</a:t>
            </a:r>
            <a:endParaRPr lang="en-US" altLang="ja-JP" sz="30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3000" b="1" smtClean="0">
                <a:latin typeface="DFPKyoKaSho-W4" pitchFamily="18" charset="-128"/>
                <a:ea typeface="DFPKyoKaSho-W4" pitchFamily="18" charset="-128"/>
              </a:rPr>
              <a:t>７時半ごろプールにおよぎに行っています。</a:t>
            </a:r>
            <a:endParaRPr lang="en-US" altLang="ja-JP" sz="30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3000" b="1" smtClean="0">
                <a:latin typeface="DFPKyoKaSho-W4" pitchFamily="18" charset="-128"/>
                <a:ea typeface="DFPKyoKaSho-W4" pitchFamily="18" charset="-128"/>
              </a:rPr>
              <a:t>いつもランゲージテーブルでやさいをたくさん　食べています。</a:t>
            </a:r>
            <a:endParaRPr lang="en-US" altLang="ja-JP" sz="30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3000" b="1" smtClean="0">
                <a:latin typeface="DFPKyoKaSho-W4" pitchFamily="18" charset="-128"/>
                <a:ea typeface="DFPKyoKaSho-W4" pitchFamily="18" charset="-128"/>
              </a:rPr>
              <a:t>毎日、７時半ごろ家に帰っています。</a:t>
            </a:r>
            <a:endParaRPr lang="en-US" altLang="ja-JP" sz="3000" b="1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altLang="ja-JP" dirty="0" smtClean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ぶんぽう</a:t>
            </a:r>
            <a:r>
              <a:rPr lang="ja-JP" altLang="en-US" sz="3200" smtClean="0"/>
              <a:t>１</a:t>
            </a:r>
            <a:r>
              <a:rPr lang="en-US" altLang="ja-JP" sz="3200" dirty="0" smtClean="0"/>
              <a:t>:Expressing ongoing and repeated actions using the </a:t>
            </a:r>
            <a:r>
              <a:rPr lang="ja-JP" altLang="en-US" sz="3200" smtClean="0"/>
              <a:t>て</a:t>
            </a:r>
            <a:r>
              <a:rPr lang="en-US" altLang="ja-JP" sz="3200" dirty="0" smtClean="0"/>
              <a:t>-form of verbs + </a:t>
            </a:r>
            <a:r>
              <a:rPr lang="ja-JP" altLang="en-US" sz="3200" smtClean="0"/>
              <a:t>ている</a:t>
            </a:r>
            <a:endParaRPr lang="ja-JP" altLang="en-US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6769" y="1663415"/>
            <a:ext cx="1925851" cy="192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07725" y="2318939"/>
            <a:ext cx="403973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まきの先生のせいかつ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23128" y="3766687"/>
            <a:ext cx="2388359" cy="4641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923128" y="4297680"/>
            <a:ext cx="2388359" cy="4641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16674" y="5213445"/>
            <a:ext cx="2577153" cy="4641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56161" y="5677564"/>
            <a:ext cx="2604448" cy="4641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P190 </a:t>
            </a:r>
            <a:r>
              <a:rPr lang="ja-JP" altLang="en-US" smtClean="0"/>
              <a:t>日本のぶんか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930077"/>
            <a:ext cx="3469517" cy="2000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1861" y="1914077"/>
            <a:ext cx="4554939" cy="444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P190-191 </a:t>
            </a:r>
            <a:r>
              <a:rPr lang="ja-JP" altLang="en-US" smtClean="0"/>
              <a:t>日本のぶんか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7664" y="1677041"/>
            <a:ext cx="3125339" cy="3125339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00752" y="4981433"/>
            <a:ext cx="7786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台風（たいふう）は、何月によく日本に来ますか。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アメリカで台風のなまえは人のなまえですすが、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457200" indent="-457200"/>
            <a:r>
              <a:rPr lang="en-US" altLang="ja-JP" sz="2400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日本ではどうですか。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P190-191 </a:t>
            </a:r>
            <a:r>
              <a:rPr lang="ja-JP" altLang="en-US" smtClean="0"/>
              <a:t>日本のぶんか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2292" name="Picture 4" descr="C:\Users\tokumasu\Desktop\am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0474" y="1596789"/>
            <a:ext cx="2925358" cy="292535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00752" y="4981433"/>
            <a:ext cx="7786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梅雨（つゆ）は、どんなきせつですか。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梅雨（つゆ）は、何月ですか。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日本で梅雨（つゆ）がないところはどこですか。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955" y="274638"/>
            <a:ext cx="8652681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200" smtClean="0"/>
              <a:t>とうきょうでは何月に雨（あめ）たくさんふりますか。どうしてですか。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0663" name="Picture 7" descr="C:\Users\tokumasu\Desktop\____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524" y="1449368"/>
            <a:ext cx="6064938" cy="53229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46462" y="6464548"/>
            <a:ext cx="2442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(http://web-japan.org/)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200" smtClean="0"/>
              <a:t>尾鷲（おわせ）と那覇（なは）、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smtClean="0"/>
              <a:t>どちらの方が気温が高いですか。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9635" name="Picture 3" descr="C:\Users\tokumasu\Desktop\____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81411"/>
            <a:ext cx="6965084" cy="509743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4268" y="1581411"/>
            <a:ext cx="2212236" cy="1924646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412480" y="3373306"/>
            <a:ext cx="4572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46462" y="6464548"/>
            <a:ext cx="2442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(http://web-japan.org/)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200" smtClean="0"/>
              <a:t>九州（きゅうしゅう）では、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smtClean="0"/>
              <a:t>いつごろさくらがさきますか。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1686" name="Picture 6" descr="C:\Users\tokumasu\Desktop\____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7134" y="1417638"/>
            <a:ext cx="6298442" cy="506719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46462" y="6464548"/>
            <a:ext cx="2442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(http://web-japan.org/)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さくら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310" y="1686138"/>
            <a:ext cx="3190734" cy="239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1087" y="4229217"/>
            <a:ext cx="3344556" cy="250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311" y="4224058"/>
            <a:ext cx="3190734" cy="231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1087" y="1494429"/>
            <a:ext cx="3446345" cy="258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7773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z="4000" smtClean="0"/>
              <a:t>第十一課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smtClean="0"/>
              <a:t>きせつと天気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2700" dirty="0" smtClean="0"/>
              <a:t>My family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2" descr="la_11_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4059" y="2238233"/>
            <a:ext cx="5153412" cy="4483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たんご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93056"/>
            <a:ext cx="7772400" cy="776288"/>
          </a:xfrm>
        </p:spPr>
        <p:txBody>
          <a:bodyPr/>
          <a:lstStyle/>
          <a:p>
            <a:r>
              <a:rPr lang="ja-JP" altLang="en-US" b="1">
                <a:latin typeface="DFPKyoKaSho-W4" pitchFamily="18" charset="-128"/>
                <a:ea typeface="DFPKyoKaSho-W4" pitchFamily="18" charset="-128"/>
              </a:rPr>
              <a:t>どの　季節が　一番好きですか。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1000" y="3276600"/>
            <a:ext cx="1803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9800" y="3276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40000" y="3276600"/>
            <a:ext cx="20574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2600" y="3200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600" dirty="0" smtClean="0"/>
              <a:t>P183 </a:t>
            </a:r>
            <a:r>
              <a:rPr lang="ja-JP" altLang="en-US" sz="3600" smtClean="0"/>
              <a:t>季節（きせつ）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100" dirty="0" smtClean="0"/>
              <a:t>Seasons</a:t>
            </a:r>
            <a:endParaRPr lang="en-US" sz="3100" dirty="0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330200" y="5486400"/>
            <a:ext cx="1757907" cy="4616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春（はる）</a:t>
            </a:r>
            <a:endParaRPr lang="ja-JP" altLang="en-US" sz="2400" b="1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2540000" y="5494635"/>
            <a:ext cx="1757907" cy="4616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夏（なつ）</a:t>
            </a:r>
            <a:endParaRPr lang="ja-JP" altLang="en-US" sz="2400" b="1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4820693" y="5494635"/>
            <a:ext cx="1757907" cy="4616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秋（あき）</a:t>
            </a:r>
            <a:endParaRPr lang="ja-JP" altLang="en-US" sz="2400" b="1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6928893" y="5486400"/>
            <a:ext cx="1757907" cy="4616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冬（ふゆ）</a:t>
            </a:r>
            <a:endParaRPr lang="ja-JP" altLang="en-US" sz="2400" b="1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19" grpId="0" animBg="1"/>
      <p:bldP spid="20" grpId="0" animBg="1"/>
      <p:bldP spid="21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600" dirty="0" smtClean="0"/>
              <a:t>P178 </a:t>
            </a:r>
            <a:r>
              <a:rPr lang="ja-JP" altLang="en-US" sz="3600" smtClean="0"/>
              <a:t>天気予報（てんきよほう）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100" dirty="0" smtClean="0"/>
              <a:t>Weather forecast</a:t>
            </a:r>
            <a:endParaRPr lang="en-US" sz="31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33767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166281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012442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5792788"/>
            <a:ext cx="990600" cy="458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4875212"/>
            <a:ext cx="990600" cy="458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3" name="Group 22"/>
          <p:cNvGrpSpPr/>
          <p:nvPr/>
        </p:nvGrpSpPr>
        <p:grpSpPr>
          <a:xfrm>
            <a:off x="4623509" y="1724379"/>
            <a:ext cx="4063291" cy="2437975"/>
            <a:chOff x="4623509" y="1724379"/>
            <a:chExt cx="4063291" cy="2437975"/>
          </a:xfrm>
        </p:grpSpPr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623509" y="1724379"/>
              <a:ext cx="4063291" cy="24379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4663440" y="1752800"/>
              <a:ext cx="2469107" cy="4657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788994" y="1524000"/>
            <a:ext cx="223823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晴れ（はれ）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88994" y="2333767"/>
            <a:ext cx="223823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くもり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88994" y="3166281"/>
            <a:ext cx="223823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雨（あめ）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88994" y="4012442"/>
            <a:ext cx="223823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雪（ゆき）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88992" y="4875212"/>
            <a:ext cx="543067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晴れ</a:t>
            </a:r>
            <a:r>
              <a:rPr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のち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くもり（はれ</a:t>
            </a:r>
            <a:r>
              <a:rPr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のち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くもり）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88993" y="5792788"/>
            <a:ext cx="5430671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晴れ</a:t>
            </a:r>
            <a:r>
              <a:rPr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時々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雨（はれ</a:t>
            </a:r>
            <a:r>
              <a:rPr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ときどき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あめ）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0494-2D3A-4EA0-9AB3-F0E870B9AE05}" type="slidenum">
              <a:rPr lang="en-US" altLang="ja-JP"/>
              <a:pPr/>
              <a:t>7</a:t>
            </a:fld>
            <a:endParaRPr lang="en-US" altLang="ja-JP"/>
          </a:p>
        </p:txBody>
      </p:sp>
      <p:pic>
        <p:nvPicPr>
          <p:cNvPr id="22530" name="Picture 2" descr="ch11-voc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3388" y="1520429"/>
            <a:ext cx="6920552" cy="4835921"/>
          </a:xfrm>
          <a:prstGeom prst="rect">
            <a:avLst/>
          </a:prstGeom>
          <a:noFill/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600" dirty="0" smtClean="0"/>
              <a:t>P180 </a:t>
            </a:r>
            <a:r>
              <a:rPr lang="ja-JP" altLang="en-US" sz="3600" smtClean="0"/>
              <a:t>天気（てんき）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100" dirty="0" smtClean="0"/>
              <a:t>Weather </a:t>
            </a:r>
            <a:endParaRPr lang="en-US" sz="3100" dirty="0"/>
          </a:p>
        </p:txBody>
      </p:sp>
      <p:sp>
        <p:nvSpPr>
          <p:cNvPr id="14" name="TextBox 13"/>
          <p:cNvSpPr txBox="1"/>
          <p:nvPr/>
        </p:nvSpPr>
        <p:spPr>
          <a:xfrm>
            <a:off x="3317543" y="6356350"/>
            <a:ext cx="223823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あたたかい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3200" y="4981433"/>
            <a:ext cx="223823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あつい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45707" y="1520429"/>
            <a:ext cx="223823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すずしい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854" y="1524000"/>
            <a:ext cx="223823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さむい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91719" cy="5121275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むしあつい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</a:t>
            </a: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てんきがいい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</a:t>
            </a: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てんきがわるい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あめがふる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ゆきがふる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かぜがふく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かぜがつよい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かぜがよわい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くもがおおい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たいふうがくる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600" dirty="0" smtClean="0"/>
              <a:t>P180 </a:t>
            </a:r>
            <a:r>
              <a:rPr lang="ja-JP" altLang="en-US" sz="3600" smtClean="0"/>
              <a:t>天気（てんき）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100" dirty="0" smtClean="0"/>
              <a:t>Weather </a:t>
            </a:r>
            <a:endParaRPr lang="en-US" sz="3100" dirty="0"/>
          </a:p>
        </p:txBody>
      </p:sp>
      <p:pic>
        <p:nvPicPr>
          <p:cNvPr id="2051" name="Picture 3" descr="C:\Users\tokumasu\Desktop\la_11_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6821" y="1978926"/>
            <a:ext cx="2189138" cy="164460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053" name="Picture 5" descr="C:\Users\tokumasu\Desktop\la_11_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6822" y="3942190"/>
            <a:ext cx="2189138" cy="176862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054" name="Picture 6" descr="C:\Users\tokumasu\Desktop\la_11_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6015" y="1971586"/>
            <a:ext cx="2324370" cy="165194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056" name="Picture 8" descr="C:\Users\tokumasu\Desktop\la_11_5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96014" y="3942190"/>
            <a:ext cx="2324370" cy="176862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600" dirty="0" smtClean="0"/>
              <a:t>P184 </a:t>
            </a:r>
            <a:r>
              <a:rPr lang="ja-JP" altLang="en-US" sz="3600" smtClean="0"/>
              <a:t>気温（きおん）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100" dirty="0" smtClean="0"/>
              <a:t>Air temperature </a:t>
            </a:r>
            <a:endParaRPr lang="en-US" sz="3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54163"/>
            <a:ext cx="4653526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3654" y="2047165"/>
            <a:ext cx="2985608" cy="397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E8A7E7B1C1A04581D2DB75941C2F1E" ma:contentTypeVersion="0" ma:contentTypeDescription="Create a new document." ma:contentTypeScope="" ma:versionID="a3790e8be9bc78e9e33732469f90d87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791A5C1-817C-45D9-9B21-7728C05070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D8DD710-118D-44DD-8CC6-0252022FA4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8E1791-C44E-4B34-9B57-A88C4A671A85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4119</TotalTime>
  <Words>801</Words>
  <Application>Microsoft Office PowerPoint</Application>
  <PresentationFormat>On-screen Show (4:3)</PresentationFormat>
  <Paragraphs>120</Paragraphs>
  <Slides>28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Equity</vt:lpstr>
      <vt:lpstr>日本語 JPN102</vt:lpstr>
      <vt:lpstr>２月２２日月曜日</vt:lpstr>
      <vt:lpstr>第十一課 きせつと天気 My family</vt:lpstr>
      <vt:lpstr>たんご</vt:lpstr>
      <vt:lpstr>P183 季節（きせつ） Seasons</vt:lpstr>
      <vt:lpstr>P178 天気予報（てんきよほう） Weather forecast</vt:lpstr>
      <vt:lpstr>P180 天気（てんき） Weather </vt:lpstr>
      <vt:lpstr>P180 天気（てんき） Weather </vt:lpstr>
      <vt:lpstr>P184 気温（きおん） Air temperature </vt:lpstr>
      <vt:lpstr>P184 気温（きおん） Air temperature </vt:lpstr>
      <vt:lpstr>P185 方角（ほうがく） Compass directions </vt:lpstr>
      <vt:lpstr>P185 方角（ほうがく） Compass directions </vt:lpstr>
      <vt:lpstr>P186 Activity 10</vt:lpstr>
      <vt:lpstr>ぶんぽう</vt:lpstr>
      <vt:lpstr>ぶんぽう１:Expressing ongoing and repeated actions using the て-form of verbs + ている</vt:lpstr>
      <vt:lpstr>ぶんぽう１:Expressing ongoing and repeated actions using the て-form of verbs + ている</vt:lpstr>
      <vt:lpstr>ぶんぽう１:Expressing ongoing and repeated actions using the て-form of verbs + ている</vt:lpstr>
      <vt:lpstr>ぶんぽう１:Expressing ongoing and repeated actions using the て-form of verbs + ている</vt:lpstr>
      <vt:lpstr>P194 Activity 1</vt:lpstr>
      <vt:lpstr>ぶんぽう１:Expressing ongoing and repeated actions using the て-form of verbs + ている</vt:lpstr>
      <vt:lpstr>ぶんぽう１:Expressing ongoing and repeated actions using the て-form of verbs + ている</vt:lpstr>
      <vt:lpstr>P190 日本のぶんか</vt:lpstr>
      <vt:lpstr>P190-191 日本のぶんか</vt:lpstr>
      <vt:lpstr>P190-191 日本のぶんか</vt:lpstr>
      <vt:lpstr>とうきょうでは何月に雨（あめ）たくさんふりますか。どうしてですか。</vt:lpstr>
      <vt:lpstr>尾鷲（おわせ）と那覇（なは）、 どちらの方が気温が高いですか。</vt:lpstr>
      <vt:lpstr>九州（きゅうしゅう）では、 いつごろさくらがさきますか。</vt:lpstr>
      <vt:lpstr>さくら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483</cp:revision>
  <dcterms:created xsi:type="dcterms:W3CDTF">2010-02-10T02:30:24Z</dcterms:created>
  <dcterms:modified xsi:type="dcterms:W3CDTF">2011-09-25T00:19:08Z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0x010100A0E8A7E7B1C1A04581D2DB75941C2F1E</vt:lpwstr>
  </property>
</Properties>
</file>