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84" r:id="rId5"/>
  </p:sldMasterIdLst>
  <p:notesMasterIdLst>
    <p:notesMasterId r:id="rId40"/>
  </p:notesMasterIdLst>
  <p:handoutMasterIdLst>
    <p:handoutMasterId r:id="rId41"/>
  </p:handoutMasterIdLst>
  <p:sldIdLst>
    <p:sldId id="300" r:id="rId6"/>
    <p:sldId id="612" r:id="rId7"/>
    <p:sldId id="477" r:id="rId8"/>
    <p:sldId id="494" r:id="rId9"/>
    <p:sldId id="707" r:id="rId10"/>
    <p:sldId id="708" r:id="rId11"/>
    <p:sldId id="736" r:id="rId12"/>
    <p:sldId id="709" r:id="rId13"/>
    <p:sldId id="737" r:id="rId14"/>
    <p:sldId id="738" r:id="rId15"/>
    <p:sldId id="739" r:id="rId16"/>
    <p:sldId id="710" r:id="rId17"/>
    <p:sldId id="740" r:id="rId18"/>
    <p:sldId id="741" r:id="rId19"/>
    <p:sldId id="712" r:id="rId20"/>
    <p:sldId id="713" r:id="rId21"/>
    <p:sldId id="714" r:id="rId22"/>
    <p:sldId id="731" r:id="rId23"/>
    <p:sldId id="715" r:id="rId24"/>
    <p:sldId id="729" r:id="rId25"/>
    <p:sldId id="716" r:id="rId26"/>
    <p:sldId id="732" r:id="rId27"/>
    <p:sldId id="717" r:id="rId28"/>
    <p:sldId id="733" r:id="rId29"/>
    <p:sldId id="718" r:id="rId30"/>
    <p:sldId id="734" r:id="rId31"/>
    <p:sldId id="720" r:id="rId32"/>
    <p:sldId id="725" r:id="rId33"/>
    <p:sldId id="723" r:id="rId34"/>
    <p:sldId id="726" r:id="rId35"/>
    <p:sldId id="722" r:id="rId36"/>
    <p:sldId id="735" r:id="rId37"/>
    <p:sldId id="727" r:id="rId38"/>
    <p:sldId id="728" r:id="rId39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 autoAdjust="0"/>
    <p:restoredTop sz="82942" autoAdjust="0"/>
  </p:normalViewPr>
  <p:slideViewPr>
    <p:cSldViewPr snapToGrid="0" snapToObjects="1">
      <p:cViewPr varScale="1">
        <p:scale>
          <a:sx n="65" d="100"/>
          <a:sy n="65" d="100"/>
        </p:scale>
        <p:origin x="-67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4" y="5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r">
              <a:defRPr sz="1200"/>
            </a:lvl1pPr>
          </a:lstStyle>
          <a:p>
            <a:fld id="{065CF57D-9219-EE40-885D-22FAB768DC00}" type="datetimeFigureOut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r">
              <a:defRPr sz="1200"/>
            </a:lvl1pPr>
          </a:lstStyle>
          <a:p>
            <a:fld id="{DFF11DC8-25C7-D84D-8CAF-E01A579A53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r">
              <a:defRPr sz="1200"/>
            </a:lvl1pPr>
          </a:lstStyle>
          <a:p>
            <a:fld id="{A4D4D1A3-1AFD-874B-B580-1C5F174CECC2}" type="datetimeFigureOut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9" tIns="48320" rIns="96639" bIns="483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39" tIns="48320" rIns="96639" bIns="483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r">
              <a:defRPr sz="1200"/>
            </a:lvl1pPr>
          </a:lstStyle>
          <a:p>
            <a:fld id="{1E44D442-2351-4443-9842-9C3E56295B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8328CA-A159-48F9-B189-D11492FDB6FD}" type="slidenum">
              <a:rPr lang="en-US" altLang="ja-JP"/>
              <a:pPr/>
              <a:t>27</a:t>
            </a:fld>
            <a:endParaRPr lang="en-US" altLang="ja-JP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8328CA-A159-48F9-B189-D11492FDB6FD}" type="slidenum">
              <a:rPr lang="en-US" altLang="ja-JP"/>
              <a:pPr/>
              <a:t>28</a:t>
            </a:fld>
            <a:endParaRPr lang="en-US" altLang="ja-JP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8328CA-A159-48F9-B189-D11492FDB6FD}" type="slidenum">
              <a:rPr lang="en-US" altLang="ja-JP"/>
              <a:pPr/>
              <a:t>29</a:t>
            </a:fld>
            <a:endParaRPr lang="en-US" altLang="ja-JP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8328CA-A159-48F9-B189-D11492FDB6FD}" type="slidenum">
              <a:rPr lang="en-US" altLang="ja-JP"/>
              <a:pPr/>
              <a:t>30</a:t>
            </a:fld>
            <a:endParaRPr lang="en-US" altLang="ja-JP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4D442-2351-4443-9842-9C3E56295B8A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b="1" dirty="0" smtClean="0"/>
              <a:t>February. 24, 2010</a:t>
            </a:r>
          </a:p>
          <a:p>
            <a:r>
              <a:rPr lang="en-US" altLang="ja-JP" b="1" dirty="0" smtClean="0"/>
              <a:t>(Wednesday)</a:t>
            </a:r>
            <a:endParaRPr lang="en-US" altLang="ja-JP" b="1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smtClean="0"/>
              <a:t>日本語</a:t>
            </a:r>
            <a:r>
              <a:rPr lang="ja-JP" altLang="en-US"/>
              <a:t/>
            </a:r>
            <a:br>
              <a:rPr lang="ja-JP" altLang="en-US"/>
            </a:br>
            <a:r>
              <a:rPr lang="en-US" altLang="ja-JP" dirty="0" smtClean="0"/>
              <a:t>JPN102</a:t>
            </a:r>
            <a:endParaRPr lang="en-US" altLang="ja-JP" dirty="0"/>
          </a:p>
        </p:txBody>
      </p:sp>
      <p:sp>
        <p:nvSpPr>
          <p:cNvPr id="4" name="TextBox 3"/>
          <p:cNvSpPr txBox="1"/>
          <p:nvPr/>
        </p:nvSpPr>
        <p:spPr>
          <a:xfrm>
            <a:off x="8523111" y="5037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Plain past affirmative form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3200" dirty="0" smtClean="0"/>
              <a:t>ぶん</a:t>
            </a:r>
            <a:r>
              <a:rPr lang="ja-JP" altLang="en-US" sz="3200" smtClean="0"/>
              <a:t>ぽう２</a:t>
            </a:r>
            <a:r>
              <a:rPr lang="en-US" altLang="ja-JP" sz="3200" dirty="0" smtClean="0"/>
              <a:t>:Plain past forms and casual speech</a:t>
            </a:r>
            <a:endParaRPr lang="ja-JP" altLang="en-US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070" y="2405146"/>
            <a:ext cx="8789158" cy="256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altLang="ja-JP" sz="2800" dirty="0" smtClean="0"/>
              <a:t>Plain past affirmative form (</a:t>
            </a:r>
            <a:r>
              <a:rPr lang="ja-JP" altLang="en-US" sz="2800" smtClean="0"/>
              <a:t>な</a:t>
            </a:r>
            <a:r>
              <a:rPr lang="en-US" altLang="ja-JP" sz="2800" dirty="0" smtClean="0"/>
              <a:t>adjectives)</a:t>
            </a:r>
            <a:br>
              <a:rPr lang="en-US" altLang="ja-JP" sz="2800" dirty="0" smtClean="0"/>
            </a:br>
            <a:r>
              <a:rPr lang="en-US" altLang="ja-JP" sz="2800" dirty="0" smtClean="0"/>
              <a:t>Adding  </a:t>
            </a:r>
            <a:r>
              <a:rPr lang="ja-JP" altLang="en-US" sz="2800" smtClean="0"/>
              <a:t>った </a:t>
            </a:r>
            <a:r>
              <a:rPr lang="en-US" altLang="ja-JP" sz="2800" dirty="0" smtClean="0"/>
              <a:t>to the plain present affirmative form</a:t>
            </a:r>
            <a:endParaRPr lang="ja-JP" altLang="en-US" sz="2800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734290" y="1853622"/>
          <a:ext cx="7439892" cy="2805240"/>
        </p:xfrm>
        <a:graphic>
          <a:graphicData uri="http://schemas.openxmlformats.org/drawingml/2006/table">
            <a:tbl>
              <a:tblPr/>
              <a:tblGrid>
                <a:gridCol w="2479964"/>
                <a:gridCol w="2479964"/>
                <a:gridCol w="2479964"/>
              </a:tblGrid>
              <a:tr h="6594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-65" charset="0"/>
                          <a:ea typeface="ＭＳ Ｐ明朝" pitchFamily="-65" charset="-128"/>
                        </a:rPr>
                        <a:t>Dictionary form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Schoolbook" pitchFamily="-65" charset="0"/>
                        <a:ea typeface="ＭＳ Ｐ明朝" pitchFamily="-65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-65" charset="0"/>
                          <a:ea typeface="ＭＳ Ｐ明朝" pitchFamily="-65" charset="-128"/>
                        </a:rPr>
                        <a:t>Plain present affirmative form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Schoolbook" pitchFamily="-65" charset="0"/>
                        <a:ea typeface="ＭＳ Ｐ明朝" pitchFamily="-65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-65" charset="0"/>
                          <a:ea typeface="ＭＳ Ｐ明朝" pitchFamily="-65" charset="-128"/>
                        </a:rPr>
                        <a:t>Plain past affirmative from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Schoolbook" pitchFamily="-65" charset="0"/>
                        <a:ea typeface="ＭＳ Ｐ明朝" pitchFamily="-65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2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いや（な）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いやだ</a:t>
                      </a:r>
                      <a:endParaRPr kumimoji="1" lang="ja-JP" altLang="en-US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いやだ</a:t>
                      </a:r>
                      <a:r>
                        <a:rPr kumimoji="1" lang="ja-JP" alt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った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52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じょうず（な）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じょうずだ</a:t>
                      </a:r>
                      <a:endParaRPr kumimoji="1" lang="ja-JP" altLang="en-US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じょうずだ</a:t>
                      </a:r>
                      <a:r>
                        <a:rPr kumimoji="1" lang="ja-JP" alt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った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  <a:tr h="52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しんせつ（な）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しんせつだ</a:t>
                      </a:r>
                      <a:endParaRPr kumimoji="1" lang="ja-JP" altLang="en-US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しんせつだ</a:t>
                      </a:r>
                      <a:r>
                        <a:rPr kumimoji="1" lang="ja-JP" alt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った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52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先生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せんせいだ</a:t>
                      </a:r>
                      <a:endParaRPr kumimoji="1" lang="ja-JP" altLang="en-US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せんせいだ</a:t>
                      </a:r>
                      <a:r>
                        <a:rPr kumimoji="1" lang="ja-JP" alt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った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3200399" y="2770909"/>
            <a:ext cx="2313709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860473" y="2770909"/>
            <a:ext cx="2313709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200399" y="3255818"/>
            <a:ext cx="2313709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860473" y="3255818"/>
            <a:ext cx="2313709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200399" y="3754582"/>
            <a:ext cx="2313709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860473" y="3754582"/>
            <a:ext cx="2313709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200399" y="4326353"/>
            <a:ext cx="2313709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860473" y="4326353"/>
            <a:ext cx="2313709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Plain past negative 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3200" dirty="0" smtClean="0"/>
              <a:t>ぶん</a:t>
            </a:r>
            <a:r>
              <a:rPr lang="ja-JP" altLang="en-US" sz="3200" smtClean="0"/>
              <a:t>ぽう２</a:t>
            </a:r>
            <a:r>
              <a:rPr lang="en-US" altLang="ja-JP" sz="3200" dirty="0" smtClean="0"/>
              <a:t>:Plain past forms and casual speech</a:t>
            </a:r>
            <a:endParaRPr lang="ja-JP" alt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817" y="2232987"/>
            <a:ext cx="6812507" cy="4286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/>
          </a:bodyPr>
          <a:lstStyle/>
          <a:p>
            <a:pPr>
              <a:lnSpc>
                <a:spcPct val="60000"/>
              </a:lnSpc>
              <a:buNone/>
            </a:pPr>
            <a:r>
              <a:rPr lang="en-US" altLang="ja-JP" dirty="0" smtClean="0"/>
              <a:t>	Plain present 		Plain past</a:t>
            </a:r>
          </a:p>
          <a:p>
            <a:pPr>
              <a:lnSpc>
                <a:spcPct val="60000"/>
              </a:lnSpc>
              <a:buNone/>
            </a:pPr>
            <a:r>
              <a:rPr lang="en-US" altLang="ja-JP" dirty="0" smtClean="0"/>
              <a:t>	negative form		negative form</a:t>
            </a: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読ま</a:t>
            </a:r>
            <a:r>
              <a:rPr lang="ja-JP" altLang="en-US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ない</a:t>
            </a:r>
            <a:r>
              <a:rPr lang="en-US" altLang="ja-JP" b="1" dirty="0" smtClean="0">
                <a:latin typeface="DFPKyoKaSho-W4" pitchFamily="18" charset="-128"/>
                <a:ea typeface="DFPKyoKaSho-W4" pitchFamily="18" charset="-128"/>
              </a:rPr>
              <a:t>		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読ま</a:t>
            </a:r>
            <a:r>
              <a:rPr lang="ja-JP" altLang="en-US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なかった</a:t>
            </a:r>
            <a:endParaRPr lang="en-US" altLang="ja-JP" b="1" u="sng" dirty="0" smtClean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聞か</a:t>
            </a:r>
            <a:r>
              <a:rPr lang="ja-JP" altLang="en-US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ない</a:t>
            </a:r>
            <a:r>
              <a:rPr lang="en-US" altLang="ja-JP" b="1" dirty="0" smtClean="0">
                <a:latin typeface="DFPKyoKaSho-W4" pitchFamily="18" charset="-128"/>
                <a:ea typeface="DFPKyoKaSho-W4" pitchFamily="18" charset="-128"/>
              </a:rPr>
              <a:t>		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聞か</a:t>
            </a:r>
            <a:r>
              <a:rPr lang="ja-JP" altLang="en-US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なかった</a:t>
            </a:r>
            <a:endParaRPr lang="en-US" altLang="ja-JP" b="1" u="sng" dirty="0" smtClean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あかるく</a:t>
            </a:r>
            <a:r>
              <a:rPr lang="ja-JP" altLang="en-US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ない</a:t>
            </a:r>
            <a:r>
              <a:rPr lang="en-US" altLang="ja-JP" b="1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あかるく</a:t>
            </a:r>
            <a:r>
              <a:rPr lang="ja-JP" altLang="en-US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なかった</a:t>
            </a:r>
            <a:endParaRPr lang="en-US" altLang="ja-JP" b="1" u="sng" dirty="0" smtClean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たのしく</a:t>
            </a:r>
            <a:r>
              <a:rPr lang="ja-JP" altLang="en-US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ない</a:t>
            </a:r>
            <a:r>
              <a:rPr lang="en-US" altLang="ja-JP" b="1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たのしく</a:t>
            </a:r>
            <a:r>
              <a:rPr lang="ja-JP" altLang="en-US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なかった</a:t>
            </a:r>
            <a:endParaRPr lang="en-US" altLang="ja-JP" b="1" u="sng" dirty="0" smtClean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いやじゃ</a:t>
            </a:r>
            <a:r>
              <a:rPr lang="ja-JP" altLang="en-US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ない</a:t>
            </a:r>
            <a:r>
              <a:rPr lang="en-US" altLang="ja-JP" b="1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いやじゃ</a:t>
            </a:r>
            <a:r>
              <a:rPr lang="ja-JP" altLang="en-US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なかった</a:t>
            </a:r>
            <a:endParaRPr lang="en-US" altLang="ja-JP" b="1" u="sng" dirty="0" smtClean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好きじゃ</a:t>
            </a:r>
            <a:r>
              <a:rPr lang="ja-JP" altLang="en-US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ない</a:t>
            </a:r>
            <a:r>
              <a:rPr lang="en-US" altLang="ja-JP" b="1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好きじゃ</a:t>
            </a:r>
            <a:r>
              <a:rPr lang="ja-JP" altLang="en-US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なかった</a:t>
            </a:r>
            <a:endParaRPr lang="en-US" altLang="ja-JP" b="1" u="sng" dirty="0" smtClean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学生じゃ</a:t>
            </a:r>
            <a:r>
              <a:rPr lang="ja-JP" altLang="en-US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ない</a:t>
            </a:r>
            <a:r>
              <a:rPr lang="en-US" altLang="ja-JP" b="1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学生じゃ</a:t>
            </a:r>
            <a:r>
              <a:rPr lang="ja-JP" altLang="en-US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なかった</a:t>
            </a:r>
            <a:endParaRPr lang="en-US" altLang="ja-JP" b="1" u="sng" dirty="0" smtClean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altLang="ja-JP" sz="2400" dirty="0" smtClean="0"/>
              <a:t>Plain past negative form</a:t>
            </a:r>
            <a:br>
              <a:rPr lang="en-US" altLang="ja-JP" sz="2400" dirty="0" smtClean="0"/>
            </a:br>
            <a:r>
              <a:rPr lang="en-US" altLang="ja-JP" sz="2400" dirty="0" smtClean="0"/>
              <a:t>Replacing the plain present negative ending </a:t>
            </a:r>
            <a:r>
              <a:rPr lang="ja-JP" altLang="en-US" sz="2400" smtClean="0"/>
              <a:t>ない </a:t>
            </a:r>
            <a:r>
              <a:rPr lang="en-US" altLang="ja-JP" sz="2400" dirty="0" smtClean="0"/>
              <a:t>with </a:t>
            </a:r>
            <a:r>
              <a:rPr lang="ja-JP" altLang="en-US" sz="2400" smtClean="0"/>
              <a:t>なかった</a:t>
            </a:r>
            <a:r>
              <a:rPr lang="en-US" altLang="ja-JP" sz="2400" dirty="0" smtClean="0"/>
              <a:t> </a:t>
            </a:r>
            <a:endParaRPr lang="ja-JP" alt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5029199" y="2604654"/>
            <a:ext cx="2313709" cy="3325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29199" y="3089563"/>
            <a:ext cx="2313709" cy="3325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60471" y="3726873"/>
            <a:ext cx="2313709" cy="3325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60471" y="4308764"/>
            <a:ext cx="2313709" cy="3325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60471" y="4876800"/>
            <a:ext cx="2313709" cy="3325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860471" y="5486400"/>
            <a:ext cx="2313709" cy="3325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860471" y="6023841"/>
            <a:ext cx="2313709" cy="3325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3200" dirty="0" smtClean="0"/>
              <a:t>ぶん</a:t>
            </a:r>
            <a:r>
              <a:rPr lang="ja-JP" altLang="en-US" sz="3200" smtClean="0"/>
              <a:t>ぽう２</a:t>
            </a:r>
            <a:r>
              <a:rPr lang="en-US" altLang="ja-JP" sz="3200" dirty="0" smtClean="0"/>
              <a:t>:Plain past forms and casual speech</a:t>
            </a:r>
            <a:endParaRPr lang="ja-JP" alt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8561" y="1438275"/>
            <a:ext cx="615448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2" descr="face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1507130"/>
            <a:ext cx="895350" cy="958850"/>
          </a:xfrm>
          <a:prstGeom prst="rect">
            <a:avLst/>
          </a:prstGeom>
          <a:noFill/>
        </p:spPr>
      </p:pic>
      <p:pic>
        <p:nvPicPr>
          <p:cNvPr id="6" name="Picture 3" descr="face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5254625"/>
            <a:ext cx="895350" cy="1101725"/>
          </a:xfrm>
          <a:prstGeom prst="rect">
            <a:avLst/>
          </a:prstGeom>
          <a:noFill/>
        </p:spPr>
      </p:pic>
      <p:pic>
        <p:nvPicPr>
          <p:cNvPr id="7" name="Picture 4" descr="face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5393293"/>
            <a:ext cx="895350" cy="958850"/>
          </a:xfrm>
          <a:prstGeom prst="rect">
            <a:avLst/>
          </a:prstGeom>
          <a:noFill/>
        </p:spPr>
      </p:pic>
      <p:pic>
        <p:nvPicPr>
          <p:cNvPr id="8" name="Picture 5" descr="先生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680665"/>
            <a:ext cx="895350" cy="1047750"/>
          </a:xfrm>
          <a:prstGeom prst="rect">
            <a:avLst/>
          </a:prstGeom>
          <a:noFill/>
        </p:spPr>
      </p:pic>
      <p:sp>
        <p:nvSpPr>
          <p:cNvPr id="10" name="Rounded Rectangular Callout 9"/>
          <p:cNvSpPr/>
          <p:nvPr/>
        </p:nvSpPr>
        <p:spPr>
          <a:xfrm>
            <a:off x="2122226" y="1507130"/>
            <a:ext cx="1831075" cy="1310185"/>
          </a:xfrm>
          <a:prstGeom prst="wedgeRoundRectCallout">
            <a:avLst>
              <a:gd name="adj1" fmla="val -61658"/>
              <a:gd name="adj2" fmla="val 21875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今日</a:t>
            </a:r>
            <a:r>
              <a:rPr lang="ja-JP" altLang="en-US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は</a:t>
            </a:r>
            <a:endParaRPr lang="en-US" altLang="ja-JP" b="1" u="sng" dirty="0" smtClean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  <a:p>
            <a:pPr algn="ctr"/>
            <a:r>
              <a:rPr lang="ja-JP" altLang="en-US" b="1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さむい</a:t>
            </a:r>
            <a:r>
              <a:rPr lang="ja-JP" altLang="en-US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です</a:t>
            </a:r>
            <a:r>
              <a:rPr lang="ja-JP" altLang="en-US" b="1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ね。</a:t>
            </a:r>
            <a:endParaRPr lang="en-US" b="1" dirty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4258101" y="1507130"/>
            <a:ext cx="1881259" cy="1310185"/>
          </a:xfrm>
          <a:prstGeom prst="wedgeRoundRectCallout">
            <a:avLst>
              <a:gd name="adj1" fmla="val 74114"/>
              <a:gd name="adj2" fmla="val 16667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はい</a:t>
            </a:r>
            <a:r>
              <a:rPr lang="ja-JP" altLang="en-US" b="1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、</a:t>
            </a:r>
            <a:endParaRPr lang="en-US" altLang="ja-JP" b="1" dirty="0" smtClean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  <a:p>
            <a:pPr algn="ctr"/>
            <a:r>
              <a:rPr lang="ja-JP" altLang="en-US" b="1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さむい</a:t>
            </a:r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です</a:t>
            </a:r>
            <a:r>
              <a:rPr lang="ja-JP" altLang="en-US" b="1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ね。</a:t>
            </a:r>
            <a:endParaRPr lang="en-US" b="1" dirty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2274626" y="3316406"/>
            <a:ext cx="1678675" cy="1310185"/>
          </a:xfrm>
          <a:prstGeom prst="wedgeRoundRectCallout">
            <a:avLst>
              <a:gd name="adj1" fmla="val -61658"/>
              <a:gd name="adj2" fmla="val 21875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今日、</a:t>
            </a:r>
            <a:endParaRPr lang="en-US" altLang="ja-JP" b="1" dirty="0" smtClean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  <a:p>
            <a:pPr algn="ctr"/>
            <a:r>
              <a:rPr lang="ja-JP" altLang="en-US" b="1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さむいね。</a:t>
            </a:r>
            <a:endParaRPr lang="en-US" b="1" dirty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4460685" y="3316406"/>
            <a:ext cx="1678675" cy="1310185"/>
          </a:xfrm>
          <a:prstGeom prst="wedgeRoundRectCallout">
            <a:avLst>
              <a:gd name="adj1" fmla="val 66797"/>
              <a:gd name="adj2" fmla="val 20833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ええ、</a:t>
            </a:r>
            <a:endParaRPr lang="en-US" altLang="ja-JP" b="1" dirty="0" smtClean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  <a:p>
            <a:pPr algn="ctr"/>
            <a:r>
              <a:rPr lang="ja-JP" altLang="en-US" b="1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そうですね。</a:t>
            </a:r>
            <a:endParaRPr lang="en-US" b="1" dirty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2274626" y="5046165"/>
            <a:ext cx="1678675" cy="1310185"/>
          </a:xfrm>
          <a:prstGeom prst="wedgeRoundRectCallout">
            <a:avLst>
              <a:gd name="adj1" fmla="val -61658"/>
              <a:gd name="adj2" fmla="val 21875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今日、</a:t>
            </a:r>
            <a:endParaRPr lang="en-US" altLang="ja-JP" b="1" dirty="0" smtClean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  <a:p>
            <a:pPr algn="ctr"/>
            <a:r>
              <a:rPr lang="ja-JP" altLang="en-US" b="1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さむいね。</a:t>
            </a:r>
            <a:endParaRPr lang="en-US" b="1" dirty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4460685" y="5046165"/>
            <a:ext cx="1678675" cy="1310185"/>
          </a:xfrm>
          <a:prstGeom prst="wedgeRoundRectCallout">
            <a:avLst>
              <a:gd name="adj1" fmla="val 65171"/>
              <a:gd name="adj2" fmla="val 250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うん、</a:t>
            </a:r>
            <a:endParaRPr lang="en-US" altLang="ja-JP" b="1" dirty="0" smtClean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  <a:p>
            <a:pPr algn="ctr"/>
            <a:r>
              <a:rPr lang="ja-JP" altLang="en-US" b="1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そうね。</a:t>
            </a:r>
            <a:endParaRPr lang="en-US" b="1" dirty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pic>
        <p:nvPicPr>
          <p:cNvPr id="20" name="Picture 5" descr="先生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578841"/>
            <a:ext cx="895350" cy="1047750"/>
          </a:xfrm>
          <a:prstGeom prst="rect">
            <a:avLst/>
          </a:prstGeom>
          <a:noFill/>
        </p:spPr>
      </p:pic>
      <p:pic>
        <p:nvPicPr>
          <p:cNvPr id="21" name="Picture 2" descr="face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3316406"/>
            <a:ext cx="895350" cy="958850"/>
          </a:xfrm>
          <a:prstGeom prst="rect">
            <a:avLst/>
          </a:prstGeom>
          <a:noFill/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3200" dirty="0" smtClean="0"/>
              <a:t>ぶん</a:t>
            </a:r>
            <a:r>
              <a:rPr lang="ja-JP" altLang="en-US" sz="3200" smtClean="0"/>
              <a:t>ぽう２</a:t>
            </a:r>
            <a:r>
              <a:rPr lang="en-US" altLang="ja-JP" sz="3200" dirty="0" smtClean="0"/>
              <a:t>:Plain past forms and casual speech</a:t>
            </a:r>
            <a:endParaRPr lang="ja-JP" alt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6729199" y="2543749"/>
            <a:ext cx="139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学生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0155" y="2817315"/>
            <a:ext cx="139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先生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0155" y="4626591"/>
            <a:ext cx="139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先生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29199" y="4275256"/>
            <a:ext cx="139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学生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0155" y="6356350"/>
            <a:ext cx="139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学生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29199" y="6352143"/>
            <a:ext cx="139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学生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13826"/>
            <a:ext cx="8229600" cy="4107649"/>
          </a:xfrm>
        </p:spPr>
        <p:txBody>
          <a:bodyPr/>
          <a:lstStyle/>
          <a:p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Ａ：食べますか。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Ｂ：はい、食べます。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Ａ：食べる？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Ｂ：うん、食べる。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3200" dirty="0" smtClean="0"/>
              <a:t>ぶん</a:t>
            </a:r>
            <a:r>
              <a:rPr lang="ja-JP" altLang="en-US" sz="3200" smtClean="0"/>
              <a:t>ぽう２</a:t>
            </a:r>
            <a:r>
              <a:rPr lang="en-US" altLang="ja-JP" sz="3200" dirty="0" smtClean="0"/>
              <a:t>:Plain past forms and casual speech</a:t>
            </a:r>
            <a:endParaRPr lang="ja-JP" alt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97137"/>
            <a:ext cx="8686800" cy="119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57200" y="4722125"/>
            <a:ext cx="1596788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Casual speech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3077991"/>
            <a:ext cx="1596788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Formal speech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3200" dirty="0" smtClean="0"/>
              <a:t>ぶん</a:t>
            </a:r>
            <a:r>
              <a:rPr lang="ja-JP" altLang="en-US" sz="3200" smtClean="0"/>
              <a:t>ぽう２</a:t>
            </a:r>
            <a:r>
              <a:rPr lang="en-US" altLang="ja-JP" sz="3200" dirty="0" smtClean="0"/>
              <a:t>:Plain past forms and casual speech</a:t>
            </a:r>
            <a:endParaRPr lang="ja-JP" altLang="en-US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310737"/>
            <a:ext cx="8414812" cy="267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1" y="1583140"/>
            <a:ext cx="127606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Particles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795"/>
          </a:xfrm>
        </p:spPr>
        <p:txBody>
          <a:bodyPr/>
          <a:lstStyle/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テストは　むずかしかったですか。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514350" indent="-514350">
              <a:buFont typeface="+mj-lt"/>
              <a:buAutoNum type="arabicPeriod"/>
            </a:pPr>
            <a:endParaRPr lang="en-US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あさごはんを食べましたか。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514350" indent="-514350">
              <a:buFont typeface="+mj-lt"/>
              <a:buAutoNum type="arabicPeriod"/>
            </a:pP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友だちとデパートに行きましたか。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514350" indent="-514350">
              <a:buFont typeface="+mj-lt"/>
              <a:buAutoNum type="arabicPeriod"/>
            </a:pP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九時からじゅぎょうがありますか。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3200" dirty="0" smtClean="0"/>
              <a:t>ぶん</a:t>
            </a:r>
            <a:r>
              <a:rPr lang="ja-JP" altLang="en-US" sz="3200" smtClean="0"/>
              <a:t>ぽう２</a:t>
            </a:r>
            <a:r>
              <a:rPr lang="en-US" altLang="ja-JP" sz="3200" dirty="0" smtClean="0"/>
              <a:t>:Plain past forms and casual speech</a:t>
            </a:r>
            <a:endParaRPr lang="ja-JP" alt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1" y="1583140"/>
            <a:ext cx="127606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Particles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68991" y="2730197"/>
            <a:ext cx="469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テスト、むずかしかった？</a:t>
            </a:r>
            <a:endParaRPr lang="en-US" sz="24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1391" y="3740132"/>
            <a:ext cx="469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あさごはん、食べた？</a:t>
            </a:r>
            <a:endParaRPr lang="en-US" sz="24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1391" y="4777361"/>
            <a:ext cx="51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友だちと　デパートに　行った？</a:t>
            </a:r>
            <a:endParaRPr lang="en-US" sz="24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21390" y="5895330"/>
            <a:ext cx="5431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九時からじゅぎょうがある？</a:t>
            </a:r>
            <a:endParaRPr lang="en-US" sz="24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3200" dirty="0" smtClean="0"/>
              <a:t>ぶん</a:t>
            </a:r>
            <a:r>
              <a:rPr lang="ja-JP" altLang="en-US" sz="3200" smtClean="0"/>
              <a:t>ぽう２</a:t>
            </a:r>
            <a:r>
              <a:rPr lang="en-US" altLang="ja-JP" sz="3200" dirty="0" smtClean="0"/>
              <a:t>:Plain past forms and casual speech</a:t>
            </a:r>
            <a:endParaRPr lang="ja-JP" altLang="en-US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5" y="2269366"/>
            <a:ext cx="8401761" cy="3117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1" y="1583140"/>
            <a:ext cx="145348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Question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おしらせ</a:t>
            </a:r>
            <a:r>
              <a:rPr lang="en-US" altLang="ja-JP" dirty="0" smtClean="0"/>
              <a:t> 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1" y="2279175"/>
            <a:ext cx="8686800" cy="4442299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ja-JP" sz="1600" dirty="0" smtClean="0">
                <a:latin typeface="Times New Roman" pitchFamily="18" charset="0"/>
                <a:ea typeface="NtMotoyaKyotai" pitchFamily="18" charset="-128"/>
              </a:rPr>
              <a:t>Answer the following questions using casual speech.</a:t>
            </a:r>
          </a:p>
          <a:p>
            <a:pPr eaLnBrk="1" hangingPunct="1">
              <a:buFontTx/>
              <a:buNone/>
            </a:pPr>
            <a:endParaRPr lang="en-US" altLang="ja-JP" sz="1600" dirty="0" smtClean="0">
              <a:latin typeface="Times New Roman" pitchFamily="18" charset="0"/>
              <a:ea typeface="NtMotoyaKyotai" pitchFamily="18" charset="-128"/>
            </a:endParaRPr>
          </a:p>
          <a:p>
            <a:pPr eaLnBrk="1" hangingPunct="1">
              <a:buFontTx/>
              <a:buNone/>
            </a:pPr>
            <a:r>
              <a:rPr lang="en-US" altLang="ja-JP" sz="2800" b="1" dirty="0" smtClean="0">
                <a:latin typeface="DFPKyoKaSho-W4" pitchFamily="18" charset="-128"/>
                <a:ea typeface="DFPKyoKaSho-W4" pitchFamily="18" charset="-128"/>
              </a:rPr>
              <a:t>A: 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学生？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 eaLnBrk="1" hangingPunct="1">
              <a:buFontTx/>
              <a:buNone/>
            </a:pPr>
            <a:r>
              <a:rPr lang="en-US" altLang="ja-JP" sz="2800" b="1" dirty="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  <a:sym typeface="Wingdings" pitchFamily="2" charset="2"/>
              </a:rPr>
              <a:t>B: </a:t>
            </a:r>
            <a:r>
              <a:rPr lang="ja-JP" altLang="en-US" sz="28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  <a:sym typeface="Wingdings" pitchFamily="2" charset="2"/>
              </a:rPr>
              <a:t>うん</a:t>
            </a:r>
            <a:r>
              <a:rPr lang="en-US" altLang="ja-JP" sz="2800" b="1" dirty="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  <a:sym typeface="Wingdings" pitchFamily="2" charset="2"/>
              </a:rPr>
              <a:t>(</a:t>
            </a:r>
            <a:r>
              <a:rPr lang="ja-JP" altLang="en-US" sz="28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  <a:sym typeface="Wingdings" pitchFamily="2" charset="2"/>
              </a:rPr>
              <a:t>そう</a:t>
            </a:r>
            <a:r>
              <a:rPr lang="en-US" altLang="ja-JP" sz="2800" b="1" dirty="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  <a:sym typeface="Wingdings" pitchFamily="2" charset="2"/>
              </a:rPr>
              <a:t>)</a:t>
            </a:r>
            <a:r>
              <a:rPr lang="ja-JP" altLang="en-US" sz="28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  <a:sym typeface="Wingdings" pitchFamily="2" charset="2"/>
              </a:rPr>
              <a:t>。／ううん</a:t>
            </a:r>
            <a:r>
              <a:rPr lang="en-US" altLang="ja-JP" sz="2800" b="1" dirty="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  <a:sym typeface="Wingdings" pitchFamily="2" charset="2"/>
              </a:rPr>
              <a:t>or</a:t>
            </a:r>
            <a:r>
              <a:rPr lang="ja-JP" altLang="en-US" sz="28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  <a:sym typeface="Wingdings" pitchFamily="2" charset="2"/>
              </a:rPr>
              <a:t>いいや</a:t>
            </a:r>
            <a:r>
              <a:rPr lang="en-US" altLang="ja-JP" sz="2800" b="1" dirty="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  <a:sym typeface="Wingdings" pitchFamily="2" charset="2"/>
              </a:rPr>
              <a:t>(</a:t>
            </a:r>
            <a:r>
              <a:rPr lang="ja-JP" altLang="en-US" sz="28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  <a:sym typeface="Wingdings" pitchFamily="2" charset="2"/>
              </a:rPr>
              <a:t>そうじゃないよ</a:t>
            </a:r>
            <a:r>
              <a:rPr lang="en-US" altLang="ja-JP" sz="2800" b="1" dirty="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  <a:sym typeface="Wingdings" pitchFamily="2" charset="2"/>
              </a:rPr>
              <a:t>)</a:t>
            </a:r>
            <a:r>
              <a:rPr lang="ja-JP" altLang="en-US" sz="28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  <a:sym typeface="Wingdings" pitchFamily="2" charset="2"/>
              </a:rPr>
              <a:t>。</a:t>
            </a:r>
            <a:endParaRPr lang="en-US" altLang="ja-JP" sz="2800" b="1" dirty="0" smtClean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  <a:sym typeface="Wingdings" pitchFamily="2" charset="2"/>
            </a:endParaRPr>
          </a:p>
          <a:p>
            <a:pPr eaLnBrk="1" hangingPunct="1">
              <a:buFontTx/>
              <a:buNone/>
            </a:pPr>
            <a:endParaRPr lang="en-US" altLang="ja-JP" sz="1600" b="1" dirty="0" smtClean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  <a:sym typeface="Wingdings" pitchFamily="2" charset="2"/>
            </a:endParaRPr>
          </a:p>
          <a:p>
            <a:pPr eaLnBrk="1" hangingPunct="1">
              <a:buFont typeface="HG丸ｺﾞｼｯｸM-PRO" pitchFamily="50" charset="-128"/>
              <a:buAutoNum type="arabicPeriod"/>
            </a:pP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せんこう（は）フランス語？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 eaLnBrk="1" hangingPunct="1">
              <a:buFont typeface="HG丸ｺﾞｼｯｸM-PRO" pitchFamily="50" charset="-128"/>
              <a:buAutoNum type="arabicPeriod"/>
            </a:pP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かんじ（は）むずかしい？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 eaLnBrk="1" hangingPunct="1">
              <a:buFont typeface="HG丸ｺﾞｼｯｸM-PRO" pitchFamily="50" charset="-128"/>
              <a:buAutoNum type="arabicPeriod"/>
            </a:pP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日本語の先生（は）日本人？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 eaLnBrk="1" hangingPunct="1">
              <a:buFont typeface="HG丸ｺﾞｼｯｸM-PRO" pitchFamily="50" charset="-128"/>
              <a:buAutoNum type="arabicPeriod"/>
            </a:pP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一番いい友達（は）日本人？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3200" dirty="0" smtClean="0"/>
              <a:t>ぶん</a:t>
            </a:r>
            <a:r>
              <a:rPr lang="ja-JP" altLang="en-US" sz="3200" smtClean="0"/>
              <a:t>ぽう２</a:t>
            </a:r>
            <a:r>
              <a:rPr lang="en-US" altLang="ja-JP" sz="3200" dirty="0" smtClean="0"/>
              <a:t>:Plain past forms and casual speech</a:t>
            </a:r>
            <a:endParaRPr lang="ja-JP" alt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1" y="1583140"/>
            <a:ext cx="145348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Question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3200" dirty="0" smtClean="0"/>
              <a:t>ぶん</a:t>
            </a:r>
            <a:r>
              <a:rPr lang="ja-JP" altLang="en-US" sz="3200" smtClean="0"/>
              <a:t>ぽう２</a:t>
            </a:r>
            <a:r>
              <a:rPr lang="en-US" altLang="ja-JP" sz="3200" dirty="0" smtClean="0"/>
              <a:t>:Plain past forms and casual speech</a:t>
            </a:r>
            <a:endParaRPr lang="ja-JP" altLang="en-US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7252" y="2233115"/>
            <a:ext cx="8149548" cy="3662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1583140"/>
            <a:ext cx="527858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Copular verbs  </a:t>
            </a:r>
            <a:r>
              <a:rPr lang="ja-JP" altLang="en-US" sz="2400" smtClean="0"/>
              <a:t>だ</a:t>
            </a:r>
            <a:r>
              <a:rPr lang="en-US" altLang="ja-JP" sz="2400" dirty="0" smtClean="0"/>
              <a:t> and </a:t>
            </a:r>
            <a:r>
              <a:rPr lang="ja-JP" altLang="en-US" sz="2400" smtClean="0"/>
              <a:t>だ</a:t>
            </a:r>
            <a:r>
              <a:rPr lang="en-US" altLang="ja-JP" sz="2400" dirty="0" smtClean="0"/>
              <a:t> in </a:t>
            </a:r>
            <a:r>
              <a:rPr lang="ja-JP" altLang="en-US" sz="2400" smtClean="0"/>
              <a:t>な</a:t>
            </a:r>
            <a:r>
              <a:rPr lang="en-US" altLang="ja-JP" sz="2400" dirty="0" smtClean="0"/>
              <a:t>-adjective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altLang="ja-JP" b="1" dirty="0" smtClean="0">
                <a:latin typeface="DFPKyoKaSho-W4" pitchFamily="18" charset="-128"/>
                <a:ea typeface="DFPKyoKaSho-W4" pitchFamily="18" charset="-128"/>
              </a:rPr>
              <a:t>A: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げんきですか。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altLang="ja-JP" b="1" dirty="0" smtClean="0">
                <a:latin typeface="DFPKyoKaSho-W4" pitchFamily="18" charset="-128"/>
                <a:ea typeface="DFPKyoKaSho-W4" pitchFamily="18" charset="-128"/>
              </a:rPr>
              <a:t>B: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ええ、げんきですよ。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altLang="ja-JP" b="1" dirty="0" smtClean="0">
                <a:latin typeface="DFPKyoKaSho-W4" pitchFamily="18" charset="-128"/>
                <a:ea typeface="DFPKyoKaSho-W4" pitchFamily="18" charset="-128"/>
              </a:rPr>
              <a:t>A: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山田さんはしんせつですか。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altLang="ja-JP" b="1" dirty="0" smtClean="0">
                <a:latin typeface="DFPKyoKaSho-W4" pitchFamily="18" charset="-128"/>
                <a:ea typeface="DFPKyoKaSho-W4" pitchFamily="18" charset="-128"/>
              </a:rPr>
              <a:t>B: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ええ、そうですね。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3200" dirty="0" smtClean="0"/>
              <a:t>ぶん</a:t>
            </a:r>
            <a:r>
              <a:rPr lang="ja-JP" altLang="en-US" sz="3200" smtClean="0"/>
              <a:t>ぽう２</a:t>
            </a:r>
            <a:r>
              <a:rPr lang="en-US" altLang="ja-JP" sz="3200" dirty="0" smtClean="0"/>
              <a:t>:Plain past forms and casual speech</a:t>
            </a:r>
            <a:endParaRPr lang="ja-JP" alt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583140"/>
            <a:ext cx="527858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Copular verbs  </a:t>
            </a:r>
            <a:r>
              <a:rPr lang="ja-JP" altLang="en-US" sz="2400" smtClean="0"/>
              <a:t>だ</a:t>
            </a:r>
            <a:r>
              <a:rPr lang="en-US" altLang="ja-JP" sz="2400" dirty="0" smtClean="0"/>
              <a:t> and </a:t>
            </a:r>
            <a:r>
              <a:rPr lang="ja-JP" altLang="en-US" sz="2400" smtClean="0"/>
              <a:t>だ</a:t>
            </a:r>
            <a:r>
              <a:rPr lang="en-US" altLang="ja-JP" sz="2400" dirty="0" smtClean="0"/>
              <a:t> in </a:t>
            </a:r>
            <a:r>
              <a:rPr lang="ja-JP" altLang="en-US" sz="2400" smtClean="0"/>
              <a:t>な</a:t>
            </a:r>
            <a:r>
              <a:rPr lang="en-US" altLang="ja-JP" sz="2400" dirty="0" smtClean="0"/>
              <a:t>-adjective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052944" y="2272145"/>
            <a:ext cx="5001492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げんき？</a:t>
            </a:r>
            <a:endParaRPr lang="en-US" sz="28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2944" y="2795365"/>
            <a:ext cx="5001492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うん、げんき（だ）よ。</a:t>
            </a:r>
            <a:endParaRPr lang="en-US" sz="28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2944" y="3948545"/>
            <a:ext cx="5001492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山田さん、しんせつ？</a:t>
            </a:r>
            <a:endParaRPr lang="en-US" sz="28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52944" y="4471765"/>
            <a:ext cx="5001492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うん、そう（だ）ね。</a:t>
            </a:r>
            <a:endParaRPr lang="en-US" sz="2800" b="1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3200" dirty="0" smtClean="0"/>
              <a:t>ぶん</a:t>
            </a:r>
            <a:r>
              <a:rPr lang="ja-JP" altLang="en-US" sz="3200" smtClean="0"/>
              <a:t>ぽう２</a:t>
            </a:r>
            <a:r>
              <a:rPr lang="en-US" altLang="ja-JP" sz="3200" dirty="0" smtClean="0"/>
              <a:t>:Plain past forms and casual speech</a:t>
            </a:r>
            <a:endParaRPr lang="ja-JP" altLang="en-US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99" y="2183855"/>
            <a:ext cx="8413845" cy="2051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1583140"/>
            <a:ext cx="1576315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～んです</a:t>
            </a:r>
            <a:endParaRPr lang="en-US" sz="2400" b="1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3200" dirty="0" smtClean="0"/>
              <a:t>ぶん</a:t>
            </a:r>
            <a:r>
              <a:rPr lang="ja-JP" altLang="en-US" sz="3200" smtClean="0"/>
              <a:t>ぽう２</a:t>
            </a:r>
            <a:r>
              <a:rPr lang="en-US" altLang="ja-JP" sz="3200" dirty="0" smtClean="0"/>
              <a:t>:Plain past forms and casual speech</a:t>
            </a:r>
            <a:endParaRPr lang="ja-JP" alt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583140"/>
            <a:ext cx="1576315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～んです</a:t>
            </a:r>
            <a:endParaRPr lang="en-US" sz="24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  <a:cs typeface="+mn-cs"/>
              </a:rPr>
              <a:t>A:</a:t>
            </a:r>
            <a:r>
              <a:rPr lang="ja-JP" altLang="en-US" sz="3200" b="1" smtClean="0">
                <a:latin typeface="DFPKyoKaSho-W4" pitchFamily="18" charset="-128"/>
                <a:ea typeface="DFPKyoKaSho-W4" pitchFamily="18" charset="-128"/>
              </a:rPr>
              <a:t>どこに行くんですか</a:t>
            </a:r>
            <a:r>
              <a:rPr kumimoji="0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  <a:cs typeface="+mn-cs"/>
              </a:rPr>
              <a:t>。</a:t>
            </a:r>
            <a:endParaRPr kumimoji="0" lang="en-US" altLang="ja-JP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  <a:cs typeface="+mn-cs"/>
              </a:rPr>
              <a:t>B:</a:t>
            </a:r>
            <a:r>
              <a:rPr kumimoji="0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  <a:cs typeface="+mn-cs"/>
              </a:rPr>
              <a:t>家に帰るんです。</a:t>
            </a:r>
            <a:endParaRPr kumimoji="0" lang="en-US" altLang="ja-JP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ja-JP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  <a:cs typeface="+mn-cs"/>
              </a:rPr>
              <a:t>A:</a:t>
            </a:r>
            <a:r>
              <a:rPr lang="ja-JP" altLang="en-US" sz="3200" b="1" smtClean="0">
                <a:latin typeface="DFPKyoKaSho-W4" pitchFamily="18" charset="-128"/>
                <a:ea typeface="DFPKyoKaSho-W4" pitchFamily="18" charset="-128"/>
              </a:rPr>
              <a:t>どうして日本に行くんですか</a:t>
            </a:r>
            <a:r>
              <a:rPr kumimoji="0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  <a:cs typeface="+mn-cs"/>
              </a:rPr>
              <a:t>。</a:t>
            </a:r>
            <a:endParaRPr kumimoji="0" lang="en-US" altLang="ja-JP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  <a:cs typeface="+mn-cs"/>
              </a:rPr>
              <a:t>B:</a:t>
            </a:r>
            <a:r>
              <a:rPr lang="ja-JP" altLang="en-US" sz="3200" b="1" smtClean="0">
                <a:latin typeface="DFPKyoKaSho-W4" pitchFamily="18" charset="-128"/>
                <a:ea typeface="DFPKyoKaSho-W4" pitchFamily="18" charset="-128"/>
              </a:rPr>
              <a:t>ボーイフレンドに会いに行くんです</a:t>
            </a:r>
            <a:r>
              <a:rPr kumimoji="0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  <a:cs typeface="+mn-cs"/>
              </a:rPr>
              <a:t>。</a:t>
            </a:r>
            <a:endParaRPr kumimoji="0" lang="en-US" altLang="ja-JP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05344" y="4748856"/>
            <a:ext cx="681643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ボーイフレンドに　会いに行くの。</a:t>
            </a:r>
            <a:endParaRPr lang="en-US" sz="28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05344" y="2947765"/>
            <a:ext cx="5001492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家に帰るの／んだ。</a:t>
            </a:r>
            <a:endParaRPr lang="en-US" sz="28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05344" y="4225636"/>
            <a:ext cx="681643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どうして　日本に行くの？</a:t>
            </a:r>
            <a:endParaRPr lang="en-US" sz="28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05344" y="2424545"/>
            <a:ext cx="5001492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どこ行くの？</a:t>
            </a:r>
            <a:endParaRPr lang="en-US" sz="2800" b="1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3200" dirty="0" smtClean="0"/>
              <a:t>ぶん</a:t>
            </a:r>
            <a:r>
              <a:rPr lang="ja-JP" altLang="en-US" sz="3200" smtClean="0"/>
              <a:t>ぽう２</a:t>
            </a:r>
            <a:r>
              <a:rPr lang="en-US" altLang="ja-JP" sz="3200" dirty="0" smtClean="0"/>
              <a:t>:Plain past forms and casual speech</a:t>
            </a:r>
            <a:endParaRPr lang="ja-JP" altLang="en-US" sz="3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16624"/>
            <a:ext cx="8343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1583140"/>
            <a:ext cx="184927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～て下さい</a:t>
            </a:r>
            <a:endParaRPr lang="en-US" sz="2400" b="1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パーティーに来てください。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ゆっくり話してください。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3200" dirty="0" smtClean="0"/>
              <a:t>ぶん</a:t>
            </a:r>
            <a:r>
              <a:rPr lang="ja-JP" altLang="en-US" sz="3200" smtClean="0"/>
              <a:t>ぽう２</a:t>
            </a:r>
            <a:r>
              <a:rPr lang="en-US" altLang="ja-JP" sz="3200" dirty="0" smtClean="0"/>
              <a:t>:Plain past forms and casual speech</a:t>
            </a:r>
            <a:endParaRPr lang="ja-JP" alt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583140"/>
            <a:ext cx="184927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～て下さい</a:t>
            </a:r>
            <a:endParaRPr lang="en-US" sz="24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7417" y="2272145"/>
            <a:ext cx="525087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パーティーに来て。</a:t>
            </a:r>
            <a:endParaRPr lang="en-US" sz="28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7417" y="2795365"/>
            <a:ext cx="525087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ゆっくり話して。</a:t>
            </a:r>
            <a:endParaRPr lang="en-US" sz="2800" b="1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838200" y="34290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838200" y="5791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4724400" y="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ぶんぽう３</a:t>
            </a:r>
            <a:r>
              <a:rPr kumimoji="0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:Describing characteristics of place, objects, and time using </a:t>
            </a:r>
            <a:r>
              <a:rPr kumimoji="0" lang="ja-JP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～は～が</a:t>
            </a:r>
            <a:endParaRPr kumimoji="0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838198" y="2195211"/>
          <a:ext cx="6913730" cy="1765195"/>
        </p:xfrm>
        <a:graphic>
          <a:graphicData uri="http://schemas.openxmlformats.org/drawingml/2006/table">
            <a:tbl>
              <a:tblPr/>
              <a:tblGrid>
                <a:gridCol w="3096493"/>
                <a:gridCol w="443912"/>
                <a:gridCol w="1036042"/>
                <a:gridCol w="597715"/>
                <a:gridCol w="1739568"/>
              </a:tblGrid>
              <a:tr h="51207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Topic (Person)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Characteristic of 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207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は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12075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1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二コー</a:t>
                      </a:r>
                      <a:r>
                        <a:rPr lang="ja-JP" altLang="en-US" sz="2400" b="1" i="0" u="none" strike="noStrike" smtClean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ル・キ</a:t>
                      </a:r>
                      <a:r>
                        <a:rPr lang="ja-JP" altLang="en-US" sz="2400" b="1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ッドマ</a:t>
                      </a:r>
                      <a:r>
                        <a:rPr lang="ja-JP" altLang="en-US" sz="2400" b="1" i="0" u="none" strike="noStrike" smtClean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ン</a:t>
                      </a:r>
                      <a:endParaRPr lang="en-US" altLang="ja-JP" sz="2400" b="1" i="0" u="none" strike="noStrike" dirty="0" smtClean="0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  <a:p>
                      <a:pPr algn="l" fontAlgn="b"/>
                      <a:r>
                        <a:rPr lang="ja-JP" altLang="en-US" sz="2400" b="1" i="0" u="none" strike="noStrike" smtClean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ジェニファー・ロペス</a:t>
                      </a:r>
                      <a:endParaRPr lang="ja-JP" altLang="en-US" sz="2400" b="1" i="0" u="none" strike="noStrike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1" i="0" u="none" strike="noStrike" smtClean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は</a:t>
                      </a:r>
                      <a:endParaRPr lang="en-US" altLang="ja-JP" sz="2400" b="1" i="0" u="none" strike="noStrike" dirty="0" smtClean="0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  <a:p>
                      <a:pPr algn="l" fontAlgn="b"/>
                      <a:r>
                        <a:rPr lang="ja-JP" altLang="en-US" sz="2400" b="1" i="0" u="none" strike="noStrike" smtClean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は</a:t>
                      </a:r>
                      <a:endParaRPr lang="ja-JP" altLang="en-US" sz="2400" b="1" i="0" u="none" strike="noStrike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1" i="0" u="none" strike="noStrike" smtClean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せ</a:t>
                      </a:r>
                      <a:endParaRPr lang="en-US" altLang="ja-JP" sz="2400" b="1" i="0" u="none" strike="noStrike" dirty="0" smtClean="0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  <a:p>
                      <a:pPr algn="l" fontAlgn="b"/>
                      <a:r>
                        <a:rPr lang="ja-JP" altLang="en-US" sz="2400" b="1" i="0" u="none" strike="noStrike" smtClean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ダンス</a:t>
                      </a:r>
                      <a:endParaRPr lang="ja-JP" altLang="en-US" sz="2400" b="1" i="0" u="none" strike="noStrike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1" i="0" u="none" strike="noStrike" smtClean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が</a:t>
                      </a:r>
                      <a:endParaRPr lang="en-US" altLang="ja-JP" sz="2400" b="1" i="0" u="none" strike="noStrike" dirty="0" smtClean="0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  <a:p>
                      <a:pPr algn="l" fontAlgn="b"/>
                      <a:r>
                        <a:rPr lang="ja-JP" altLang="en-US" sz="2400" b="1" i="0" u="none" strike="noStrike" smtClean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が</a:t>
                      </a:r>
                      <a:endParaRPr lang="ja-JP" altLang="en-US" sz="2400" b="1" i="0" u="none" strike="noStrike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1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高いです</a:t>
                      </a:r>
                      <a:r>
                        <a:rPr lang="ja-JP" altLang="en-US" sz="2400" b="1" i="0" u="none" strike="noStrike" smtClean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。</a:t>
                      </a:r>
                      <a:endParaRPr lang="en-US" altLang="ja-JP" sz="2400" b="1" i="0" u="none" strike="noStrike" dirty="0" smtClean="0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  <a:p>
                      <a:pPr algn="l" fontAlgn="b"/>
                      <a:r>
                        <a:rPr lang="ja-JP" altLang="en-US" sz="2400" b="1" i="0" u="none" strike="noStrike" smtClean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上手です。</a:t>
                      </a:r>
                      <a:endParaRPr lang="ja-JP" altLang="en-US" sz="2400" b="1" i="0" u="none" strike="noStrike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7200" y="1610436"/>
            <a:ext cx="505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Topic: person (review)  </a:t>
            </a:r>
            <a:endParaRPr lang="en-US" sz="3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rcRect l="24001" t="7043" r="30000" b="5658"/>
          <a:stretch>
            <a:fillRect/>
          </a:stretch>
        </p:blipFill>
        <p:spPr bwMode="auto">
          <a:xfrm>
            <a:off x="3031847" y="4225636"/>
            <a:ext cx="935612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61809" y="4497532"/>
            <a:ext cx="2303774" cy="175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838200" y="34290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838200" y="5791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4724400" y="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ぶんぽう３</a:t>
            </a:r>
            <a:r>
              <a:rPr kumimoji="0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:Describing characteristics of place, objects, and time using </a:t>
            </a:r>
            <a:r>
              <a:rPr kumimoji="0" lang="ja-JP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～は～が</a:t>
            </a:r>
            <a:endParaRPr kumimoji="0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200" y="1610436"/>
            <a:ext cx="505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Topic: place, objects, time  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4908550" y="4200098"/>
            <a:ext cx="959987" cy="105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0259" y="4412490"/>
            <a:ext cx="3108278" cy="233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838198" y="2349975"/>
          <a:ext cx="7227629" cy="1536225"/>
        </p:xfrm>
        <a:graphic>
          <a:graphicData uri="http://schemas.openxmlformats.org/drawingml/2006/table">
            <a:tbl>
              <a:tblPr/>
              <a:tblGrid>
                <a:gridCol w="2273492"/>
                <a:gridCol w="614149"/>
                <a:gridCol w="1688806"/>
                <a:gridCol w="597715"/>
                <a:gridCol w="2053467"/>
              </a:tblGrid>
              <a:tr h="51207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Topic (place)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Characteristic of 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207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は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12075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1" i="0" u="none" strike="noStrike" smtClean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ハワイ</a:t>
                      </a:r>
                      <a:endParaRPr lang="ja-JP" altLang="en-US" sz="2400" b="1" i="0" u="none" strike="noStrike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1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は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1" i="0" u="none" strike="noStrike" smtClean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きこう</a:t>
                      </a:r>
                      <a:endParaRPr lang="ja-JP" altLang="en-US" sz="2400" b="1" i="0" u="none" strike="noStrike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1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1" i="0" u="none" strike="noStrike" smtClean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いいで</a:t>
                      </a:r>
                      <a:r>
                        <a:rPr lang="ja-JP" altLang="en-US" sz="2400" b="1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す。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838200" y="34290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838200" y="5791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4724400" y="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ぶんぽう３</a:t>
            </a:r>
            <a:r>
              <a:rPr kumimoji="0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:Describing characteristics of place, objects, and time using </a:t>
            </a:r>
            <a:r>
              <a:rPr kumimoji="0" lang="ja-JP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～は～が</a:t>
            </a:r>
            <a:endParaRPr kumimoji="0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200" y="1610436"/>
            <a:ext cx="505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Topic: place, objects, time  </a:t>
            </a:r>
            <a:endParaRPr lang="en-US" sz="3200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0095" y="4200098"/>
            <a:ext cx="2543601" cy="254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4908550" y="4200098"/>
            <a:ext cx="959987" cy="105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838198" y="2349975"/>
          <a:ext cx="7227629" cy="1536225"/>
        </p:xfrm>
        <a:graphic>
          <a:graphicData uri="http://schemas.openxmlformats.org/drawingml/2006/table">
            <a:tbl>
              <a:tblPr/>
              <a:tblGrid>
                <a:gridCol w="2273492"/>
                <a:gridCol w="614149"/>
                <a:gridCol w="1688806"/>
                <a:gridCol w="597715"/>
                <a:gridCol w="2053467"/>
              </a:tblGrid>
              <a:tr h="51207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Topic (objects)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Characteristic of 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207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は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12075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1" i="0" u="none" strike="noStrike" smtClean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わしょく</a:t>
                      </a:r>
                      <a:endParaRPr lang="ja-JP" altLang="en-US" sz="2400" b="1" i="0" u="none" strike="noStrike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1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は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1" i="0" u="none" strike="noStrike" smtClean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てんぷら</a:t>
                      </a:r>
                      <a:endParaRPr lang="ja-JP" altLang="en-US" sz="2400" b="1" i="0" u="none" strike="noStrike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1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1" i="0" u="none" strike="noStrike" smtClean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おいしいで</a:t>
                      </a:r>
                      <a:r>
                        <a:rPr lang="ja-JP" altLang="en-US" sz="2400" b="1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す。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mtClean="0"/>
              <a:t>２月２２日月曜日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756150"/>
          </a:xfrm>
        </p:spPr>
        <p:txBody>
          <a:bodyPr>
            <a:normAutofit/>
          </a:bodyPr>
          <a:lstStyle/>
          <a:p>
            <a:r>
              <a:rPr lang="ja-JP" altLang="en-US" smtClean="0"/>
              <a:t>ぶ</a:t>
            </a:r>
            <a:r>
              <a:rPr lang="ja-JP" altLang="en-US" dirty="0" smtClean="0"/>
              <a:t>ん</a:t>
            </a:r>
            <a:r>
              <a:rPr lang="ja-JP" altLang="en-US" smtClean="0"/>
              <a:t>ぽう２（</a:t>
            </a:r>
            <a:r>
              <a:rPr lang="en-US" altLang="ja-JP" dirty="0" smtClean="0"/>
              <a:t>plain past forms</a:t>
            </a:r>
            <a:r>
              <a:rPr lang="ja-JP" altLang="en-US" smtClean="0"/>
              <a:t>）</a:t>
            </a:r>
            <a:endParaRPr lang="en-US" altLang="ja-JP" dirty="0" smtClean="0"/>
          </a:p>
          <a:p>
            <a:r>
              <a:rPr lang="ja-JP" altLang="en-US" smtClean="0"/>
              <a:t>ぶんぽう３（～は～が）</a:t>
            </a:r>
            <a:endParaRPr lang="en-US" altLang="ja-JP" dirty="0" smtClean="0"/>
          </a:p>
          <a:p>
            <a:r>
              <a:rPr lang="ja-JP" altLang="en-US" smtClean="0"/>
              <a:t>かんじ（</a:t>
            </a:r>
            <a:r>
              <a:rPr lang="en-US" altLang="ja-JP" dirty="0" smtClean="0"/>
              <a:t>Component shapes of kanji</a:t>
            </a:r>
            <a:r>
              <a:rPr lang="ja-JP" altLang="en-US" smtClean="0"/>
              <a:t>）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838200" y="34290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838200" y="5791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4724400" y="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ぶんぽう３</a:t>
            </a:r>
            <a:r>
              <a:rPr kumimoji="0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:Describing characteristics of place, objects, and time using </a:t>
            </a:r>
            <a:r>
              <a:rPr kumimoji="0" lang="ja-JP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～は～が</a:t>
            </a:r>
            <a:endParaRPr kumimoji="0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200" y="1610436"/>
            <a:ext cx="505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Topic: place, objects, time  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4908550" y="4200098"/>
            <a:ext cx="959987" cy="105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838198" y="2349975"/>
          <a:ext cx="7227629" cy="1536225"/>
        </p:xfrm>
        <a:graphic>
          <a:graphicData uri="http://schemas.openxmlformats.org/drawingml/2006/table">
            <a:tbl>
              <a:tblPr/>
              <a:tblGrid>
                <a:gridCol w="2273492"/>
                <a:gridCol w="614149"/>
                <a:gridCol w="1688806"/>
                <a:gridCol w="597715"/>
                <a:gridCol w="2053467"/>
              </a:tblGrid>
              <a:tr h="51207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Topic (time)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Characteristic of 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207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は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12075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1" i="0" u="none" strike="noStrike" smtClean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今日</a:t>
                      </a:r>
                      <a:endParaRPr lang="ja-JP" altLang="en-US" sz="2400" b="1" i="0" u="none" strike="noStrike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1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は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1" i="0" u="none" strike="noStrike" smtClean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かぜ</a:t>
                      </a:r>
                      <a:endParaRPr lang="ja-JP" altLang="en-US" sz="2400" b="1" i="0" u="none" strike="noStrike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1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1" i="0" u="none" strike="noStrike" smtClean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つよいで</a:t>
                      </a:r>
                      <a:r>
                        <a:rPr lang="ja-JP" altLang="en-US" sz="2400" b="1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す。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408" y="4068525"/>
            <a:ext cx="3333750" cy="23717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496" y="1722461"/>
            <a:ext cx="8202304" cy="4143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ぶんぽう３</a:t>
            </a:r>
            <a:r>
              <a:rPr kumimoji="0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:Describing characteristics of place, objects, and time using </a:t>
            </a:r>
            <a:r>
              <a:rPr kumimoji="0" lang="ja-JP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～は～が</a:t>
            </a:r>
            <a:endParaRPr kumimoji="0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P202 Activity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5320" y="1858240"/>
            <a:ext cx="6961359" cy="4498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ぶしゅ（</a:t>
            </a:r>
            <a:r>
              <a:rPr lang="en-US" altLang="ja-JP" dirty="0" smtClean="0"/>
              <a:t>Radical)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6036" y="1516245"/>
            <a:ext cx="8447964" cy="484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3464" y="5292260"/>
            <a:ext cx="365760" cy="36576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3901" y="4754880"/>
            <a:ext cx="36576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3901" y="2265528"/>
            <a:ext cx="36576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3901" y="2790539"/>
            <a:ext cx="36576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3901" y="3311289"/>
            <a:ext cx="36576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4320" y="3718763"/>
            <a:ext cx="36576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4320" y="5852160"/>
            <a:ext cx="36576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74320" y="4294638"/>
            <a:ext cx="36576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ぶしゅ（</a:t>
            </a:r>
            <a:r>
              <a:rPr lang="en-US" altLang="ja-JP" dirty="0" smtClean="0"/>
              <a:t>Radical)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0030" y="1696871"/>
            <a:ext cx="822960" cy="82296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0624" y="2743200"/>
            <a:ext cx="822366" cy="82296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0624" y="4836160"/>
            <a:ext cx="822366" cy="82296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30624" y="5898515"/>
            <a:ext cx="822960" cy="82296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30030" y="3714749"/>
            <a:ext cx="822365" cy="822365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497540" y="1696871"/>
            <a:ext cx="4476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smtClean="0">
                <a:latin typeface="DFPKyoKaSho-W4" pitchFamily="18" charset="-128"/>
                <a:ea typeface="DFPKyoKaSho-W4" pitchFamily="18" charset="-128"/>
              </a:rPr>
              <a:t>語、話、読</a:t>
            </a:r>
            <a:endParaRPr lang="en-US" sz="32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49940" y="2743200"/>
            <a:ext cx="4476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smtClean="0">
                <a:latin typeface="DFPKyoKaSho-W4" pitchFamily="18" charset="-128"/>
                <a:ea typeface="DFPKyoKaSho-W4" pitchFamily="18" charset="-128"/>
              </a:rPr>
              <a:t>休、体、何、作</a:t>
            </a:r>
            <a:endParaRPr lang="en-US" sz="32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49940" y="3714749"/>
            <a:ext cx="4476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smtClean="0">
                <a:latin typeface="DFPKyoKaSho-W4" pitchFamily="18" charset="-128"/>
                <a:ea typeface="DFPKyoKaSho-W4" pitchFamily="18" charset="-128"/>
              </a:rPr>
              <a:t>飲</a:t>
            </a:r>
            <a:endParaRPr lang="en-US" sz="32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49940" y="4836160"/>
            <a:ext cx="4476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smtClean="0">
                <a:latin typeface="DFPKyoKaSho-W4" pitchFamily="18" charset="-128"/>
                <a:ea typeface="DFPKyoKaSho-W4" pitchFamily="18" charset="-128"/>
              </a:rPr>
              <a:t>姉、妹、好</a:t>
            </a:r>
            <a:endParaRPr lang="en-US" sz="32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49940" y="6063962"/>
            <a:ext cx="4476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smtClean="0">
                <a:latin typeface="DFPKyoKaSho-W4" pitchFamily="18" charset="-128"/>
                <a:ea typeface="DFPKyoKaSho-W4" pitchFamily="18" charset="-128"/>
              </a:rPr>
              <a:t>時、曜</a:t>
            </a:r>
            <a:endParaRPr lang="en-US" sz="3200" b="1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ぶんぽう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(Plain forms)</a:t>
            </a: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日本に</a:t>
            </a:r>
            <a:r>
              <a:rPr lang="ja-JP" altLang="en-US" sz="2800" b="1" u="sng" smtClean="0">
                <a:latin typeface="DFPKyoKaSho-W4" pitchFamily="18" charset="-128"/>
                <a:ea typeface="DFPKyoKaSho-W4" pitchFamily="18" charset="-128"/>
              </a:rPr>
              <a:t>行く</a:t>
            </a:r>
            <a:r>
              <a:rPr lang="ja-JP" altLang="en-US" sz="28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んです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か。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明日テストが</a:t>
            </a:r>
            <a:r>
              <a:rPr lang="ja-JP" altLang="en-US" sz="2800" b="1" u="sng" smtClean="0">
                <a:latin typeface="DFPKyoKaSho-W4" pitchFamily="18" charset="-128"/>
                <a:ea typeface="DFPKyoKaSho-W4" pitchFamily="18" charset="-128"/>
              </a:rPr>
              <a:t>ある</a:t>
            </a:r>
            <a:r>
              <a:rPr lang="ja-JP" altLang="en-US" sz="28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ので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、べんきょうします。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両親が</a:t>
            </a:r>
            <a:r>
              <a:rPr lang="ja-JP" altLang="en-US" sz="2800" b="1" u="sng" smtClean="0">
                <a:latin typeface="DFPKyoKaSho-W4" pitchFamily="18" charset="-128"/>
                <a:ea typeface="DFPKyoKaSho-W4" pitchFamily="18" charset="-128"/>
              </a:rPr>
              <a:t>来る</a:t>
            </a:r>
            <a:r>
              <a:rPr lang="ja-JP" altLang="en-US" sz="28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から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、へやをそうじします。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めがねを</a:t>
            </a:r>
            <a:r>
              <a:rPr lang="ja-JP" altLang="en-US" sz="2800" b="1" u="sng" smtClean="0">
                <a:latin typeface="DFPKyoKaSho-W4" pitchFamily="18" charset="-128"/>
                <a:ea typeface="DFPKyoKaSho-W4" pitchFamily="18" charset="-128"/>
              </a:rPr>
              <a:t>かけている</a:t>
            </a:r>
            <a:r>
              <a:rPr lang="ja-JP" altLang="en-US" sz="28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人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は、山田さんです。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「アバター」は</a:t>
            </a:r>
            <a:r>
              <a:rPr lang="ja-JP" altLang="en-US" sz="2800" b="1" u="sng" smtClean="0">
                <a:latin typeface="DFPKyoKaSho-W4" pitchFamily="18" charset="-128"/>
                <a:ea typeface="DFPKyoKaSho-W4" pitchFamily="18" charset="-128"/>
              </a:rPr>
              <a:t>おもしろい</a:t>
            </a:r>
            <a:r>
              <a:rPr lang="ja-JP" altLang="en-US" sz="28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とおもいます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sz="28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3200" dirty="0" smtClean="0"/>
              <a:t>ぶん</a:t>
            </a:r>
            <a:r>
              <a:rPr lang="ja-JP" altLang="en-US" sz="3200" smtClean="0"/>
              <a:t>ぽう２</a:t>
            </a:r>
            <a:r>
              <a:rPr lang="en-US" altLang="ja-JP" sz="3200" dirty="0" smtClean="0"/>
              <a:t>:Plain past forms and casual speech</a:t>
            </a:r>
            <a:endParaRPr lang="ja-JP" alt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Plain past affirmative form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3200" dirty="0" smtClean="0"/>
              <a:t>ぶん</a:t>
            </a:r>
            <a:r>
              <a:rPr lang="ja-JP" altLang="en-US" sz="3200" smtClean="0"/>
              <a:t>ぽう２</a:t>
            </a:r>
            <a:r>
              <a:rPr lang="en-US" altLang="ja-JP" sz="3200" dirty="0" smtClean="0"/>
              <a:t>:Plain past forms and casual speech</a:t>
            </a:r>
            <a:endParaRPr lang="ja-JP" alt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317206"/>
            <a:ext cx="8597232" cy="297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altLang="ja-JP" sz="2800" dirty="0" smtClean="0"/>
              <a:t>Plain past affirmative form (Verbs)</a:t>
            </a:r>
            <a:br>
              <a:rPr lang="en-US" altLang="ja-JP" sz="2800" dirty="0" smtClean="0"/>
            </a:br>
            <a:r>
              <a:rPr lang="ja-JP" altLang="en-US" sz="2800" smtClean="0"/>
              <a:t>て→た、で→だ</a:t>
            </a:r>
            <a:endParaRPr lang="ja-JP" altLang="en-US" sz="2800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858982" y="1523995"/>
          <a:ext cx="7439892" cy="5197476"/>
        </p:xfrm>
        <a:graphic>
          <a:graphicData uri="http://schemas.openxmlformats.org/drawingml/2006/table">
            <a:tbl>
              <a:tblPr/>
              <a:tblGrid>
                <a:gridCol w="2479964"/>
                <a:gridCol w="2479964"/>
                <a:gridCol w="2479964"/>
              </a:tblGrid>
              <a:tr h="4630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-65" charset="0"/>
                          <a:ea typeface="ＭＳ Ｐ明朝" pitchFamily="-65" charset="-128"/>
                        </a:rPr>
                        <a:t>Dictionary form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Schoolbook" pitchFamily="-65" charset="0"/>
                        <a:ea typeface="ＭＳ Ｐ明朝" pitchFamily="-65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-65" charset="0"/>
                          <a:ea typeface="ＭＳ Ｐ明朝" pitchFamily="-65" charset="-128"/>
                        </a:rPr>
                        <a:t>て</a:t>
                      </a:r>
                      <a:r>
                        <a:rPr kumimoji="1" lang="en-US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-65" charset="0"/>
                          <a:ea typeface="ＭＳ Ｐ明朝" pitchFamily="-65" charset="-128"/>
                        </a:rPr>
                        <a:t> form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Schoolbook" pitchFamily="-65" charset="0"/>
                        <a:ea typeface="ＭＳ Ｐ明朝" pitchFamily="-65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-65" charset="0"/>
                          <a:ea typeface="ＭＳ Ｐ明朝" pitchFamily="-65" charset="-128"/>
                        </a:rPr>
                        <a:t>た</a:t>
                      </a:r>
                      <a:r>
                        <a:rPr kumimoji="1" lang="en-US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-65" charset="0"/>
                          <a:ea typeface="ＭＳ Ｐ明朝" pitchFamily="-65" charset="-128"/>
                        </a:rPr>
                        <a:t> form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Schoolbook" pitchFamily="-65" charset="0"/>
                        <a:ea typeface="ＭＳ Ｐ明朝" pitchFamily="-65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2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８時に　起きる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おき</a:t>
                      </a:r>
                      <a:r>
                        <a:rPr kumimoji="1" lang="ja-JP" alt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おき</a:t>
                      </a:r>
                      <a:r>
                        <a:rPr kumimoji="1" lang="ja-JP" alt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52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日本語が　分かる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わかっ</a:t>
                      </a: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わかっ</a:t>
                      </a:r>
                      <a:r>
                        <a:rPr kumimoji="1" lang="ja-JP" alt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  <a:tr h="52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本を　買う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かっ</a:t>
                      </a:r>
                      <a:r>
                        <a:rPr kumimoji="1" lang="ja-JP" alt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かっ</a:t>
                      </a:r>
                      <a:r>
                        <a:rPr kumimoji="1" lang="ja-JP" alt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52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日本に　すむ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すん</a:t>
                      </a:r>
                      <a:r>
                        <a:rPr kumimoji="1" lang="ja-JP" alt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で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すん</a:t>
                      </a:r>
                      <a:r>
                        <a:rPr kumimoji="1" lang="ja-JP" alt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  <a:tr h="52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雨が　つづく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つづい</a:t>
                      </a:r>
                      <a:r>
                        <a:rPr kumimoji="1" lang="ja-JP" alt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つづい</a:t>
                      </a:r>
                      <a:r>
                        <a:rPr kumimoji="1" lang="ja-JP" alt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52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雪が　ふる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ふっ</a:t>
                      </a:r>
                      <a:r>
                        <a:rPr kumimoji="1" lang="ja-JP" alt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ふっ</a:t>
                      </a:r>
                      <a:r>
                        <a:rPr kumimoji="1" lang="ja-JP" alt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  <a:tr h="52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気温が　下がる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さがっ</a:t>
                      </a:r>
                      <a:r>
                        <a:rPr kumimoji="1" lang="ja-JP" alt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さがっ</a:t>
                      </a:r>
                      <a:r>
                        <a:rPr kumimoji="1" lang="ja-JP" alt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52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プールで　およぐ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およい</a:t>
                      </a:r>
                      <a:r>
                        <a:rPr kumimoji="1" lang="ja-JP" alt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で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およい</a:t>
                      </a:r>
                      <a:r>
                        <a:rPr kumimoji="1" lang="ja-JP" alt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  <a:tr h="52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友だちと　あそぶ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あそんで</a:t>
                      </a:r>
                      <a:endParaRPr kumimoji="1" lang="ja-JP" altLang="en-US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あそん</a:t>
                      </a:r>
                      <a:r>
                        <a:rPr kumimoji="1" lang="ja-JP" alt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422074" y="2178049"/>
            <a:ext cx="1219200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43600" y="2164195"/>
            <a:ext cx="1219200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422074" y="2649104"/>
            <a:ext cx="1219200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943600" y="2649104"/>
            <a:ext cx="1219200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422074" y="3203286"/>
            <a:ext cx="1219200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943600" y="3203286"/>
            <a:ext cx="1219200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22074" y="3729759"/>
            <a:ext cx="1219200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943600" y="3729759"/>
            <a:ext cx="1219200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422074" y="4283941"/>
            <a:ext cx="1219200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943600" y="4283941"/>
            <a:ext cx="1219200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422074" y="4824268"/>
            <a:ext cx="1219200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943600" y="4810414"/>
            <a:ext cx="1219200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422074" y="5350741"/>
            <a:ext cx="1219200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943600" y="5350741"/>
            <a:ext cx="1219200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422074" y="5891068"/>
            <a:ext cx="1219200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943600" y="5891068"/>
            <a:ext cx="1219200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422074" y="6356350"/>
            <a:ext cx="1219200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943600" y="6356350"/>
            <a:ext cx="1219200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Plain past affirmative form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3200" dirty="0" smtClean="0"/>
              <a:t>ぶん</a:t>
            </a:r>
            <a:r>
              <a:rPr lang="ja-JP" altLang="en-US" sz="3200" smtClean="0"/>
              <a:t>ぽう２</a:t>
            </a:r>
            <a:r>
              <a:rPr lang="en-US" altLang="ja-JP" sz="3200" dirty="0" smtClean="0"/>
              <a:t>:Plain past forms and casual speech</a:t>
            </a:r>
            <a:endParaRPr lang="ja-JP" alt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069" y="2278821"/>
            <a:ext cx="8952931" cy="1410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altLang="ja-JP" sz="2800" dirty="0" smtClean="0"/>
              <a:t>Plain past affirmative form (</a:t>
            </a:r>
            <a:r>
              <a:rPr lang="ja-JP" altLang="en-US" sz="2800" smtClean="0"/>
              <a:t>い</a:t>
            </a:r>
            <a:r>
              <a:rPr lang="en-US" altLang="ja-JP" sz="2800" dirty="0" smtClean="0"/>
              <a:t>adjectives)</a:t>
            </a:r>
            <a:br>
              <a:rPr lang="en-US" altLang="ja-JP" sz="2800" dirty="0" smtClean="0"/>
            </a:br>
            <a:r>
              <a:rPr lang="en-US" altLang="ja-JP" sz="2800" dirty="0" smtClean="0"/>
              <a:t>Deleting </a:t>
            </a:r>
            <a:r>
              <a:rPr lang="ja-JP" altLang="en-US" sz="2800" smtClean="0"/>
              <a:t>です</a:t>
            </a:r>
            <a:r>
              <a:rPr lang="en-US" altLang="ja-JP" sz="2800" dirty="0" smtClean="0"/>
              <a:t> from the polite past affirmative form</a:t>
            </a:r>
            <a:endParaRPr lang="ja-JP" altLang="en-US" sz="2800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858982" y="1523995"/>
          <a:ext cx="7439892" cy="3857340"/>
        </p:xfrm>
        <a:graphic>
          <a:graphicData uri="http://schemas.openxmlformats.org/drawingml/2006/table">
            <a:tbl>
              <a:tblPr/>
              <a:tblGrid>
                <a:gridCol w="2479964"/>
                <a:gridCol w="2479964"/>
                <a:gridCol w="2479964"/>
              </a:tblGrid>
              <a:tr h="4630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-65" charset="0"/>
                          <a:ea typeface="ＭＳ Ｐ明朝" pitchFamily="-65" charset="-128"/>
                        </a:rPr>
                        <a:t>Dictionary form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Schoolbook" pitchFamily="-65" charset="0"/>
                        <a:ea typeface="ＭＳ Ｐ明朝" pitchFamily="-65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-65" charset="0"/>
                          <a:ea typeface="ＭＳ Ｐ明朝" pitchFamily="-65" charset="-128"/>
                        </a:rPr>
                        <a:t>Polite past affirmative form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Schoolbook" pitchFamily="-65" charset="0"/>
                        <a:ea typeface="ＭＳ Ｐ明朝" pitchFamily="-65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-65" charset="0"/>
                          <a:ea typeface="ＭＳ Ｐ明朝" pitchFamily="-65" charset="-128"/>
                        </a:rPr>
                        <a:t>Plain past affirmative from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Schoolbook" pitchFamily="-65" charset="0"/>
                        <a:ea typeface="ＭＳ Ｐ明朝" pitchFamily="-65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2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シカゴは　寒い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さむかった</a:t>
                      </a:r>
                      <a:r>
                        <a:rPr kumimoji="1" lang="ja-JP" alt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です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さむかった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52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秋は　すずしい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すずしかった</a:t>
                      </a:r>
                      <a:r>
                        <a:rPr kumimoji="1" lang="ja-JP" alt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です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すずしかった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  <a:tr h="52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風が　強い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つよかった</a:t>
                      </a:r>
                      <a:r>
                        <a:rPr kumimoji="1" lang="ja-JP" alt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です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つよかった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52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春は　あたたかい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あたたかかった</a:t>
                      </a:r>
                      <a:r>
                        <a:rPr kumimoji="1" lang="ja-JP" alt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です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あたたかかった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  <a:tr h="52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とても　かっこいい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かっこよかった</a:t>
                      </a:r>
                      <a:r>
                        <a:rPr kumimoji="1" lang="ja-JP" alt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です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かっこよかった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52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かおが　しかくい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しかくかった</a:t>
                      </a:r>
                      <a:r>
                        <a:rPr kumimoji="1" lang="ja-JP" alt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です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しかくかった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</a:tbl>
          </a:graphicData>
        </a:graphic>
      </p:graphicFrame>
      <p:sp>
        <p:nvSpPr>
          <p:cNvPr id="26" name="Rectangle 25"/>
          <p:cNvSpPr/>
          <p:nvPr/>
        </p:nvSpPr>
        <p:spPr>
          <a:xfrm>
            <a:off x="3380508" y="2438400"/>
            <a:ext cx="2313709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985165" y="2424545"/>
            <a:ext cx="2313709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380508" y="2923309"/>
            <a:ext cx="2313709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985165" y="2923309"/>
            <a:ext cx="2313709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380508" y="3449783"/>
            <a:ext cx="2313709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985165" y="3449783"/>
            <a:ext cx="2313709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380508" y="3976256"/>
            <a:ext cx="2313709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985165" y="3976256"/>
            <a:ext cx="2313709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380508" y="4502728"/>
            <a:ext cx="2313709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985165" y="4502728"/>
            <a:ext cx="2313709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380508" y="5062681"/>
            <a:ext cx="2313709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985165" y="5048826"/>
            <a:ext cx="2313709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E8A7E7B1C1A04581D2DB75941C2F1E" ma:contentTypeVersion="0" ma:contentTypeDescription="Create a new document." ma:contentTypeScope="" ma:versionID="a3790e8be9bc78e9e33732469f90d876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2A8E1791-C44E-4B34-9B57-A88C4A671A85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D8DD710-118D-44DD-8CC6-0252022FA4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91A5C1-817C-45D9-9B21-7728C05070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4364</TotalTime>
  <Words>1471</Words>
  <Application>Microsoft Office PowerPoint</Application>
  <PresentationFormat>On-screen Show (4:3)</PresentationFormat>
  <Paragraphs>310</Paragraphs>
  <Slides>34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Equity</vt:lpstr>
      <vt:lpstr>日本語 JPN102</vt:lpstr>
      <vt:lpstr>おしらせ </vt:lpstr>
      <vt:lpstr>２月２２日月曜日</vt:lpstr>
      <vt:lpstr>ぶんぽう</vt:lpstr>
      <vt:lpstr>ぶんぽう２:Plain past forms and casual speech</vt:lpstr>
      <vt:lpstr>ぶんぽう２:Plain past forms and casual speech</vt:lpstr>
      <vt:lpstr>Plain past affirmative form (Verbs) て→た、で→だ</vt:lpstr>
      <vt:lpstr>ぶんぽう２:Plain past forms and casual speech</vt:lpstr>
      <vt:lpstr>Plain past affirmative form (いadjectives) Deleting です from the polite past affirmative form</vt:lpstr>
      <vt:lpstr>ぶんぽう２:Plain past forms and casual speech</vt:lpstr>
      <vt:lpstr>Plain past affirmative form (なadjectives) Adding  った to the plain present affirmative form</vt:lpstr>
      <vt:lpstr>ぶんぽう２:Plain past forms and casual speech</vt:lpstr>
      <vt:lpstr>Plain past negative form Replacing the plain present negative ending ない with なかった </vt:lpstr>
      <vt:lpstr>ぶんぽう２:Plain past forms and casual speech</vt:lpstr>
      <vt:lpstr>ぶんぽう２:Plain past forms and casual speech</vt:lpstr>
      <vt:lpstr>ぶんぽう２:Plain past forms and casual speech</vt:lpstr>
      <vt:lpstr>ぶんぽう２:Plain past forms and casual speech</vt:lpstr>
      <vt:lpstr>ぶんぽう２:Plain past forms and casual speech</vt:lpstr>
      <vt:lpstr>ぶんぽう２:Plain past forms and casual speech</vt:lpstr>
      <vt:lpstr>ぶんぽう２:Plain past forms and casual speech</vt:lpstr>
      <vt:lpstr>ぶんぽう２:Plain past forms and casual speech</vt:lpstr>
      <vt:lpstr>ぶんぽう２:Plain past forms and casual speech</vt:lpstr>
      <vt:lpstr>ぶんぽう２:Plain past forms and casual speech</vt:lpstr>
      <vt:lpstr>ぶんぽう２:Plain past forms and casual speech</vt:lpstr>
      <vt:lpstr>ぶんぽう２:Plain past forms and casual speech</vt:lpstr>
      <vt:lpstr>ぶんぽう２:Plain past forms and casual speech</vt:lpstr>
      <vt:lpstr>Slide 27</vt:lpstr>
      <vt:lpstr>Slide 28</vt:lpstr>
      <vt:lpstr>Slide 29</vt:lpstr>
      <vt:lpstr>Slide 30</vt:lpstr>
      <vt:lpstr>Slide 31</vt:lpstr>
      <vt:lpstr>P202 Activity 1</vt:lpstr>
      <vt:lpstr>ぶしゅ（Radical)</vt:lpstr>
      <vt:lpstr>ぶしゅ（Radical)</vt:lpstr>
    </vt:vector>
  </TitlesOfParts>
  <Company>Princeton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Yukari Tokumasu</dc:creator>
  <cp:lastModifiedBy>tokumasu</cp:lastModifiedBy>
  <cp:revision>510</cp:revision>
  <dcterms:created xsi:type="dcterms:W3CDTF">2010-02-10T02:30:24Z</dcterms:created>
  <dcterms:modified xsi:type="dcterms:W3CDTF">2011-09-25T00:20:30Z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0x010100A0E8A7E7B1C1A04581D2DB75941C2F1E</vt:lpwstr>
  </property>
</Properties>
</file>